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7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55053-115C-002A-DECA-F64135899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5A2F5F-6FB5-1371-1741-C007BFC16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5AB219-71E0-6003-0485-C59AE416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306AE9-F210-3269-9795-AC0672C0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6077D1-4D1C-E414-25BB-24D869D0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2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AD23D-02E6-B01A-E187-44605BB8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3F45D8-E58D-0D64-BECD-CD09F954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0840E-8B32-EA0A-8375-ACD016B0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9BE5A-8D02-127D-C86B-2C38C07F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1BB0B-09A6-F40B-0201-C18F1A39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98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466171-905C-3184-9B59-C2889084E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E34789-CCCB-D126-736E-942030853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1676C9-40F9-7014-BFBC-078E7C0F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D7D909-DB65-2B2D-23BA-D070A921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E1C0B-C17F-B927-20B1-8FF79A9E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81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94CD2-39CC-2E54-F181-2840E3B2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14AB87-49F5-D69C-B468-3027DC777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0F932B-378D-7BED-7ECB-D726E05E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01BA4A-2FE6-24E3-AF2C-44FF776E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49BE77-234D-0B7E-CCCE-10DF41D8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83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EF87B6-A1E6-516F-EA97-4AB39D02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8B1B8B-AACF-B98F-E504-129F283ED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B8D6CD-56B0-7BEF-BFAD-F0944FE5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F1328F-0717-7666-1F69-F5ACD432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5384DB-96F2-13E3-1135-FC790360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4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F0A0E-1C8E-F812-65A5-33DF22C5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22E82F-E8D9-1B5D-8492-1BCC38F23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B9FEC4-C30A-D34A-6DC1-A71B986D5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B2934D-A0EB-5D7C-A629-CCAC84C6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2917C1-DB03-E113-F413-03B44F80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EDD29F-7116-C620-D94C-F0F71EEE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37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F6CD0-90C6-ADA2-786B-AAD9B18C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944720-B706-9164-15AB-C62AE63C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79C9B1-7856-7DD3-CDD2-B233BA85E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8869D6B-270F-037C-FE4C-D917F774A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A34B12-0154-028D-8A57-AF108B5DB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F0D28F-9C16-1A87-4EC6-85E9CB86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9FC16A-EEFF-D472-24A9-D169030E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CDDEC16-EF1B-DD35-E689-55FAFC74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9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B486A-C5F5-6BAE-0596-D2D7ABCE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0487F1-7326-7B4F-5EF2-6DA867C0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267BE7-5B5F-FC25-D30C-BD25E30F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AF31C1-C435-6EE0-0597-2EDE3BB4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30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450BFD-4B37-C25E-5DD4-A7D19EB6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4BA86-3F1B-523B-8990-3FE9AD59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E31AE4-EF29-A32A-F52D-D886E58F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6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64D25F-BF2C-B951-1E64-58AAC8EF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FBF59-B17F-7992-3F54-9C8281FF6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0081E0-553A-F483-A251-68FDE1FF5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D9D5C0-4FC5-8E26-3DC8-07B28517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6BBCA3-7391-39E1-8879-4959E323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A39B43-194C-C1D5-5ED6-B4AEB6A3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57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B7E14-D1C0-4534-BC8E-094E31F2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9A34A1-2C77-49DE-94C7-6FF41238F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455BD9-B536-DAFF-6163-E1DF6983B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1C40F5-224A-BC55-A20D-F0DC17B1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092091-1E6A-E856-1A6D-C89552B5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3172DE-749B-F175-FAF3-FC69FC0F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51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CEBCB7C-108F-9FDB-29E6-5A1F8752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794AE7-3114-0F63-103F-6CA3A267F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B9FEE4-4077-C0A4-0042-E1849C32D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4CB4-1AD6-4D24-9E43-96571CFB00CF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CB4EFE-B09A-58C5-0EC5-EA38B083B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6553F-0E3B-D59B-896D-19FB44F67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0D3B-C51D-4FD0-B8A3-494C5A707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3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1FC76-FD5E-22E0-8936-533A78532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星际物理与化学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5D73C9-9865-6301-CD71-EC89A6B255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（宜昌</a:t>
            </a:r>
            <a:r>
              <a:rPr lang="en-US" altLang="zh-CN" dirty="0"/>
              <a:t>2022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4891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A65E3-7D8D-8613-6CA9-80046F97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JWST</a:t>
            </a:r>
            <a:r>
              <a:rPr lang="zh-CN" altLang="en-US" dirty="0"/>
              <a:t>大饼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7AD78D-B843-52B2-687C-3309B7E7E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5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高红移：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年老</a:t>
            </a:r>
            <a:r>
              <a:rPr lang="en-US" altLang="zh-CN" dirty="0"/>
              <a:t>/</a:t>
            </a:r>
            <a:r>
              <a:rPr lang="zh-CN" altLang="en-US" dirty="0"/>
              <a:t>尘埃吸收？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ED8293-8222-E1EA-338F-0428BEF4D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50" y="2734143"/>
            <a:ext cx="4247533" cy="35704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23E592-2439-D55A-C812-9EE543593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326" y="2734143"/>
            <a:ext cx="3343580" cy="35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833BEB-18F5-55FC-3532-FB8E0173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B6A23C-88C6-0D88-96A8-686F37FCB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A73BCA4-C63A-40F7-DD9B-8460A97A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6" y="264618"/>
            <a:ext cx="11026588" cy="33498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80F06A-C59F-4A6B-21DC-8AD19EFAA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659" y="3915736"/>
            <a:ext cx="4366623" cy="26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4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B3663-92CC-53D6-374E-B1F2A7E6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报告主题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091E57-71AE-4F06-0410-BDFDE818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8733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星周尘埃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星际尘埃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CSST-</a:t>
            </a:r>
            <a:r>
              <a:rPr lang="zh-CN" altLang="en-US" dirty="0"/>
              <a:t>星际消光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分子云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星际化学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河外星系</a:t>
            </a:r>
          </a:p>
        </p:txBody>
      </p:sp>
    </p:spTree>
    <p:extLst>
      <p:ext uri="{BB962C8B-B14F-4D97-AF65-F5344CB8AC3E}">
        <p14:creationId xmlns:p14="http://schemas.microsoft.com/office/powerpoint/2010/main" val="123715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3C2442-F0CE-05EC-5E5F-A1AF483A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星周尘埃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E2F9A3-9A39-0E9D-C9C1-2B6082CA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红超巨星（</a:t>
            </a:r>
            <a:r>
              <a:rPr lang="en-US" altLang="zh-CN" dirty="0"/>
              <a:t>RSG)</a:t>
            </a:r>
            <a:r>
              <a:rPr lang="zh-CN" altLang="en-US" dirty="0"/>
              <a:t>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EA6934-81CC-4569-7C05-7D7E91D0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3655"/>
            <a:ext cx="6287957" cy="10253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55DE89-4841-7245-F2A8-DFFFCC21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35" y="3563937"/>
            <a:ext cx="8983189" cy="1241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2443F0F-F1E8-0CBA-1FFA-38AEF4F9EF63}"/>
              </a:ext>
            </a:extLst>
          </p:cNvPr>
          <p:cNvSpPr txBox="1"/>
          <p:nvPr/>
        </p:nvSpPr>
        <p:spPr>
          <a:xfrm>
            <a:off x="975731" y="5050380"/>
            <a:ext cx="101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RSG</a:t>
            </a:r>
            <a:r>
              <a:rPr lang="zh-CN" altLang="en-US" sz="2000" dirty="0"/>
              <a:t>质量流失率</a:t>
            </a:r>
            <a:r>
              <a:rPr lang="en-US" altLang="zh-CN" sz="2000" dirty="0"/>
              <a:t>(10</a:t>
            </a:r>
            <a:r>
              <a:rPr lang="en-US" altLang="zh-CN" sz="2000" baseline="30000" dirty="0"/>
              <a:t>-4</a:t>
            </a:r>
            <a:r>
              <a:rPr lang="en-US" altLang="zh-CN" sz="2000" dirty="0"/>
              <a:t>-10</a:t>
            </a:r>
            <a:r>
              <a:rPr lang="en-US" altLang="zh-CN" sz="2000" baseline="30000" dirty="0"/>
              <a:t>-3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Msun</a:t>
            </a:r>
            <a:r>
              <a:rPr lang="en-US" altLang="zh-CN" sz="2000" dirty="0"/>
              <a:t>/</a:t>
            </a:r>
            <a:r>
              <a:rPr lang="en-US" altLang="zh-CN" sz="2000" dirty="0" err="1"/>
              <a:t>yr</a:t>
            </a:r>
            <a:r>
              <a:rPr lang="en-US" altLang="zh-CN" sz="2000" dirty="0"/>
              <a:t>)</a:t>
            </a:r>
            <a:r>
              <a:rPr lang="zh-CN" altLang="en-US" sz="2000" dirty="0"/>
              <a:t>≈</a:t>
            </a:r>
            <a:r>
              <a:rPr lang="en-US" altLang="zh-CN" sz="2000" dirty="0"/>
              <a:t>AGB</a:t>
            </a:r>
            <a:r>
              <a:rPr lang="zh-CN" altLang="en-US" sz="2000" dirty="0"/>
              <a:t>星的质量流失率（</a:t>
            </a:r>
            <a:r>
              <a:rPr lang="en-US" altLang="zh-CN" sz="2000" dirty="0"/>
              <a:t>10</a:t>
            </a:r>
            <a:r>
              <a:rPr lang="en-US" altLang="zh-CN" sz="2000" baseline="30000" dirty="0"/>
              <a:t>-3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Msun</a:t>
            </a:r>
            <a:r>
              <a:rPr lang="en-US" altLang="zh-CN" sz="2000" dirty="0"/>
              <a:t>/</a:t>
            </a:r>
            <a:r>
              <a:rPr lang="en-US" altLang="zh-CN" sz="2000" dirty="0" err="1"/>
              <a:t>yr</a:t>
            </a:r>
            <a:r>
              <a:rPr lang="en-US" altLang="zh-CN" sz="2000" dirty="0"/>
              <a:t>)</a:t>
            </a:r>
          </a:p>
          <a:p>
            <a:r>
              <a:rPr lang="zh-CN" altLang="en-US" sz="2000" dirty="0"/>
              <a:t>对尘埃贡献不可忽略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5D95AD-6685-9526-F704-67BC30A38860}"/>
              </a:ext>
            </a:extLst>
          </p:cNvPr>
          <p:cNvSpPr txBox="1"/>
          <p:nvPr/>
        </p:nvSpPr>
        <p:spPr>
          <a:xfrm>
            <a:off x="3337035" y="874017"/>
            <a:ext cx="5018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姜碧沩：</a:t>
            </a:r>
            <a:r>
              <a:rPr lang="en-US" altLang="zh-CN" sz="1400" dirty="0"/>
              <a:t>M31</a:t>
            </a:r>
            <a:r>
              <a:rPr lang="zh-CN" altLang="en-US" sz="1400" dirty="0"/>
              <a:t>和</a:t>
            </a:r>
            <a:r>
              <a:rPr lang="en-US" altLang="zh-CN" sz="1400" dirty="0"/>
              <a:t>M33</a:t>
            </a:r>
            <a:r>
              <a:rPr lang="zh-CN" altLang="en-US" sz="1400" dirty="0"/>
              <a:t>中红超巨星的质量流失率</a:t>
            </a:r>
          </a:p>
        </p:txBody>
      </p:sp>
    </p:spTree>
    <p:extLst>
      <p:ext uri="{BB962C8B-B14F-4D97-AF65-F5344CB8AC3E}">
        <p14:creationId xmlns:p14="http://schemas.microsoft.com/office/powerpoint/2010/main" val="288056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0FCCF7-E662-AB72-C34B-55B88354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星际尘埃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23420E-2F52-AAB6-2FF3-519E3C33C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58" y="1982589"/>
            <a:ext cx="10515600" cy="58861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PAH: </a:t>
            </a:r>
            <a:r>
              <a:rPr lang="zh-CN" altLang="en-US" dirty="0"/>
              <a:t>恒星形成、</a:t>
            </a:r>
            <a:r>
              <a:rPr lang="en-US" altLang="zh-CN" dirty="0"/>
              <a:t> DIB 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FF0000"/>
                </a:solidFill>
              </a:rPr>
              <a:t>UIE</a:t>
            </a:r>
            <a:r>
              <a:rPr lang="zh-CN" altLang="en-US" dirty="0"/>
              <a:t>、</a:t>
            </a:r>
            <a:r>
              <a:rPr lang="en-US" altLang="zh-CN" dirty="0"/>
              <a:t>ERE</a:t>
            </a:r>
            <a:r>
              <a:rPr lang="zh-CN" altLang="en-US" dirty="0"/>
              <a:t>、</a:t>
            </a:r>
            <a:r>
              <a:rPr lang="en-US" altLang="zh-CN" dirty="0"/>
              <a:t>2175bump ……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9C0208-A969-5B41-8449-7FD15EC4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92" y="2702638"/>
            <a:ext cx="2755976" cy="17666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18FB1E-3581-2A88-BAFB-8C111B482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33" y="3289980"/>
            <a:ext cx="3138842" cy="4298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DE3B444-C078-B1CB-059C-B96BECB4A406}"/>
              </a:ext>
            </a:extLst>
          </p:cNvPr>
          <p:cNvSpPr txBox="1"/>
          <p:nvPr/>
        </p:nvSpPr>
        <p:spPr>
          <a:xfrm>
            <a:off x="970155" y="4600724"/>
            <a:ext cx="10420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是否带电、尺寸、</a:t>
            </a:r>
            <a:r>
              <a:rPr lang="zh-CN" altLang="en-US" sz="2000" dirty="0">
                <a:solidFill>
                  <a:srgbClr val="FF0000"/>
                </a:solidFill>
              </a:rPr>
              <a:t>芳香</a:t>
            </a:r>
            <a:r>
              <a:rPr lang="zh-CN" altLang="en-US" sz="2000" dirty="0"/>
              <a:t>性、分子的空间结构、化学组成（掺杂其他原子：</a:t>
            </a:r>
            <a:r>
              <a:rPr lang="en-US" altLang="zh-CN" sz="2000" dirty="0"/>
              <a:t>N</a:t>
            </a:r>
            <a:r>
              <a:rPr lang="zh-CN" altLang="en-US" sz="2000" dirty="0"/>
              <a:t>，</a:t>
            </a:r>
            <a:r>
              <a:rPr lang="en-US" altLang="zh-CN" sz="2000" dirty="0"/>
              <a:t>S</a:t>
            </a:r>
            <a:r>
              <a:rPr lang="zh-CN" altLang="en-US" sz="2000" dirty="0"/>
              <a:t>，金属元素）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I(3.3/11.3):</a:t>
            </a:r>
            <a:r>
              <a:rPr lang="zh-CN" altLang="en-US" sz="2000" dirty="0"/>
              <a:t> </a:t>
            </a:r>
            <a:r>
              <a:rPr lang="en-US" altLang="zh-CN" sz="2000" dirty="0"/>
              <a:t>size</a:t>
            </a:r>
            <a:r>
              <a:rPr lang="zh-CN" altLang="en-US" sz="2000" dirty="0"/>
              <a:t> </a:t>
            </a:r>
            <a:r>
              <a:rPr lang="en-US" altLang="zh-CN" sz="2000" dirty="0"/>
              <a:t>tracer</a:t>
            </a:r>
            <a:r>
              <a:rPr lang="zh-CN" altLang="en-US" sz="2000" dirty="0"/>
              <a:t>，来自中性</a:t>
            </a:r>
            <a:r>
              <a:rPr lang="en-US" altLang="zh-CN" sz="2000" dirty="0"/>
              <a:t>PAH</a:t>
            </a:r>
            <a:r>
              <a:rPr lang="zh-CN" altLang="en-US" sz="2000" dirty="0"/>
              <a:t>，</a:t>
            </a:r>
            <a:r>
              <a:rPr lang="en-US" altLang="zh-CN" sz="2000" dirty="0"/>
              <a:t>3.3</a:t>
            </a:r>
            <a:r>
              <a:rPr lang="zh-CN" altLang="en-US" sz="2000" dirty="0"/>
              <a:t>对应尺寸最小的</a:t>
            </a:r>
            <a:r>
              <a:rPr lang="en-US" altLang="zh-CN" sz="2000" dirty="0"/>
              <a:t>PAH</a:t>
            </a:r>
            <a:r>
              <a:rPr lang="zh-CN" altLang="en-US" sz="2000" dirty="0"/>
              <a:t>，</a:t>
            </a:r>
            <a:r>
              <a:rPr lang="en-US" altLang="zh-CN" sz="2000" dirty="0"/>
              <a:t>11.3</a:t>
            </a:r>
            <a:r>
              <a:rPr lang="zh-CN" altLang="en-US" sz="2000" dirty="0"/>
              <a:t>对应中等尺寸的</a:t>
            </a:r>
            <a:r>
              <a:rPr lang="en-US" altLang="zh-CN" sz="2000" dirty="0"/>
              <a:t>PAH</a:t>
            </a:r>
          </a:p>
          <a:p>
            <a:r>
              <a:rPr lang="en-US" altLang="zh-CN" sz="2000" dirty="0"/>
              <a:t>I(3.3/6.2): </a:t>
            </a:r>
            <a:r>
              <a:rPr lang="zh-CN" altLang="en-US" sz="2000" dirty="0"/>
              <a:t>电离分数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DD86B9-1ECD-BA1A-1D34-47CDFA9816E4}"/>
              </a:ext>
            </a:extLst>
          </p:cNvPr>
          <p:cNvSpPr txBox="1"/>
          <p:nvPr/>
        </p:nvSpPr>
        <p:spPr>
          <a:xfrm>
            <a:off x="3632765" y="521780"/>
            <a:ext cx="71318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杨雪娟：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Structures of Astronomical PAHs</a:t>
            </a: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林琪：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 Indication of PAHs for the Carrier of the 2175 Å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Interstellar Extinction Feature</a:t>
            </a: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华丽君：硫元素取代多环芳香烃的红外振动光谱研究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蒙之森：星际富勒烯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多环芳烃的动力学演化及红外发射特征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6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8FABC-857A-F19E-993D-EF57D305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星际尘埃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75E54F-9059-3BCE-A54A-B766FD088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95" y="340181"/>
            <a:ext cx="2732944" cy="20763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F89A5A-FDA6-6541-2239-B7F5718A4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41" y="2559203"/>
            <a:ext cx="5280231" cy="33899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3FC4280-D30D-FCE1-334D-41B1BB33946B}"/>
              </a:ext>
            </a:extLst>
          </p:cNvPr>
          <p:cNvSpPr txBox="1"/>
          <p:nvPr/>
        </p:nvSpPr>
        <p:spPr>
          <a:xfrm>
            <a:off x="1583473" y="6109269"/>
            <a:ext cx="96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有</a:t>
            </a:r>
            <a:r>
              <a:rPr lang="en-US" altLang="zh-CN" sz="2400" dirty="0"/>
              <a:t>PAH</a:t>
            </a:r>
            <a:r>
              <a:rPr lang="zh-CN" altLang="en-US" sz="2400" dirty="0"/>
              <a:t>，无</a:t>
            </a:r>
            <a:r>
              <a:rPr lang="en-US" altLang="zh-CN" sz="2400" dirty="0"/>
              <a:t>2175bump</a:t>
            </a:r>
            <a:r>
              <a:rPr lang="zh-CN" altLang="en-US" sz="2400" dirty="0"/>
              <a:t>？   </a:t>
            </a:r>
            <a:r>
              <a:rPr lang="en-US" altLang="zh-CN" sz="2400" dirty="0"/>
              <a:t>=&gt;   </a:t>
            </a:r>
            <a:r>
              <a:rPr lang="zh-CN" altLang="en-US" sz="2400" dirty="0"/>
              <a:t>小</a:t>
            </a:r>
            <a:r>
              <a:rPr lang="en-US" altLang="zh-CN" sz="2400" dirty="0"/>
              <a:t>PAH</a:t>
            </a:r>
            <a:r>
              <a:rPr lang="zh-CN" altLang="en-US" sz="2400" dirty="0"/>
              <a:t>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1B9BF9-3B86-5B34-25BA-5F46F3310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30" y="2709065"/>
            <a:ext cx="5510240" cy="27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2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E1379-EBD5-F74B-7590-22634867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星际尘埃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3ACF94-3A02-DD56-6583-275121A3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82B010-73A0-A993-0E64-F0B17E3B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211" y="1185848"/>
            <a:ext cx="5238367" cy="49911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C4EF527-256B-4AF4-A8ED-2446228F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0127"/>
            <a:ext cx="2905792" cy="26476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040828F-CD4E-2850-2EA9-7A20A2CB9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139" y="2452577"/>
            <a:ext cx="2522276" cy="238244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C1C649D-AEB3-3824-2FAA-FC1130057775}"/>
              </a:ext>
            </a:extLst>
          </p:cNvPr>
          <p:cNvSpPr txBox="1"/>
          <p:nvPr/>
        </p:nvSpPr>
        <p:spPr>
          <a:xfrm>
            <a:off x="3337035" y="874017"/>
            <a:ext cx="6748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李军：</a:t>
            </a:r>
            <a:r>
              <a:rPr lang="en-US" altLang="zh-CN" sz="1400" dirty="0"/>
              <a:t>Dust mass associated with the SNR IC 443 when emission meets extinction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258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93E9A-BFFE-26F4-AA07-39C1D76E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星际尘埃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2206C2-495A-AFB5-6C8D-67E2C58E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895" y="451822"/>
            <a:ext cx="6561134" cy="43407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A26C3B-9D1C-83CD-EC2A-6464BBC3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726" y="5225101"/>
            <a:ext cx="6295472" cy="93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C22C29-82FF-EEAC-BCF7-630CA1AF3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5" y="138745"/>
            <a:ext cx="4937795" cy="31961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E10659-C4F2-EA5E-85F6-331EA526A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33" y="3561320"/>
            <a:ext cx="4342880" cy="32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7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E1379-EBD5-F74B-7590-22634867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分子云</a:t>
            </a:r>
            <a:r>
              <a:rPr lang="en-US" altLang="zh-CN" dirty="0"/>
              <a:t>&amp;</a:t>
            </a:r>
            <a:r>
              <a:rPr lang="zh-CN" altLang="en-US" dirty="0"/>
              <a:t>星际化学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3ACF94-3A02-DD56-6583-275121A3E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2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Stellar yield used in GCE</a:t>
            </a:r>
          </a:p>
          <a:p>
            <a:pPr marL="0" indent="0">
              <a:buNone/>
            </a:pPr>
            <a:r>
              <a:rPr lang="en-US" altLang="zh-CN" dirty="0" err="1"/>
              <a:t>dMgas</a:t>
            </a:r>
            <a:r>
              <a:rPr lang="en-US" altLang="zh-CN" dirty="0"/>
              <a:t>/dt = </a:t>
            </a:r>
            <a:r>
              <a:rPr lang="en-US" altLang="zh-CN" dirty="0" err="1"/>
              <a:t>Infall</a:t>
            </a:r>
            <a:r>
              <a:rPr lang="en-US" altLang="zh-CN" dirty="0"/>
              <a:t> + Returned - Outflow - </a:t>
            </a:r>
            <a:r>
              <a:rPr lang="en-US" altLang="zh-CN" dirty="0" err="1"/>
              <a:t>starforming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4E5F14-8D3B-0B2F-ADD4-086F8035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853" y="2520073"/>
            <a:ext cx="8080732" cy="410617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2970AF-FDD0-567D-BD5E-2A5EEDE51F23}"/>
              </a:ext>
            </a:extLst>
          </p:cNvPr>
          <p:cNvSpPr txBox="1"/>
          <p:nvPr/>
        </p:nvSpPr>
        <p:spPr>
          <a:xfrm>
            <a:off x="5337958" y="766296"/>
            <a:ext cx="617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梁晋宁：</a:t>
            </a:r>
            <a:r>
              <a:rPr lang="en-US" altLang="zh-CN" sz="1400" dirty="0"/>
              <a:t>Galactic stellar abundance scatter investigated through yield analysis in galaxy chemical evolution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9079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009BA1-E6CE-2C84-E1D9-37DCB51F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679"/>
            <a:ext cx="10515600" cy="56982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Stellar yield: </a:t>
            </a:r>
            <a:r>
              <a:rPr lang="zh-CN" altLang="en-US" dirty="0"/>
              <a:t>初始质量为</a:t>
            </a:r>
            <a:r>
              <a:rPr lang="en-US" altLang="zh-CN" dirty="0"/>
              <a:t>m</a:t>
            </a:r>
            <a:r>
              <a:rPr lang="zh-CN" altLang="en-US" dirty="0"/>
              <a:t>的恒星产生的某种元素的量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2000" dirty="0"/>
              <a:t>与</a:t>
            </a:r>
            <a:r>
              <a:rPr lang="en-US" altLang="zh-CN" sz="2000" dirty="0"/>
              <a:t>IMF</a:t>
            </a:r>
            <a:r>
              <a:rPr lang="zh-CN" altLang="en-US" sz="2000" dirty="0"/>
              <a:t>和</a:t>
            </a:r>
            <a:r>
              <a:rPr lang="en-US" altLang="zh-CN" sz="2000" dirty="0"/>
              <a:t>SFR</a:t>
            </a:r>
            <a:r>
              <a:rPr lang="zh-CN" altLang="en-US" sz="2000" dirty="0"/>
              <a:t>有关</a:t>
            </a:r>
            <a:endParaRPr lang="en-US" altLang="zh-CN" sz="20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0879DD-F60E-E2DD-7F71-6DC843C77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69" y="1833061"/>
            <a:ext cx="5146589" cy="37662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CEE954-7F1B-8C56-16ED-64745DA7C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361" y="1108871"/>
            <a:ext cx="2992644" cy="26073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F4FB88-E24E-48E0-47F6-4F00D4CF7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883" y="3796092"/>
            <a:ext cx="4326592" cy="28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6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285</Words>
  <Application>Microsoft Office PowerPoint</Application>
  <PresentationFormat>宽屏</PresentationFormat>
  <Paragraphs>38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Times New Roman</vt:lpstr>
      <vt:lpstr>Office 主题​​</vt:lpstr>
      <vt:lpstr>星际物理与化学</vt:lpstr>
      <vt:lpstr>报告主题</vt:lpstr>
      <vt:lpstr>星周尘埃</vt:lpstr>
      <vt:lpstr>星际尘埃</vt:lpstr>
      <vt:lpstr>星际尘埃</vt:lpstr>
      <vt:lpstr>星际尘埃</vt:lpstr>
      <vt:lpstr>星际尘埃</vt:lpstr>
      <vt:lpstr>分子云&amp;星际化学</vt:lpstr>
      <vt:lpstr>PowerPoint 演示文稿</vt:lpstr>
      <vt:lpstr>JWST大饼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星际物理与化学</dc:title>
  <dc:creator>kiky</dc:creator>
  <cp:lastModifiedBy>kiky</cp:lastModifiedBy>
  <cp:revision>2</cp:revision>
  <dcterms:created xsi:type="dcterms:W3CDTF">2022-08-28T14:59:44Z</dcterms:created>
  <dcterms:modified xsi:type="dcterms:W3CDTF">2022-08-29T02:35:54Z</dcterms:modified>
</cp:coreProperties>
</file>