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2" r:id="rId1"/>
  </p:sldMasterIdLst>
  <p:sldIdLst>
    <p:sldId id="256" r:id="rId2"/>
    <p:sldId id="298" r:id="rId3"/>
    <p:sldId id="275" r:id="rId4"/>
    <p:sldId id="294" r:id="rId5"/>
    <p:sldId id="296" r:id="rId6"/>
    <p:sldId id="276" r:id="rId7"/>
    <p:sldId id="278" r:id="rId8"/>
    <p:sldId id="279" r:id="rId9"/>
    <p:sldId id="299" r:id="rId10"/>
    <p:sldId id="317" r:id="rId11"/>
    <p:sldId id="300" r:id="rId12"/>
    <p:sldId id="301" r:id="rId13"/>
    <p:sldId id="302" r:id="rId14"/>
    <p:sldId id="304" r:id="rId15"/>
    <p:sldId id="305" r:id="rId16"/>
    <p:sldId id="307" r:id="rId17"/>
    <p:sldId id="316" r:id="rId18"/>
    <p:sldId id="318" r:id="rId19"/>
    <p:sldId id="308" r:id="rId20"/>
    <p:sldId id="311" r:id="rId21"/>
    <p:sldId id="312" r:id="rId22"/>
    <p:sldId id="322" r:id="rId23"/>
    <p:sldId id="320" r:id="rId24"/>
    <p:sldId id="319" r:id="rId25"/>
    <p:sldId id="321" r:id="rId26"/>
    <p:sldId id="323" r:id="rId27"/>
    <p:sldId id="324" r:id="rId28"/>
    <p:sldId id="325" r:id="rId29"/>
    <p:sldId id="326" r:id="rId30"/>
    <p:sldId id="327" r:id="rId31"/>
  </p:sldIdLst>
  <p:sldSz cx="10083800" cy="7556500"/>
  <p:notesSz cx="6858000" cy="9144000"/>
  <p:defaultTextStyle>
    <a:defPPr>
      <a:defRPr lang="en-US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5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6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746102"/>
            <a:ext cx="1623480" cy="18103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6285" y="1338114"/>
            <a:ext cx="8571230" cy="1619750"/>
          </a:xfrm>
        </p:spPr>
        <p:txBody>
          <a:bodyPr/>
          <a:lstStyle>
            <a:lvl1pPr algn="ctr">
              <a:defRPr sz="53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78134" y="3040650"/>
            <a:ext cx="6727533" cy="1918312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738420" cy="75565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4190" y="1652972"/>
            <a:ext cx="9075420" cy="5195129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972098" y="0"/>
            <a:ext cx="1111703" cy="157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738420" cy="75565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035549" y="302611"/>
            <a:ext cx="1544061" cy="6545489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4190" y="302611"/>
            <a:ext cx="7452579" cy="6545489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972098" y="0"/>
            <a:ext cx="1111703" cy="157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738420" cy="75565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972098" y="0"/>
            <a:ext cx="1111703" cy="157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6551" y="4565379"/>
            <a:ext cx="8571230" cy="150080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6551" y="2912395"/>
            <a:ext cx="8571230" cy="1652984"/>
          </a:xfrm>
        </p:spPr>
        <p:txBody>
          <a:bodyPr anchor="b"/>
          <a:lstStyle>
            <a:lvl1pPr marL="0" indent="0">
              <a:buNone/>
              <a:defRPr lang="zh-CN" altLang="en-US" sz="3100" smtClean="0">
                <a:effectLst/>
              </a:defRPr>
            </a:lvl1pPr>
            <a:lvl2pPr marL="503972" indent="0">
              <a:buNone/>
              <a:defRPr lang="zh-CN" altLang="en-US" sz="2600" smtClean="0">
                <a:effectLst/>
              </a:defRPr>
            </a:lvl2pPr>
            <a:lvl3pPr marL="1007943" indent="0">
              <a:buNone/>
              <a:defRPr lang="zh-CN" altLang="en-US" sz="2200" smtClean="0">
                <a:effectLst/>
              </a:defRPr>
            </a:lvl3pPr>
            <a:lvl4pPr marL="1511915" indent="0">
              <a:buNone/>
              <a:defRPr lang="zh-CN" altLang="en-US" sz="1800" smtClean="0">
                <a:effectLst/>
              </a:defRPr>
            </a:lvl4pPr>
            <a:lvl5pPr marL="2015886" indent="0">
              <a:buNone/>
              <a:defRPr lang="zh-CN" altLang="en-US" sz="1500" dirty="0" smtClean="0">
                <a:effectLst/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8249479" y="0"/>
            <a:ext cx="1834321" cy="2597539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722540" cy="75565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4190" y="1763184"/>
            <a:ext cx="4453678" cy="498694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25932" y="1763184"/>
            <a:ext cx="4453678" cy="498694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972098" y="0"/>
            <a:ext cx="1111703" cy="157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706660" cy="75565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190" y="1691467"/>
            <a:ext cx="4455430" cy="70492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190" y="2396390"/>
            <a:ext cx="4455430" cy="435373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22431" y="1691467"/>
            <a:ext cx="4457180" cy="70492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22431" y="2396390"/>
            <a:ext cx="4457180" cy="435373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972098" y="0"/>
            <a:ext cx="1111703" cy="157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738420" cy="75565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972098" y="0"/>
            <a:ext cx="1111703" cy="157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738420" cy="75565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972098" y="0"/>
            <a:ext cx="1111703" cy="157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742390" cy="75565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574" y="5903531"/>
            <a:ext cx="9071698" cy="846253"/>
          </a:xfrm>
        </p:spPr>
        <p:txBody>
          <a:bodyPr anchor="ctr"/>
          <a:lstStyle>
            <a:lvl1pPr algn="ctr">
              <a:defRPr lang="zh-CN" altLang="en-US" sz="4000" b="0" kern="1200" spc="55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7699" y="472259"/>
            <a:ext cx="5637124" cy="535255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62770" y="1495541"/>
            <a:ext cx="3317501" cy="4329275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972098" y="0"/>
            <a:ext cx="1111703" cy="157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738420" cy="75565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6759" y="236116"/>
            <a:ext cx="8214153" cy="860604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4000" b="0" kern="1200" spc="55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51008" y="1101971"/>
            <a:ext cx="8218297" cy="5746129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62059" y="6879559"/>
            <a:ext cx="3507247" cy="676941"/>
          </a:xfrm>
        </p:spPr>
        <p:txBody>
          <a:bodyPr anchor="t"/>
          <a:lstStyle>
            <a:lvl1pPr marL="0" indent="0" algn="r">
              <a:buNone/>
              <a:defRPr sz="1500"/>
            </a:lvl1pPr>
            <a:lvl2pPr marL="503972" indent="0" algn="r">
              <a:buNone/>
              <a:defRPr sz="1300"/>
            </a:lvl2pPr>
            <a:lvl3pPr marL="1007943" indent="0" algn="r">
              <a:buNone/>
              <a:defRPr sz="1100"/>
            </a:lvl3pPr>
            <a:lvl4pPr marL="1511915" indent="0" algn="r">
              <a:buNone/>
              <a:defRPr sz="1000"/>
            </a:lvl4pPr>
            <a:lvl5pPr marL="2015886" indent="0" algn="r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253" y="7154190"/>
            <a:ext cx="1848679" cy="402314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520932" y="7154188"/>
            <a:ext cx="2914869" cy="40231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53278" y="5891608"/>
            <a:ext cx="960740" cy="959933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972098" y="0"/>
            <a:ext cx="1111703" cy="157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4190" y="302610"/>
            <a:ext cx="8575200" cy="1259417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190" y="1763184"/>
            <a:ext cx="9075420" cy="4986941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4190" y="7003756"/>
            <a:ext cx="2352887" cy="402314"/>
          </a:xfrm>
          <a:prstGeom prst="rect">
            <a:avLst/>
          </a:prstGeom>
        </p:spPr>
        <p:txBody>
          <a:bodyPr vert="horz" lIns="302383" tIns="50397" rIns="100794" bIns="50397" rtlCol="0" anchor="ctr"/>
          <a:lstStyle>
            <a:lvl1pPr algn="l" eaLnBrk="1" latinLnBrk="0" hangingPunct="1">
              <a:defRPr kumimoji="0" sz="13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45299" y="7003756"/>
            <a:ext cx="3193203" cy="40231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 eaLnBrk="1" latinLnBrk="0" hangingPunct="1">
              <a:defRPr kumimoji="0"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26723" y="7003756"/>
            <a:ext cx="2352887" cy="402314"/>
          </a:xfrm>
          <a:prstGeom prst="rect">
            <a:avLst/>
          </a:prstGeom>
        </p:spPr>
        <p:txBody>
          <a:bodyPr vert="horz" lIns="50397" tIns="50397" rIns="50397" bIns="50397" rtlCol="0" anchor="ctr"/>
          <a:lstStyle>
            <a:lvl1pPr algn="r" eaLnBrk="1" latinLnBrk="0" hangingPunct="1">
              <a:defRPr kumimoji="0" sz="13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900" b="0" kern="1200" spc="55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77979" indent="-377979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Font typeface="Arial"/>
        <a:buChar char="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Font typeface="Arial"/>
        <a:buChar char="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Font typeface="Arial"/>
        <a:buChar char="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Font typeface="Arial"/>
        <a:buChar char="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9650" y="2025650"/>
            <a:ext cx="8059450" cy="3226515"/>
          </a:xfrm>
          <a:prstGeom prst="rect">
            <a:avLst/>
          </a:prstGeom>
          <a:noFill/>
        </p:spPr>
        <p:txBody>
          <a:bodyPr wrap="square" lIns="0" tIns="0" rIns="0" bIns="45711" rtlCol="0">
            <a:spAutoFit/>
          </a:bodyPr>
          <a:lstStyle/>
          <a:p>
            <a:pPr>
              <a:lnSpc>
                <a:spcPts val="6198"/>
              </a:lnSpc>
              <a:tabLst>
                <a:tab pos="38093" algn="l"/>
              </a:tabLst>
            </a:pPr>
            <a:r>
              <a:rPr lang="en-US" altLang="zh-CN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	</a:t>
            </a:r>
            <a:r>
              <a:rPr lang="en-US" altLang="zh-CN" sz="49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LAMOST</a:t>
            </a:r>
            <a:r>
              <a:rPr lang="zh-CN" altLang="en-US" sz="4900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9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DR2</a:t>
            </a:r>
            <a:r>
              <a:rPr lang="zh-CN" altLang="en-US" sz="49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中的</a:t>
            </a:r>
            <a:r>
              <a:rPr lang="zh-CN" altLang="en-US" sz="4900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河外源</a:t>
            </a:r>
            <a:endParaRPr lang="en-US" altLang="zh-CN" sz="4900" dirty="0" smtClean="0">
              <a:solidFill>
                <a:schemeClr val="bg2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6198"/>
              </a:lnSpc>
              <a:tabLst>
                <a:tab pos="38093" algn="l"/>
              </a:tabLst>
            </a:pPr>
            <a:endParaRPr lang="en-US" altLang="zh-CN" sz="4900" dirty="0" smtClean="0">
              <a:solidFill>
                <a:srgbClr val="000000"/>
              </a:solidFill>
              <a:latin typeface="Microsoft YaHei UI" pitchFamily="18" charset="0"/>
              <a:cs typeface="Microsoft YaHei UI" pitchFamily="18" charset="0"/>
            </a:endParaRPr>
          </a:p>
          <a:p>
            <a:pPr>
              <a:lnSpc>
                <a:spcPts val="6198"/>
              </a:lnSpc>
              <a:tabLst>
                <a:tab pos="38093" algn="l"/>
              </a:tabLst>
            </a:pPr>
            <a:r>
              <a:rPr lang="zh-CN" altLang="en-US" sz="4000" dirty="0" smtClean="0">
                <a:latin typeface="Microsoft YaHei UI" pitchFamily="18" charset="0"/>
                <a:cs typeface="Microsoft YaHei UI" pitchFamily="18" charset="0"/>
              </a:rPr>
              <a:t>沈世银</a:t>
            </a:r>
            <a:endParaRPr lang="en-US" altLang="zh-CN" sz="4000" dirty="0">
              <a:latin typeface="Microsoft YaHei UI" pitchFamily="18" charset="0"/>
              <a:cs typeface="Microsoft YaHei UI" pitchFamily="18" charset="0"/>
            </a:endParaRPr>
          </a:p>
          <a:p>
            <a:pPr>
              <a:lnSpc>
                <a:spcPts val="6198"/>
              </a:lnSpc>
              <a:tabLst>
                <a:tab pos="38093" algn="l"/>
              </a:tabLst>
            </a:pPr>
            <a:r>
              <a:rPr lang="zh-CN" altLang="en-US" sz="4000" dirty="0">
                <a:latin typeface="Microsoft YaHei UI" pitchFamily="18" charset="0"/>
                <a:cs typeface="Microsoft YaHei UI" pitchFamily="18" charset="0"/>
              </a:rPr>
              <a:t>上海</a:t>
            </a:r>
            <a:r>
              <a:rPr lang="zh-CN" altLang="en-US" sz="4000" dirty="0" smtClean="0">
                <a:latin typeface="Microsoft YaHei UI" pitchFamily="18" charset="0"/>
                <a:cs typeface="Microsoft YaHei UI" pitchFamily="18" charset="0"/>
              </a:rPr>
              <a:t>天文台</a:t>
            </a:r>
            <a:endParaRPr lang="en-US" altLang="zh-CN" sz="4000" dirty="0" smtClean="0">
              <a:latin typeface="Microsoft YaHei UI" pitchFamily="18" charset="0"/>
              <a:cs typeface="Microsoft YaHei U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Footprint </a:t>
            </a:r>
            <a:r>
              <a:rPr lang="en-US" altLang="zh-CN" smtClean="0"/>
              <a:t>and Plate type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Footprints</a:t>
            </a:r>
          </a:p>
          <a:p>
            <a:pPr lvl="1"/>
            <a:r>
              <a:rPr lang="en-US" altLang="zh-CN" dirty="0" smtClean="0"/>
              <a:t>EG (south Galactic, Dec&gt;-10, b&lt;-30)</a:t>
            </a:r>
          </a:p>
          <a:p>
            <a:pPr lvl="1"/>
            <a:r>
              <a:rPr lang="en-US" altLang="zh-CN" dirty="0" smtClean="0"/>
              <a:t>HD </a:t>
            </a:r>
            <a:r>
              <a:rPr lang="en-US" altLang="zh-CN" dirty="0" smtClean="0"/>
              <a:t>(Halo and Disk)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GAC  (150&lt;l&lt;210, |b|&lt;30)</a:t>
            </a:r>
          </a:p>
          <a:p>
            <a:r>
              <a:rPr lang="en-US" altLang="zh-CN" dirty="0" smtClean="0"/>
              <a:t>Few M plates: 8 EG </a:t>
            </a:r>
          </a:p>
          <a:p>
            <a:pPr lvl="1"/>
            <a:r>
              <a:rPr lang="en-US" altLang="zh-CN" dirty="0" smtClean="0"/>
              <a:t>B plates (r&lt;16.5)</a:t>
            </a:r>
          </a:p>
          <a:p>
            <a:pPr lvl="1"/>
            <a:r>
              <a:rPr lang="en-US" altLang="zh-CN" dirty="0" smtClean="0"/>
              <a:t>M plates(r&lt;17.8</a:t>
            </a:r>
            <a:r>
              <a:rPr lang="en-US" altLang="zh-CN" dirty="0" smtClean="0"/>
              <a:t>) </a:t>
            </a:r>
          </a:p>
          <a:p>
            <a:r>
              <a:rPr lang="en-US" altLang="zh-CN" dirty="0" smtClean="0"/>
              <a:t>Survey Strategy</a:t>
            </a:r>
          </a:p>
          <a:p>
            <a:pPr lvl="1"/>
            <a:r>
              <a:rPr lang="en-US" altLang="zh-CN" dirty="0" smtClean="0"/>
              <a:t>PRI: EG source &lt; star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7003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DR2 </a:t>
            </a:r>
            <a:r>
              <a:rPr lang="zh-CN" altLang="en-US" dirty="0" smtClean="0"/>
              <a:t>释放数据中的河外源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光谱</a:t>
            </a:r>
            <a:r>
              <a:rPr lang="en-US" altLang="zh-CN" dirty="0" smtClean="0"/>
              <a:t>class=‘GALAXY’</a:t>
            </a:r>
          </a:p>
          <a:p>
            <a:pPr lvl="1"/>
            <a:r>
              <a:rPr lang="en-US" altLang="zh-CN" dirty="0" smtClean="0"/>
              <a:t>23,830</a:t>
            </a:r>
          </a:p>
          <a:p>
            <a:r>
              <a:rPr lang="zh-CN" altLang="en-US" dirty="0"/>
              <a:t>光谱</a:t>
            </a:r>
            <a:r>
              <a:rPr lang="en-US" altLang="zh-CN" dirty="0"/>
              <a:t>class</a:t>
            </a:r>
            <a:r>
              <a:rPr lang="en-US" altLang="zh-CN" dirty="0" smtClean="0"/>
              <a:t>=‘QSO’</a:t>
            </a:r>
          </a:p>
          <a:p>
            <a:pPr lvl="1"/>
            <a:r>
              <a:rPr lang="en-US" altLang="zh-CN" dirty="0" smtClean="0"/>
              <a:t>8630</a:t>
            </a:r>
            <a:endParaRPr lang="en-US" altLang="zh-CN" dirty="0"/>
          </a:p>
          <a:p>
            <a:r>
              <a:rPr lang="en-US" altLang="zh-CN" dirty="0" smtClean="0"/>
              <a:t>TSOURCE = ‘LEGAS_SSY’</a:t>
            </a:r>
          </a:p>
          <a:p>
            <a:pPr lvl="1"/>
            <a:r>
              <a:rPr lang="en-US" altLang="zh-CN" dirty="0" smtClean="0"/>
              <a:t>23,016  </a:t>
            </a:r>
          </a:p>
          <a:p>
            <a:pPr lvl="2"/>
            <a:r>
              <a:rPr lang="en-US" altLang="zh-CN" dirty="0" smtClean="0"/>
              <a:t>9,113 class=‘GALAXY’</a:t>
            </a:r>
          </a:p>
          <a:p>
            <a:pPr lvl="2"/>
            <a:r>
              <a:rPr lang="en-US" altLang="zh-CN" dirty="0" smtClean="0"/>
              <a:t>8,799 class=‘STAR’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236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190" y="302610"/>
            <a:ext cx="2708910" cy="423764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8 EG M plates in</a:t>
            </a:r>
            <a:br>
              <a:rPr lang="en-US" altLang="zh-CN" dirty="0" smtClean="0"/>
            </a:br>
            <a:r>
              <a:rPr lang="en-US" altLang="zh-CN" dirty="0" smtClean="0"/>
              <a:t>SGP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190" y="1763184"/>
            <a:ext cx="9075420" cy="5367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  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LEGAS_SSY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 smtClean="0"/>
              <a:t>galaxies in input catalog: 33,827</a:t>
            </a:r>
          </a:p>
          <a:p>
            <a:pPr lvl="1"/>
            <a:r>
              <a:rPr lang="en-US" altLang="zh-CN" dirty="0" smtClean="0"/>
              <a:t>Tiled 4,458 galaxies</a:t>
            </a:r>
          </a:p>
          <a:p>
            <a:pPr lvl="1"/>
            <a:r>
              <a:rPr lang="en-US" altLang="zh-CN" dirty="0" smtClean="0"/>
              <a:t>Released 3845 spectra</a:t>
            </a:r>
          </a:p>
          <a:p>
            <a:pPr lvl="1"/>
            <a:r>
              <a:rPr lang="en-US" altLang="zh-CN" dirty="0" smtClean="0"/>
              <a:t>2489 with z&gt;0 </a:t>
            </a:r>
          </a:p>
          <a:p>
            <a:pPr lvl="2"/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49" y="273050"/>
            <a:ext cx="6924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6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8" y="882650"/>
            <a:ext cx="924530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"/>
          <a:stretch/>
        </p:blipFill>
        <p:spPr bwMode="auto">
          <a:xfrm>
            <a:off x="597822" y="577850"/>
            <a:ext cx="9335805" cy="500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41" y="2336661"/>
            <a:ext cx="9290211" cy="52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70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HD M plates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763241"/>
            <a:ext cx="9494504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9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Complementary galaxies in HD M plates 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0" y="1949450"/>
            <a:ext cx="9220200" cy="522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8547100" y="1949450"/>
            <a:ext cx="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51500" y="5149849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Low efficiency  at r&gt;17</a:t>
            </a: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Identify new galaxy pairs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3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Bright galaxies(no z) in</a:t>
            </a:r>
            <a:br>
              <a:rPr lang="en-US" altLang="zh-CN" dirty="0" smtClean="0"/>
            </a:br>
            <a:r>
              <a:rPr lang="en-US" altLang="zh-CN" dirty="0" smtClean="0"/>
              <a:t> HD B plates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851797"/>
            <a:ext cx="89344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0500" y="5154315"/>
            <a:ext cx="414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Contamination from bright stars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Summary on observation of galaxies in LAMOST DR2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EG M </a:t>
            </a:r>
            <a:r>
              <a:rPr lang="en-US" altLang="zh-CN" dirty="0" smtClean="0"/>
              <a:t>plates</a:t>
            </a:r>
          </a:p>
          <a:p>
            <a:pPr lvl="1"/>
            <a:r>
              <a:rPr lang="en-US" altLang="zh-CN" dirty="0" smtClean="0"/>
              <a:t> </a:t>
            </a:r>
            <a:r>
              <a:rPr lang="en-US" altLang="zh-CN" dirty="0" smtClean="0"/>
              <a:t>can reach S/N ~10 to r&lt;18 </a:t>
            </a:r>
            <a:endParaRPr lang="en-US" altLang="zh-CN" dirty="0"/>
          </a:p>
          <a:p>
            <a:pPr lvl="1"/>
            <a:r>
              <a:rPr lang="en-US" altLang="zh-CN" dirty="0" smtClean="0"/>
              <a:t>can </a:t>
            </a:r>
            <a:r>
              <a:rPr lang="en-US" altLang="zh-CN" dirty="0" smtClean="0"/>
              <a:t>get redshifts for 18&lt;r&lt;18.8 blue galaxies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Too few~</a:t>
            </a:r>
          </a:p>
          <a:p>
            <a:pPr lvl="1"/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 smtClean="0"/>
              <a:t>HD B/M plates </a:t>
            </a:r>
          </a:p>
          <a:p>
            <a:pPr lvl="1"/>
            <a:r>
              <a:rPr lang="en-US" altLang="zh-CN" dirty="0" smtClean="0"/>
              <a:t>Redshift successful rate ~50% at r~17</a:t>
            </a:r>
          </a:p>
          <a:p>
            <a:pPr lvl="1"/>
            <a:r>
              <a:rPr lang="en-US" altLang="zh-CN" dirty="0" smtClean="0"/>
              <a:t>Complementary galaxies in B plate</a:t>
            </a:r>
            <a:r>
              <a:rPr lang="en-US" altLang="zh-CN" dirty="0" smtClean="0"/>
              <a:t>? (From 2015)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78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EG science from LAMOST DR2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new galaxy pair (Shen </a:t>
            </a:r>
            <a:r>
              <a:rPr lang="en-US" altLang="zh-CN" dirty="0" err="1" smtClean="0"/>
              <a:t>Shiyin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New QSOs </a:t>
            </a:r>
          </a:p>
          <a:p>
            <a:pPr lvl="1"/>
            <a:r>
              <a:rPr lang="en-US" altLang="zh-CN" dirty="0" smtClean="0"/>
              <a:t>M31-M33 vicinity   (</a:t>
            </a:r>
            <a:r>
              <a:rPr lang="en-US" altLang="zh-CN" dirty="0" err="1" smtClean="0"/>
              <a:t>Huo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Zhiying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DR1 (Ai </a:t>
            </a:r>
            <a:r>
              <a:rPr lang="en-US" altLang="zh-CN" dirty="0" err="1" smtClean="0"/>
              <a:t>Yanli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Substructure of galaxy cluster </a:t>
            </a:r>
            <a:r>
              <a:rPr lang="en-US" altLang="zh-CN" dirty="0" err="1" smtClean="0"/>
              <a:t>Zwicky</a:t>
            </a:r>
            <a:r>
              <a:rPr lang="en-US" altLang="zh-CN" dirty="0" smtClean="0"/>
              <a:t> 721</a:t>
            </a:r>
          </a:p>
          <a:p>
            <a:pPr lvl="1"/>
            <a:r>
              <a:rPr lang="en-US" altLang="zh-CN" dirty="0" smtClean="0"/>
              <a:t>Complete fields  (Yang Ming)</a:t>
            </a:r>
          </a:p>
          <a:p>
            <a:r>
              <a:rPr lang="en-US" altLang="zh-CN" dirty="0" smtClean="0"/>
              <a:t>E+A galaxies (Yang </a:t>
            </a:r>
            <a:r>
              <a:rPr lang="en-US" altLang="zh-CN" dirty="0" err="1" smtClean="0"/>
              <a:t>Haifeng</a:t>
            </a:r>
            <a:r>
              <a:rPr lang="en-US" altLang="zh-CN" dirty="0" smtClean="0"/>
              <a:t>)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0159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Completeness of galaxy pairs in SDSS</a:t>
            </a:r>
            <a:endParaRPr lang="zh-CN" altLang="en-US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797050"/>
            <a:ext cx="8859778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5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LAMOST</a:t>
            </a:r>
            <a:r>
              <a:rPr lang="zh-CN" altLang="en-US" dirty="0" smtClean="0"/>
              <a:t>巡天计划中的星系源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河外</a:t>
            </a:r>
            <a:r>
              <a:rPr lang="zh-CN" altLang="en-US" dirty="0"/>
              <a:t>源</a:t>
            </a:r>
            <a:r>
              <a:rPr lang="zh-CN" altLang="en-US" dirty="0" smtClean="0"/>
              <a:t>的观测情况（</a:t>
            </a:r>
            <a:r>
              <a:rPr lang="en-US" altLang="zh-CN" dirty="0" smtClean="0"/>
              <a:t>DR2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2013-2014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河外源的部分科学产出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新的星系对样本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E+A</a:t>
            </a:r>
            <a:r>
              <a:rPr lang="zh-CN" altLang="en-US" dirty="0" smtClean="0"/>
              <a:t>星系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星系团的子结构</a:t>
            </a:r>
            <a:endParaRPr lang="en-US" altLang="zh-CN" dirty="0" smtClean="0"/>
          </a:p>
          <a:p>
            <a:pPr lvl="1"/>
            <a:r>
              <a:rPr lang="zh-CN" altLang="en-US" dirty="0"/>
              <a:t>类星体</a:t>
            </a:r>
          </a:p>
        </p:txBody>
      </p:sp>
    </p:spTree>
    <p:extLst>
      <p:ext uri="{BB962C8B-B14F-4D97-AF65-F5344CB8AC3E}">
        <p14:creationId xmlns:p14="http://schemas.microsoft.com/office/powerpoint/2010/main" val="39001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Probability of a nearby galaxy being a pair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254250"/>
            <a:ext cx="8799478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9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L-S galaxy pair sample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8" t="5361" r="2944" b="3462"/>
          <a:stretch/>
        </p:blipFill>
        <p:spPr bwMode="auto">
          <a:xfrm>
            <a:off x="5194300" y="4540250"/>
            <a:ext cx="496845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0900" y="18732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5100" y="1599913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1807 complementary galaxy with z </a:t>
            </a:r>
          </a:p>
          <a:p>
            <a:pPr marL="914305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572 with z in DR12</a:t>
            </a:r>
            <a:endParaRPr lang="en-US" altLang="zh-CN" sz="2800" dirty="0" smtClean="0"/>
          </a:p>
          <a:p>
            <a:pPr marL="914305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0000"/>
                </a:solidFill>
              </a:rPr>
              <a:t>784 </a:t>
            </a:r>
            <a:r>
              <a:rPr lang="en-US" altLang="zh-CN" sz="2800" dirty="0" smtClean="0">
                <a:solidFill>
                  <a:srgbClr val="FF0000"/>
                </a:solidFill>
              </a:rPr>
              <a:t>L-S galaxy pairs  </a:t>
            </a:r>
          </a:p>
          <a:p>
            <a:pPr marL="1371410" lvl="2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FF0000"/>
                </a:solidFill>
              </a:rPr>
              <a:t>P&lt;100Kpc 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dV</a:t>
            </a:r>
            <a:r>
              <a:rPr lang="en-US" altLang="zh-CN" sz="2800" dirty="0" smtClean="0">
                <a:solidFill>
                  <a:srgbClr val="FF0000"/>
                </a:solidFill>
              </a:rPr>
              <a:t>&lt;500Km/s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/>
          <a:stretch/>
        </p:blipFill>
        <p:spPr bwMode="auto">
          <a:xfrm>
            <a:off x="27698" y="3930650"/>
            <a:ext cx="4988489" cy="334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71" y="1492250"/>
            <a:ext cx="4291684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49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Complementary galaxy sample in LAMOST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complete galaxy pair sample?</a:t>
            </a:r>
            <a:endParaRPr lang="en-US" altLang="zh-CN" dirty="0" smtClean="0"/>
          </a:p>
          <a:p>
            <a:r>
              <a:rPr lang="en-US" altLang="zh-CN" dirty="0" smtClean="0"/>
              <a:t>If so,</a:t>
            </a:r>
          </a:p>
          <a:p>
            <a:pPr lvl="1"/>
            <a:r>
              <a:rPr lang="en-US" altLang="zh-CN" dirty="0" smtClean="0"/>
              <a:t>Benchmark of galaxy pair studies</a:t>
            </a:r>
          </a:p>
          <a:p>
            <a:pPr lvl="1"/>
            <a:r>
              <a:rPr lang="en-US" altLang="zh-CN" dirty="0" smtClean="0"/>
              <a:t>Small-scale environmental effects</a:t>
            </a:r>
          </a:p>
          <a:p>
            <a:r>
              <a:rPr lang="en-US" altLang="zh-CN" dirty="0" smtClean="0"/>
              <a:t>Sciences on galaxy pairs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4727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Bivariate luminosity function of galaxy pairs (Feng </a:t>
            </a:r>
            <a:r>
              <a:rPr lang="en-US" altLang="zh-CN" dirty="0" err="1"/>
              <a:t>Shuai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190" y="1763185"/>
            <a:ext cx="8500110" cy="155786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>
                <a:latin typeface="宋体"/>
                <a:ea typeface="宋体"/>
              </a:rPr>
              <a:t>Ψ(L1,L2)</a:t>
            </a:r>
          </a:p>
          <a:p>
            <a:pPr lvl="1"/>
            <a:r>
              <a:rPr lang="en-US" altLang="zh-CN" dirty="0" smtClean="0">
                <a:latin typeface="宋体"/>
                <a:ea typeface="宋体"/>
              </a:rPr>
              <a:t>Is L1 independent of L2?</a:t>
            </a:r>
          </a:p>
          <a:p>
            <a:pPr lvl="1"/>
            <a:r>
              <a:rPr lang="en-US" altLang="zh-CN" dirty="0" smtClean="0">
                <a:latin typeface="宋体"/>
                <a:ea typeface="宋体"/>
              </a:rPr>
              <a:t>Does </a:t>
            </a:r>
            <a:r>
              <a:rPr lang="en-US" altLang="zh-CN" dirty="0">
                <a:latin typeface="宋体"/>
              </a:rPr>
              <a:t>Ψ </a:t>
            </a:r>
            <a:r>
              <a:rPr lang="en-US" altLang="zh-CN" dirty="0" smtClean="0">
                <a:latin typeface="宋体"/>
                <a:ea typeface="宋体"/>
              </a:rPr>
              <a:t>(L1,L2) vary with P and </a:t>
            </a:r>
            <a:r>
              <a:rPr lang="en-US" altLang="zh-CN" dirty="0" err="1" smtClean="0">
                <a:latin typeface="宋体"/>
                <a:ea typeface="宋体"/>
              </a:rPr>
              <a:t>dV</a:t>
            </a:r>
            <a:r>
              <a:rPr lang="en-US" altLang="zh-CN" dirty="0" smtClean="0">
                <a:latin typeface="宋体"/>
                <a:ea typeface="宋体"/>
              </a:rPr>
              <a:t>? </a:t>
            </a:r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t="11133" b="43190"/>
          <a:stretch/>
        </p:blipFill>
        <p:spPr bwMode="auto">
          <a:xfrm>
            <a:off x="4279900" y="3321050"/>
            <a:ext cx="5737732" cy="371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17500" y="4209450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>New photometry of galaxy pairs</a:t>
            </a:r>
            <a:br>
              <a:rPr lang="en-US" altLang="zh-CN" sz="4000" dirty="0"/>
            </a:b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3345569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Projects on galaxy pairs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0931" y="1644650"/>
            <a:ext cx="9075420" cy="4986941"/>
          </a:xfrm>
        </p:spPr>
        <p:txBody>
          <a:bodyPr/>
          <a:lstStyle/>
          <a:p>
            <a:r>
              <a:rPr lang="en-US" altLang="zh-CN" dirty="0" smtClean="0"/>
              <a:t>Refinement of the galaxy pair definition</a:t>
            </a:r>
          </a:p>
          <a:p>
            <a:r>
              <a:rPr lang="en-US" altLang="zh-CN" dirty="0" smtClean="0"/>
              <a:t>Pair-wise velocity distribution in non-linear region (</a:t>
            </a:r>
            <a:r>
              <a:rPr lang="en-US" altLang="zh-CN" dirty="0" err="1" smtClean="0"/>
              <a:t>dV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Gaussian  VS Exponential ?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0" b="38661"/>
          <a:stretch/>
        </p:blipFill>
        <p:spPr bwMode="auto">
          <a:xfrm>
            <a:off x="774700" y="4083050"/>
            <a:ext cx="866788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717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190" y="302610"/>
            <a:ext cx="5756910" cy="125941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Project: IFS studies </a:t>
            </a:r>
            <a:r>
              <a:rPr lang="en-US" altLang="zh-CN" dirty="0">
                <a:solidFill>
                  <a:schemeClr val="bg2">
                    <a:lumMod val="50000"/>
                    <a:lumOff val="50000"/>
                  </a:schemeClr>
                </a:solidFill>
              </a:rPr>
              <a:t>on galaxy pairs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SDSS IV (</a:t>
            </a:r>
            <a:r>
              <a:rPr lang="en-US" altLang="zh-CN" dirty="0" err="1" smtClean="0"/>
              <a:t>MaNGA</a:t>
            </a:r>
            <a:r>
              <a:rPr lang="en-US" altLang="zh-CN" dirty="0" smtClean="0"/>
              <a:t>)</a:t>
            </a:r>
          </a:p>
          <a:p>
            <a:endParaRPr lang="en-US" altLang="zh-CN" dirty="0"/>
          </a:p>
          <a:p>
            <a:r>
              <a:rPr lang="en-US" altLang="zh-CN" dirty="0" smtClean="0"/>
              <a:t>We have been awarded an ancillary program on targeting a sample of  &gt;100 galaxy pairs (PI: Yuan </a:t>
            </a:r>
            <a:r>
              <a:rPr lang="en-US" altLang="zh-CN" dirty="0" err="1" smtClean="0"/>
              <a:t>Fangting</a:t>
            </a:r>
            <a:r>
              <a:rPr lang="en-US" altLang="zh-CN" dirty="0" smtClean="0"/>
              <a:t>)</a:t>
            </a:r>
          </a:p>
          <a:p>
            <a:pPr lvl="1"/>
            <a:endParaRPr lang="zh-CN" altLang="en-US" dirty="0"/>
          </a:p>
        </p:txBody>
      </p:sp>
      <p:pic>
        <p:nvPicPr>
          <p:cNvPr id="5122" name="Picture 2" descr="mrk8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4728862"/>
            <a:ext cx="2667000" cy="263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mrk848_halph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6" r="17580"/>
          <a:stretch>
            <a:fillRect/>
          </a:stretch>
        </p:blipFill>
        <p:spPr bwMode="auto">
          <a:xfrm>
            <a:off x="3670300" y="4723459"/>
            <a:ext cx="2514600" cy="261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mrk848_hahbrat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52"/>
          <a:stretch>
            <a:fillRect/>
          </a:stretch>
        </p:blipFill>
        <p:spPr bwMode="auto">
          <a:xfrm>
            <a:off x="6413500" y="4692650"/>
            <a:ext cx="2896227" cy="261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ata:image/jpeg;base64,/9j/4AAQSkZJRgABAQAAAQABAAD/2wCEAAkGBxQTEhQUExQVFRUXGBcbFhgXGBgYFxUXGBcXFxcYFxgaHCggHBwlHRQXITEhJSksLi4uFx8zODMsNygtLiwBCgoKDg0OGxAQGywkHyQvLCwsLCwsLCwsLCwsLCwsLCwsLCwsLCwsLCwsLCwsLCwsLCwsLCwsLCwsLCwsLCwsLP/AABEIAK8BHwMBIgACEQEDEQH/xAAbAAABBQEBAAAAAAAAAAAAAAAEAQIDBQYAB//EADkQAAEDAgUCBAQFBAICAwEAAAEAAhEDIQQFEjFBUWEGEyJxMoGRsRRCocHRI1Lh8AdiFfEkcoIW/8QAGAEAAwEBAAAAAAAAAAAAAAAAAAECAwT/xAAiEQADAQACAwEBAAMBAAAAAAAAARECITEDEkFRYSIyYhP/2gAMAwEAAhEDEQA/APEam59z901Oqbn3P3TUwOSgpFyAFJSBclQAiVKEoCYCJzGSnMpyiKNAEGTBEQOvVNKioM1imp0ZPRSOAgRumOKcSFRmlSCjbdNlH5Tlz6xdoiWiSlwuw5ZGMB1Kgq4ctcAedlasxDSCS4AjjmUNVeXPBF4/VaPKhNY1mEbG5lC1KBDtP+wjnVmxM/ygzV9U8JagKjnYMRMoUMvCtH1G6Z1A9ufmq81PVKWkkNNk9LA6gSLAECe52SMwZ8w0zEgwSCIn3SF46qCnUg+6Ln8DkscXgw0ubPqbY8gx3Q+GpBxubRft2TXV1Hhq0b8obVDmB1bCACW79Cm4bDB4k2/dc/FANIF+idl1cbOt3VcUnmE1XChrCRf349kEGA+6sMdiWlulsEnogmn6ocoLoHxNEiD1QxCLxDidztshnBRqXgtDCmlPKaVIxrlGpHbKNJjEXLlyQElTc+5+6anVNz7n7pqYHLkrT2/wlAQAhXQlSgJgLCkYxKxojulLk4KhVJrQOZBv0IUFSAbKOUoCpuih0pWxf9P8p9OkTYC/C4sIN90owGhqvcvLqbTocW6mw4jkbwq7C4dxvpkHrZTsruZZzdtlSSXZLf4MxOD9Qj8xWrynLatMBzmFo4lsatQIMEi4ibqg/C1akGIJjSJg9oVuzPa9L0VA7W0QJJsW2Fj0uPmtvG85dZnqvgAzPJB+I0sBaHGQ2dRAO1xv+ilzDIn0yA4C/A3HYj906iK5f5u1QwW9ZmwARFfxHUdULnMHmyAfcWuErnmofPxmYdgoqaUQ/Dxwtdl3hyrVmsWt5NjEnoBttwqfFvdrIYz1SQOY42KziRXJnaeF9ZHRTnCTaN1cYHwpjHNfWZSLmUxNQ8Ac77qtdiC+zWweqSSG6V+Hw9zaYUj6VlOyi+mdUT15+qc+X+ljYPM/shLgKCYNnPdW1LDtLHOe02adJnT6h8r+yqzTdT3FlKMS+oA0bfonlpdifIdlWGkarTfe0Rx7qbF0AWkxcfJC0XVKQIIlpI+vujcBiX1DAaA02JPE8q8zol/pRVQh3NVpmOAdScQ4cqvestKdlpg5CapKjSExSWI/YodEvFihlLGcuXLkgJKm59z90iWpufc/dIqA4JSkShADgeE5oSAKUMtNkdiJGOAFxP7+6Sr7AeyjCWVV4ESNpWlPcwDkT0/yownAITQiYP2I/RK9xJk3O5Kj9lZ4XANgGpNxIAPXZWqxPg0OXMbUptdpa1jRBeDBJ9pvEbIHxExgczSBEyb3juqasx1P4XEA9+Ufh8t1fESXH9Fo91SGfrHS9wWUvqaSGmHCWnggWkfZA+JKLKeIpt1lxDR5gIsx8/DJ34MoN2ErU3NYyo6HRpAJAuYjtdavC+CBpmo4k/mOr+dyoe6ois4AaeE5NzwNwZVaQwYoHiQD/wDaIU+a5XVo1fID3aSRpuQCDeUQfDbY/OTyRt7xws3otZhpcuxZY0stG++x6hCZB5FXF1gXAFzSKZO2sRbvN/osnTp1PMNEvcANz/1HZXQyWkGAB7hVkQdQ09ZM3CK2VEa7OcJWZSc1pcKUS4CwMb6l5dllIGo8bTOn2nZavI318XV/D1qrgxpOok2hth7z3VtnvgOkA04d1QOILvUbyOkcHqEJ/Q1mmZfk4FIv1gRMyCLAC8+5Wfy788/FM/LhaTIsnq4lxpvqFrGn1anQA7aDwNuUBn3h8Uy51ImBzO8b/Za+15MnmFPmTRBP+ygsvi/urfKcjdiWVahe0Ck3VDjd/wD1b35VbisDpGphNkmn/sC/A2pVim4Hbryegj9UVldcaRpAaRvBvPBndU+BoGpdxMIvF5eWDU0kRuOY90032JpdF142fLi9xBdUDSYEeogSsdpWyw2E8/D66h1FoOm9yOZVLUwzKdyAW8zuPZVtPX+QZaXBQ1QogERX9kOVg+zVCvb6ShSi6o9M9ZQhU6GhFy5cpGSVNz7n7pE6pufc/dNVAcntSAJwQA8MKfoKfTYSLcfoFxBG8qoTSMpWtlInhIB4I6LtBiUgCQuKYjmqzw2JBADrEbyuwNIaR3UmPoDSDsVSTXJLa6GYirqgMBIF5AV3l2JpxLzBG4IO/ZGZFl06Q0X6Ab2n5onxtlfllj9DmNMNIfAc4wCXRveU2mhJJlPjsyLnscwHSw+m2+xJWiyfxs1upz2tdII0uk6T/cO6rGPiw4ECPpuqjE4ICqybB2/13+anopOlrmGdV8RVFXSS1ptDTEAXC1GCz/DupO1Paw2hobv7iN1Bhsc1lMMbaBxzwbLPuwTX4trYIa4aiO4HRQ2zXMJX4kfiPOLT5e214jf3lWFavhdOrzNfIaJmVatLdMEhwmNJB6dIWcyrCU/xrmn4WyQO9vtKmw19SDJsa+jWNUtcWOMOsSBNx9Fpq3iWmykSx3mOtpEkFu82+iuAGneNJsRAgz1CoPCTKTK9c1G6gyRTMTef457JLVKeIVORZsWVHGsD63apcCBM3nqCpfEubsLqmgtJc50NZ8LZ6ErY5xlrDTlzZaZMwNQgHY7AieLLH+E8HTeaj36ZaQL735HEqs64hnvxmZwGM8sFjwQCZG+/8JubY5hsyLiIAsFts+yPWxxDZa1rnarDboeyyWAy9ppmobuBjsBH8rZNyHNrMdKrLK4YYdtP+gq7zvHh4LgWl74kN+FogCPeAhqtBhY/UzVYlpBjSRyY3U3hvDgtLuZjqQmm56kudhPhrM9DX03O8v0OvtLeW/NUWY4kO9LJIWi8RZeNANtVjPQcg9UJTwGhjSDOoXIvPYW9larXqJxcmZxJlombWuEAVpPEmHDQ0gg9COfe0rOOWXkUcNMOoZUNoQ6Iq7FDLJmhy5cuSAlqfEfcpAlqbn3P3XBUAsKWmxRhTMKaEydj4gA+/wDF03EHuD/CYbSolTfEFB4T2qNOBUgPc5EUMKXiREd0O1W+XP8ARAPuFWZ9J04QAPo2Ikd+D0RlHDVK9zDG8WMfon5riHGmGucXEkmDJuYMk8q4wGPLGMLWsAbANgSeoPXn6rRZVhDYHRzTEYQAgtBvoNi4RyPryg8ZVxGLd5laoXGIGo7AbADjdO8T49tV4LWtYCZ0t2aOl7qbDODgCLz/ALdDlnwK5RmW5k6i8eYwVNOwOxPG24lLVwFaqfMdAJuBtp+Q2XZlVZrYBfT8XHQwtnl+X+a3W24P7rJmi6MrQzCq1wp6AalgImXE2G3VWbfD+KEvLmipvEyRHAPCIzKrQp4tha0BrAA8zMO6jvda3LsPMOkFnIJgERuD81GnDfx4pjMPmeIc7ywweYTEgXnZWLfB2KpEVQ5vmCTEySeRMQebJ+GzKn/5AvJHlmW6uCYifqN1uaURIhrBcmbe6w1ufDpx4/blswNDMcRWd5NJgFQ2cb2/ukHZTVPDOLwX9VpY8wNQbeQbwZF9uEd4axdM42uQQ3zCfLJsDfb5rZ4jFCkx76seXF5jpwpfknwrPjTVp5zTzrE4v/41NjWhx9XEE2nUdghsXk2JwJc4aXRZ4HT2/dWPhKuwVqonTru2eYMx7wdlpfE9ZjaXmPO4Mkx6rWAEbrRP4Z+tVZkTmNbHU24ejS06QS8g9d7mwCzeKwVbDl0gFh3gyOy0/gnN/KpVmNID3lpm0wJ2QebVg2nUc4zINj1MrdM5NoyrXvrS1rYHN/0JUtDzMPeAWGxj/ZCI8PuBaRzJJ6myJzV2mmZ7iOvRWv0yfHAD5tXE+loho3/9pxxtXDQ2AWiYO+9zfgqw8F1TLQwDWHXnYybSDaEX49y0YfUCZDydNgBII1aB/aCbK8ri0lv4YzGOqVvUYA4VdWolpgq9ouBYOw+hVfjGzYXiSew5KnS+lZfwqqxsUMiaosUOsWaIRcuXJDJX7n3P3SBOqbn3P3SNVAOAU7G2UbRykL01wIKY1seomfrf+EOU0FOCbdFBQnBqc1tiltHfr/hEAOyzB6xJv0CNxmAbTZqAcHDf+3Tt7yospxYpRrBImf8A2nZnj/MkMkg+8ATMCVqvVZ/pk7SbLMG0w6pLp4v9LKHNqelxLJY2YLQSY+aTBYsNEPkR23SY3EipZoPXY3KTkDmlxknhR9ZgeBIJgkmA0xME+yGzvAjDmKbyWkkEgm56KbJ/EDm03U3PLLRtbjc73AhVeYYw1CA0Etb237o1PXgat5NP4c8PU6mgPlznR+uwCs8/yoYSqKTHvAdaATAdyLHuqjIc1FOk6oXaHjS0GDIPVvfqo8bm1SvUY9ocWsu2b35PzhZ6iRpk0FPw/RcGhwcSe5F+SPl1QOLy6oyu3Cse/S4iASfhN7hW2C8R4c6XODmkN+EtvqvMEcGyp8ZmlV2I/EtY4NaRpsfh6ErHTOpJQ2eA8D4dzQHBxPLpMwOem/Cp8DkFR+LOENR/ltlxuT6OLdTIWgy3xnhhQlznB39mkz3vsqPL88q08WcYaT9DrEQY0WiD8guf/I18jz8Njif+O8O6nDAWP4dqMz3WIynIqmJxD6FWo7TSnXJJ+ExAnqt5iP8AkbCinLNT3xZmmL9ysVkudVMPXfWrU36K06zpIgl0ghEcMs6d5LnM/A9E0yKUseLtOqQT0M7e6xWWZU/FOf5j3aKVjeZMxAk9it1nPjTDtp/03Go87NAi8ckrC5Hm3kPd5zXBlQybEAHr+qvx36a79aEZ/wCGm0qYfSdpdpmzpntPVZrLcOcQf6rzpB5vdaXxF4gpBpZScXmCG269eizOR44UiW1GkA3mP9sujJy+SXgv848M0W4fzcOXNcwevU6Af+rRvKyIompd7jHur7N86Y5hDJLnW7Nas/h8UB6HCBxb7rRQx0FVsGKQbUpVDqAlwgjT2nk7Ge6tcqyV2Maalat8IOgOcdibgDqegVZWxwcC1t3OtIGwVtlOOpsZ5db0adnRcjoOhVpr2/hHMKTPssbRALJ/7Xt2hV+HwAIk3Ji3v0VlneOFT0Uxq+U/77oOnjRTb6xDhtIsf1VJZvPQlYVGZUNMj9FWqwzDE6ySq9c+5eDbPRy5cuUjJX7n3P3XBLU3PufukCoCXVYJpCaClJ+RTEOhSMHKia7rdSA27yhAxZUlGJE7KMKWiYKa7EH4gAwRt+sjqrfKqANMEEGJL5tF43/hAsqU3CdBsBtb3Qn4otJ0/CTseFqmk6ZtUsc7DXAlo2Nup+fKmZhxTYyCDqaCY/KTwZ5/RBYZjqsOdAYEuMqPpQLFu4MXv1Kd70xfw7OKQDWE/EZm3HHurDAUQA2Ii3z90DgcDUxLwCQCQdMzwJ6bWU2HxFSgdJDSJ36joCl/18D+BfiSowup6WhnBAm4m5Pdanw7RBuAIFmj3G6xmJwVWqQ9xAnjoOscK1ybNa1CacNcYsTvHEHlRrummGaDOcFT/F0hDWiofWOGuHAHQrTikbAgQYgRb6LK/wD89XqE1alRoeYPPp5bB4P8pn/nMTqFAtBqTDSN+xB/dc2k2dnj0kH4HAUjmflW0fFBsNWmdPtK9CqVdIIABafy8R0AXldfw1iqb9bqg86dRgmZ5ujKXi/Fv/oaW+YfTqj1A8nss94prjfr2uw/w/SpDMawDQQySxsSAZGw7LX4/FNqsLHRpIMhwt/vdYij4VrMirTrN86SdImSdyJ5lDHPMTiP6DQ1hgh5ggtGxnpvwk8NjzvK4aGeEMMx2IrEgONOdAjeXEAhaHNsI1zXGtGmDY/dZypllfC/1qNVhc0XaJBI5F9xZVOJziviyafpaTcuLjAA3HaVosmb3FAXJNJNRw0kgw0u9+is6lAOpuncgkmLjm3QKsGUV6I1sg2uOY3+adSxFbESym0C3qI6d1qnODlabZ3h3CNLXOIkzE9Aiszy4OpPMCWCdR47ILyKuGOqA9n5gNh3PT3UeKzCrXBYwBjfzAGx6T1V5M9Gq/4oo0pOpo8ypLQYDiOIg7DmRdd/yO1hYW6A19JxGsNA1X+GyyWV4utg6rKli0nrax+oKK8QZzWxzy4tbTbvDRY9+57rVdQls7KMs/o+ZqA/uPcnb5LOZ68HrPU7lTV6tSi2A6Wk/Kf5VPXrFxujeks+os55oNU2Q6JqCyGXOzY5cuXJAFFhJPufuU3y1K5tz7n7riyLq4KkOlNRTKWqevHdDvaiAmKFwKaE4JASNUjVECpAU0IKpOXVzP7ptJdUbyr+ElrldYQB03A/39VLnekNgbk/ZULHkGQrrAUWkEuuSOf93VZ1VCGo6W2R0RU8sNNy4NOm7mjYwP1S+M8IKFQUmvbUaIdqbECRMGOevdVuIoNY1j6b3BxkECRpM2Ez0v8ANGVMuYymC6C4gzJMi/T2WjrUJ4XJPhXCo0EEfXmP9ChxmIDKtGHatIl0cXu0+yqMTh9LmhpMO2vzstK3IWtglvuTuYtIWbr4LzFybRuJ8wFzHAt0gk2g2Bj37LK18zaMYxzSIbYu4Bvf5SgamXEVW0muIZUu0yYjn32V7/4jDsOktIBAAcZkui89ASfksXnk6Vvg07M3bVbNRwsNybdInosbh8e0Y51QQGkloPANhPzhVT8scK/lanRv/wDnuFfMwGG06CyHTGuZv3Wfqa/+lNMczphoD3QBeZ57FY/JczH4mtJH9QnSTyAf3QuWZZ5td1F7jppyXX4kCwPNwr7FZBh9MBsG8EfF85390pB+15J8fjGta7zHBoDTptJceGj6rLeEHTWLbNL/AIXOsAQZInZOyHKm1qj/ADTIpGNJJl1yP2VrneTUgwmkIIEiJsf7SD91aRm2X2YFlMPdXeJ0m+oHUYsBG52WS8K5iGNqthoLiDJ3gA2BVDg6LqrjqdGn+4n6SpsXhdVOAYLbgjfbb2Wmc/THfk+B2Z48ODyYAINuT0AQGT1GeWW/m1X7hA5bhfMu8kgWF1b4jKKYp6mGHN3Am/8ACtfpl/AfMiBSd3gAc9rIPC49xptZqPomBPXdS0cJqOp5J6SbRsgcbgmgEg6Ym0E6uwjb3Tba5EkuiPMavpj9FUlqmPdNc9Zvk0ShFUb6ShEVVdYoUqGUhFy5ckMsqf5rcm6mw2HLnBoEkx7KPCuOotsBc3MbSrmhiW0wXM3LfoVr8I+gONwvlvDZkgfRV2JaQboirVkyb9ULiHElJvgEQJZSJVJY8FPDlG1KgQdhqliLfulrXAgHvzKgZt91Kx54Wl4JIkZh8YAIMoao1MIU9B2H1MYXABswDPzRZzbVAfIdz34CiwY0gEH/AChswNweZV1oiJhVVz6nra06W2BHCv6HiIFg1yHWB5JgWAO8QoMhxgZ6YEOaW32EwZ/RD57hqQq09LwdTQX2jTJ27+6v1frUTeYT18e+oQ9jCAwANgd7yRzdGu8Ss06XzMzG9+VPgiT6WbcaegVHmWGAxIa6G6tJM2vxI4lS8OFLVFp5k/zfPDTE7XiNolWjvEDADAJd03Ezyeij82PTtFkHhyz8SZE2JA29X0/RQ8wpao7CZq9tU1qjXHVOr591pcy8c0qjG6QdQAAERcWBJ5shTSa8GHQNzNwOxWYwWHArvi+mY+u8IeWP3LvJ80qUC976TnMeCSYgA/3TEcpcw8Va26aTJcSbgHkR80x1cwWnaLg7XQ/hQw55bvOkHt26e6ayT70qsHizRcQ9h9XHI73VnTz/AMvVoZLyIbYHSTYm/afqtZjMrZXw7w4epoJ1AWAG3q333WPyGjZ7vzC1+nYqkmnEJ/pDluJ8uWvGmbiyLxeYFzdNHU5xsIBke0clTY2o11J4cRbbrKrMixhonWx5pvBs5ph23BVLLsZNT5Jn411Nmiq34dp+IF288nb5KrzPMGkNFOZgaiY3njsiszqU303ONQl+4BBuTckum37rPSlt+vCKyrydUfJTFI2lOye3DnbYrKM0oPVFihVZYqlDDMz1Vap0oNCLly5SML1Q4+5VjSNNzBLodNx0HUdVU1Nz7n7pAtE4JqhdYhpMGf0QrnJCfokSbBI5Oabpq5IY4pwKjCcCgAii7g7fZTg9EECpWOVJkwKrPECJkb9O0KLdMcbpzUN0QXh3PAMCw68dkx9Jz/UTHRS4cE+kHfqbT1JR2IaPykGLbq5UTeSuZiH04G/SUXTovf6nOE97oPFvuB03WlyzBUnYd9V1ZrS0gNaT6nT2VePL04LTiAsHndag8aIDxGkxzwQmZjg6ryatR+p7ySSd57oCvXHmNO4G6u6mIaWgg/UiE1zUxOroBOb1TDH+oiAD+aPfn5o3A+Haz2vrMcIZBc4mBLjDRM3KDo1qPnse4lzZh4i+xgjqrXz4aQLA89Qqyk+2S3Oitq4qtq8siD3+6nZktdjoYHGqL6Q06tpNt1BXzd1SrL3WADAQIsNvsrCrmVSfMNRxdEai4yQLC6Uz9G6ugCpjqtX0ARAINtuDvtdJQoVKTtbHAu5Eftsm4fNXS8ODSXGzj8Q7T/KlqV4BuLc8nsOqSWf0HQrE+J8Q6m7DhwDJl8ckcE8jsqqti6oBId6TuBYW5cOUJhiLjv8AVF4isBTdYSYiPml2UBurvqW2HKhNJzbg+6ny07tsCTM8+yJxdXQHTBJECFMqrH9hUvqF26bCcSk8xQWSNPVcaihe/hRkooQIr1AWGZlVxUzzZQqdOjSEXLlykZLU3PufumynkDUZ6lRlMBSVyRcmA4JEiVAHSlSJQgBwKc0qMJzSgCdplSU4Q+pPY66aZMD2GIUWJrS4kCO0p1ertdDPKvTnBKRcjB02gbPNiel7wEJWpAERYHieVDSxYiCoauIkyONkPa/ASZYDDNFt43/woK9P1AA2K6njBF5UDq8un6JVAky1oUmCxHzU1NrHPbTJgdewE3HUqudim90N+JOrUq9oL1NZicupGIDY7HqJu6d1T0MK3zC2TA3n7JlLMG3nV7CPogvxBDy7qr1vL5hOcsv2YCjUkXaYOnTy4RAM8KswWFBc7V+XjqVGM0jaZ4UFDFkEk3nf+VL1lway0HYvDsLfS0tIm/VMynyyR50lmq+n4o5iVHVxo7n9EJRq6bHZJ6jo44WeaUaME0ied+BNgepjoqp9SR+6diMRIgIYGFOtVjSFJTSnOdN00qShAFIKchRFcChMYx+yiUzzZQKWM5cuXJAf/9k="/>
          <p:cNvSpPr>
            <a:spLocks noChangeAspect="1" noChangeArrowheads="1"/>
          </p:cNvSpPr>
          <p:nvPr/>
        </p:nvSpPr>
        <p:spPr bwMode="auto">
          <a:xfrm>
            <a:off x="155575" y="-1004888"/>
            <a:ext cx="3429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4" descr="data:image/jpeg;base64,/9j/4AAQSkZJRgABAQAAAQABAAD/2wCEAAkGBxQTEhQUExQVFRUXGBcbFhgXGBgYFxUXGBcXFxcYFxgaHCggHBwlHRQXITEhJSksLi4uFx8zODMsNygtLiwBCgoKDg0OGxAQGywkHyQvLCwsLCwsLCwsLCwsLCwsLCwsLCwsLCwsLCwsLCwsLCwsLCwsLCwsLCwsLCwsLCwsLP/AABEIAK8BHwMBIgACEQEDEQH/xAAbAAABBQEBAAAAAAAAAAAAAAAEAQIDBQYAB//EADkQAAEDAgUCBAQFBAICAwEAAAEAAhEDIQQFEjFBUWEGEyJxMoGRsRRCocHRI1Lh8AdiFfEkcoIW/8QAGAEAAwEBAAAAAAAAAAAAAAAAAAECAwT/xAAiEQADAQACAwEBAAMBAAAAAAAAARECITEDEkFRYSIyYhP/2gAMAwEAAhEDEQA/APEam59z901Oqbn3P3TUwOSgpFyAFJSBclQAiVKEoCYCJzGSnMpyiKNAEGTBEQOvVNKioM1imp0ZPRSOAgRumOKcSFRmlSCjbdNlH5Tlz6xdoiWiSlwuw5ZGMB1Kgq4ctcAedlasxDSCS4AjjmUNVeXPBF4/VaPKhNY1mEbG5lC1KBDtP+wjnVmxM/ygzV9U8JagKjnYMRMoUMvCtH1G6Z1A9ufmq81PVKWkkNNk9LA6gSLAECe52SMwZ8w0zEgwSCIn3SF46qCnUg+6Ln8DkscXgw0ubPqbY8gx3Q+GpBxubRft2TXV1Hhq0b8obVDmB1bCACW79Cm4bDB4k2/dc/FANIF+idl1cbOt3VcUnmE1XChrCRf349kEGA+6sMdiWlulsEnogmn6ocoLoHxNEiD1QxCLxDidztshnBRqXgtDCmlPKaVIxrlGpHbKNJjEXLlyQElTc+5+6anVNz7n7pqYHLkrT2/wlAQAhXQlSgJgLCkYxKxojulLk4KhVJrQOZBv0IUFSAbKOUoCpuih0pWxf9P8p9OkTYC/C4sIN90owGhqvcvLqbTocW6mw4jkbwq7C4dxvpkHrZTsruZZzdtlSSXZLf4MxOD9Qj8xWrynLatMBzmFo4lsatQIMEi4ibqg/C1akGIJjSJg9oVuzPa9L0VA7W0QJJsW2Fj0uPmtvG85dZnqvgAzPJB+I0sBaHGQ2dRAO1xv+ilzDIn0yA4C/A3HYj906iK5f5u1QwW9ZmwARFfxHUdULnMHmyAfcWuErnmofPxmYdgoqaUQ/Dxwtdl3hyrVmsWt5NjEnoBttwqfFvdrIYz1SQOY42KziRXJnaeF9ZHRTnCTaN1cYHwpjHNfWZSLmUxNQ8Ac77qtdiC+zWweqSSG6V+Hw9zaYUj6VlOyi+mdUT15+qc+X+ljYPM/shLgKCYNnPdW1LDtLHOe02adJnT6h8r+yqzTdT3FlKMS+oA0bfonlpdifIdlWGkarTfe0Rx7qbF0AWkxcfJC0XVKQIIlpI+vujcBiX1DAaA02JPE8q8zol/pRVQh3NVpmOAdScQ4cqvestKdlpg5CapKjSExSWI/YodEvFihlLGcuXLkgJKm59z90iWpufc/dIqA4JSkShADgeE5oSAKUMtNkdiJGOAFxP7+6Sr7AeyjCWVV4ESNpWlPcwDkT0/yownAITQiYP2I/RK9xJk3O5Kj9lZ4XANgGpNxIAPXZWqxPg0OXMbUptdpa1jRBeDBJ9pvEbIHxExgczSBEyb3juqasx1P4XEA9+Ufh8t1fESXH9Fo91SGfrHS9wWUvqaSGmHCWnggWkfZA+JKLKeIpt1lxDR5gIsx8/DJ34MoN2ErU3NYyo6HRpAJAuYjtdavC+CBpmo4k/mOr+dyoe6ois4AaeE5NzwNwZVaQwYoHiQD/wDaIU+a5XVo1fID3aSRpuQCDeUQfDbY/OTyRt7xws3otZhpcuxZY0stG++x6hCZB5FXF1gXAFzSKZO2sRbvN/osnTp1PMNEvcANz/1HZXQyWkGAB7hVkQdQ09ZM3CK2VEa7OcJWZSc1pcKUS4CwMb6l5dllIGo8bTOn2nZavI318XV/D1qrgxpOok2hth7z3VtnvgOkA04d1QOILvUbyOkcHqEJ/Q1mmZfk4FIv1gRMyCLAC8+5Wfy788/FM/LhaTIsnq4lxpvqFrGn1anQA7aDwNuUBn3h8Uy51ImBzO8b/Za+15MnmFPmTRBP+ygsvi/urfKcjdiWVahe0Ck3VDjd/wD1b35VbisDpGphNkmn/sC/A2pVim4Hbryegj9UVldcaRpAaRvBvPBndU+BoGpdxMIvF5eWDU0kRuOY90032JpdF142fLi9xBdUDSYEeogSsdpWyw2E8/D66h1FoOm9yOZVLUwzKdyAW8zuPZVtPX+QZaXBQ1QogERX9kOVg+zVCvb6ShSi6o9M9ZQhU6GhFy5cpGSVNz7n7pE6pufc/dNVAcntSAJwQA8MKfoKfTYSLcfoFxBG8qoTSMpWtlInhIB4I6LtBiUgCQuKYjmqzw2JBADrEbyuwNIaR3UmPoDSDsVSTXJLa6GYirqgMBIF5AV3l2JpxLzBG4IO/ZGZFl06Q0X6Ab2n5onxtlfllj9DmNMNIfAc4wCXRveU2mhJJlPjsyLnscwHSw+m2+xJWiyfxs1upz2tdII0uk6T/cO6rGPiw4ECPpuqjE4ICqybB2/13+anopOlrmGdV8RVFXSS1ptDTEAXC1GCz/DupO1Paw2hobv7iN1Bhsc1lMMbaBxzwbLPuwTX4trYIa4aiO4HRQ2zXMJX4kfiPOLT5e214jf3lWFavhdOrzNfIaJmVatLdMEhwmNJB6dIWcyrCU/xrmn4WyQO9vtKmw19SDJsa+jWNUtcWOMOsSBNx9Fpq3iWmykSx3mOtpEkFu82+iuAGneNJsRAgz1CoPCTKTK9c1G6gyRTMTef457JLVKeIVORZsWVHGsD63apcCBM3nqCpfEubsLqmgtJc50NZ8LZ6ErY5xlrDTlzZaZMwNQgHY7AieLLH+E8HTeaj36ZaQL735HEqs64hnvxmZwGM8sFjwQCZG+/8JubY5hsyLiIAsFts+yPWxxDZa1rnarDboeyyWAy9ppmobuBjsBH8rZNyHNrMdKrLK4YYdtP+gq7zvHh4LgWl74kN+FogCPeAhqtBhY/UzVYlpBjSRyY3U3hvDgtLuZjqQmm56kudhPhrM9DX03O8v0OvtLeW/NUWY4kO9LJIWi8RZeNANtVjPQcg9UJTwGhjSDOoXIvPYW9larXqJxcmZxJlombWuEAVpPEmHDQ0gg9COfe0rOOWXkUcNMOoZUNoQ6Iq7FDLJmhy5cuSAlqfEfcpAlqbn3P3XBUAsKWmxRhTMKaEydj4gA+/wDF03EHuD/CYbSolTfEFB4T2qNOBUgPc5EUMKXiREd0O1W+XP8ARAPuFWZ9J04QAPo2Ikd+D0RlHDVK9zDG8WMfon5riHGmGucXEkmDJuYMk8q4wGPLGMLWsAbANgSeoPXn6rRZVhDYHRzTEYQAgtBvoNi4RyPryg8ZVxGLd5laoXGIGo7AbADjdO8T49tV4LWtYCZ0t2aOl7qbDODgCLz/ALdDlnwK5RmW5k6i8eYwVNOwOxPG24lLVwFaqfMdAJuBtp+Q2XZlVZrYBfT8XHQwtnl+X+a3W24P7rJmi6MrQzCq1wp6AalgImXE2G3VWbfD+KEvLmipvEyRHAPCIzKrQp4tha0BrAA8zMO6jvda3LsPMOkFnIJgERuD81GnDfx4pjMPmeIc7ywweYTEgXnZWLfB2KpEVQ5vmCTEySeRMQebJ+GzKn/5AvJHlmW6uCYifqN1uaURIhrBcmbe6w1ufDpx4/blswNDMcRWd5NJgFQ2cb2/ukHZTVPDOLwX9VpY8wNQbeQbwZF9uEd4axdM42uQQ3zCfLJsDfb5rZ4jFCkx76seXF5jpwpfknwrPjTVp5zTzrE4v/41NjWhx9XEE2nUdghsXk2JwJc4aXRZ4HT2/dWPhKuwVqonTru2eYMx7wdlpfE9ZjaXmPO4Mkx6rWAEbrRP4Z+tVZkTmNbHU24ejS06QS8g9d7mwCzeKwVbDl0gFh3gyOy0/gnN/KpVmNID3lpm0wJ2QebVg2nUc4zINj1MrdM5NoyrXvrS1rYHN/0JUtDzMPeAWGxj/ZCI8PuBaRzJJ6myJzV2mmZ7iOvRWv0yfHAD5tXE+loho3/9pxxtXDQ2AWiYO+9zfgqw8F1TLQwDWHXnYybSDaEX49y0YfUCZDydNgBII1aB/aCbK8ri0lv4YzGOqVvUYA4VdWolpgq9ouBYOw+hVfjGzYXiSew5KnS+lZfwqqxsUMiaosUOsWaIRcuXJDJX7n3P3SBOqbn3P3SNVAOAU7G2UbRykL01wIKY1seomfrf+EOU0FOCbdFBQnBqc1tiltHfr/hEAOyzB6xJv0CNxmAbTZqAcHDf+3Tt7yospxYpRrBImf8A2nZnj/MkMkg+8ATMCVqvVZ/pk7SbLMG0w6pLp4v9LKHNqelxLJY2YLQSY+aTBYsNEPkR23SY3EipZoPXY3KTkDmlxknhR9ZgeBIJgkmA0xME+yGzvAjDmKbyWkkEgm56KbJ/EDm03U3PLLRtbjc73AhVeYYw1CA0Etb237o1PXgat5NP4c8PU6mgPlznR+uwCs8/yoYSqKTHvAdaATAdyLHuqjIc1FOk6oXaHjS0GDIPVvfqo8bm1SvUY9ocWsu2b35PzhZ6iRpk0FPw/RcGhwcSe5F+SPl1QOLy6oyu3Cse/S4iASfhN7hW2C8R4c6XODmkN+EtvqvMEcGyp8ZmlV2I/EtY4NaRpsfh6ErHTOpJQ2eA8D4dzQHBxPLpMwOem/Cp8DkFR+LOENR/ltlxuT6OLdTIWgy3xnhhQlznB39mkz3vsqPL88q08WcYaT9DrEQY0WiD8guf/I18jz8Njif+O8O6nDAWP4dqMz3WIynIqmJxD6FWo7TSnXJJ+ExAnqt5iP8AkbCinLNT3xZmmL9ysVkudVMPXfWrU36K06zpIgl0ghEcMs6d5LnM/A9E0yKUseLtOqQT0M7e6xWWZU/FOf5j3aKVjeZMxAk9it1nPjTDtp/03Go87NAi8ckrC5Hm3kPd5zXBlQybEAHr+qvx36a79aEZ/wCGm0qYfSdpdpmzpntPVZrLcOcQf6rzpB5vdaXxF4gpBpZScXmCG269eizOR44UiW1GkA3mP9sujJy+SXgv848M0W4fzcOXNcwevU6Af+rRvKyIompd7jHur7N86Y5hDJLnW7Nas/h8UB6HCBxb7rRQx0FVsGKQbUpVDqAlwgjT2nk7Ge6tcqyV2Maalat8IOgOcdibgDqegVZWxwcC1t3OtIGwVtlOOpsZ5db0adnRcjoOhVpr2/hHMKTPssbRALJ/7Xt2hV+HwAIk3Ji3v0VlneOFT0Uxq+U/77oOnjRTb6xDhtIsf1VJZvPQlYVGZUNMj9FWqwzDE6ySq9c+5eDbPRy5cuUjJX7n3P3XBLU3PufukCoCXVYJpCaClJ+RTEOhSMHKia7rdSA27yhAxZUlGJE7KMKWiYKa7EH4gAwRt+sjqrfKqANMEEGJL5tF43/hAsqU3CdBsBtb3Qn4otJ0/CTseFqmk6ZtUsc7DXAlo2Nup+fKmZhxTYyCDqaCY/KTwZ5/RBYZjqsOdAYEuMqPpQLFu4MXv1Kd70xfw7OKQDWE/EZm3HHurDAUQA2Ii3z90DgcDUxLwCQCQdMzwJ6bWU2HxFSgdJDSJ36joCl/18D+BfiSowup6WhnBAm4m5Pdanw7RBuAIFmj3G6xmJwVWqQ9xAnjoOscK1ybNa1CacNcYsTvHEHlRrummGaDOcFT/F0hDWiofWOGuHAHQrTikbAgQYgRb6LK/wD89XqE1alRoeYPPp5bB4P8pn/nMTqFAtBqTDSN+xB/dc2k2dnj0kH4HAUjmflW0fFBsNWmdPtK9CqVdIIABafy8R0AXldfw1iqb9bqg86dRgmZ5ujKXi/Fv/oaW+YfTqj1A8nss94prjfr2uw/w/SpDMawDQQySxsSAZGw7LX4/FNqsLHRpIMhwt/vdYij4VrMirTrN86SdImSdyJ5lDHPMTiP6DQ1hgh5ggtGxnpvwk8NjzvK4aGeEMMx2IrEgONOdAjeXEAhaHNsI1zXGtGmDY/dZypllfC/1qNVhc0XaJBI5F9xZVOJziviyafpaTcuLjAA3HaVosmb3FAXJNJNRw0kgw0u9+is6lAOpuncgkmLjm3QKsGUV6I1sg2uOY3+adSxFbESym0C3qI6d1qnODlabZ3h3CNLXOIkzE9Aiszy4OpPMCWCdR47ILyKuGOqA9n5gNh3PT3UeKzCrXBYwBjfzAGx6T1V5M9Gq/4oo0pOpo8ypLQYDiOIg7DmRdd/yO1hYW6A19JxGsNA1X+GyyWV4utg6rKli0nrax+oKK8QZzWxzy4tbTbvDRY9+57rVdQls7KMs/o+ZqA/uPcnb5LOZ68HrPU7lTV6tSi2A6Wk/Kf5VPXrFxujeks+os55oNU2Q6JqCyGXOzY5cuXJAFFhJPufuU3y1K5tz7n7riyLq4KkOlNRTKWqevHdDvaiAmKFwKaE4JASNUjVECpAU0IKpOXVzP7ptJdUbyr+ElrldYQB03A/39VLnekNgbk/ZULHkGQrrAUWkEuuSOf93VZ1VCGo6W2R0RU8sNNy4NOm7mjYwP1S+M8IKFQUmvbUaIdqbECRMGOevdVuIoNY1j6b3BxkECRpM2Ez0v8ANGVMuYymC6C4gzJMi/T2WjrUJ4XJPhXCo0EEfXmP9ChxmIDKtGHatIl0cXu0+yqMTh9LmhpMO2vzstK3IWtglvuTuYtIWbr4LzFybRuJ8wFzHAt0gk2g2Bj37LK18zaMYxzSIbYu4Bvf5SgamXEVW0muIZUu0yYjn32V7/4jDsOktIBAAcZkui89ASfksXnk6Vvg07M3bVbNRwsNybdInosbh8e0Y51QQGkloPANhPzhVT8scK/lanRv/wDnuFfMwGG06CyHTGuZv3Wfqa/+lNMczphoD3QBeZ57FY/JczH4mtJH9QnSTyAf3QuWZZ5td1F7jppyXX4kCwPNwr7FZBh9MBsG8EfF85390pB+15J8fjGta7zHBoDTptJceGj6rLeEHTWLbNL/AIXOsAQZInZOyHKm1qj/ADTIpGNJJl1yP2VrneTUgwmkIIEiJsf7SD91aRm2X2YFlMPdXeJ0m+oHUYsBG52WS8K5iGNqthoLiDJ3gA2BVDg6LqrjqdGn+4n6SpsXhdVOAYLbgjfbb2Wmc/THfk+B2Z48ODyYAINuT0AQGT1GeWW/m1X7hA5bhfMu8kgWF1b4jKKYp6mGHN3Am/8ACtfpl/AfMiBSd3gAc9rIPC49xptZqPomBPXdS0cJqOp5J6SbRsgcbgmgEg6Ym0E6uwjb3Tba5EkuiPMavpj9FUlqmPdNc9Zvk0ShFUb6ShEVVdYoUqGUhFy5ckMsqf5rcm6mw2HLnBoEkx7KPCuOotsBc3MbSrmhiW0wXM3LfoVr8I+gONwvlvDZkgfRV2JaQboirVkyb9ULiHElJvgEQJZSJVJY8FPDlG1KgQdhqliLfulrXAgHvzKgZt91Kx54Wl4JIkZh8YAIMoao1MIU9B2H1MYXABswDPzRZzbVAfIdz34CiwY0gEH/AChswNweZV1oiJhVVz6nra06W2BHCv6HiIFg1yHWB5JgWAO8QoMhxgZ6YEOaW32EwZ/RD57hqQq09LwdTQX2jTJ27+6v1frUTeYT18e+oQ9jCAwANgd7yRzdGu8Ss06XzMzG9+VPgiT6WbcaegVHmWGAxIa6G6tJM2vxI4lS8OFLVFp5k/zfPDTE7XiNolWjvEDADAJd03Ezyeij82PTtFkHhyz8SZE2JA29X0/RQ8wpao7CZq9tU1qjXHVOr591pcy8c0qjG6QdQAAERcWBJ5shTSa8GHQNzNwOxWYwWHArvi+mY+u8IeWP3LvJ80qUC976TnMeCSYgA/3TEcpcw8Va26aTJcSbgHkR80x1cwWnaLg7XQ/hQw55bvOkHt26e6ayT70qsHizRcQ9h9XHI73VnTz/AMvVoZLyIbYHSTYm/afqtZjMrZXw7w4epoJ1AWAG3q333WPyGjZ7vzC1+nYqkmnEJ/pDluJ8uWvGmbiyLxeYFzdNHU5xsIBke0clTY2o11J4cRbbrKrMixhonWx5pvBs5ph23BVLLsZNT5Jn411Nmiq34dp+IF288nb5KrzPMGkNFOZgaiY3njsiszqU303ONQl+4BBuTckum37rPSlt+vCKyrydUfJTFI2lOye3DnbYrKM0oPVFihVZYqlDDMz1Vap0oNCLly5SML1Q4+5VjSNNzBLodNx0HUdVU1Nz7n7pAtE4JqhdYhpMGf0QrnJCfokSbBI5Oabpq5IY4pwKjCcCgAii7g7fZTg9EECpWOVJkwKrPECJkb9O0KLdMcbpzUN0QXh3PAMCw68dkx9Jz/UTHRS4cE+kHfqbT1JR2IaPykGLbq5UTeSuZiH04G/SUXTovf6nOE97oPFvuB03WlyzBUnYd9V1ZrS0gNaT6nT2VePL04LTiAsHndag8aIDxGkxzwQmZjg6ryatR+p7ySSd57oCvXHmNO4G6u6mIaWgg/UiE1zUxOroBOb1TDH+oiAD+aPfn5o3A+Haz2vrMcIZBc4mBLjDRM3KDo1qPnse4lzZh4i+xgjqrXz4aQLA89Qqyk+2S3Oitq4qtq8siD3+6nZktdjoYHGqL6Q06tpNt1BXzd1SrL3WADAQIsNvsrCrmVSfMNRxdEai4yQLC6Uz9G6ugCpjqtX0ARAINtuDvtdJQoVKTtbHAu5Eftsm4fNXS8ODSXGzj8Q7T/KlqV4BuLc8nsOqSWf0HQrE+J8Q6m7DhwDJl8ckcE8jsqqti6oBId6TuBYW5cOUJhiLjv8AVF4isBTdYSYiPml2UBurvqW2HKhNJzbg+6ny07tsCTM8+yJxdXQHTBJECFMqrH9hUvqF26bCcSk8xQWSNPVcaihe/hRkooQIr1AWGZlVxUzzZQqdOjSEXLlykZLU3PufumynkDUZ6lRlMBSVyRcmA4JEiVAHSlSJQgBwKc0qMJzSgCdplSU4Q+pPY66aZMD2GIUWJrS4kCO0p1ertdDPKvTnBKRcjB02gbPNiel7wEJWpAERYHieVDSxYiCoauIkyONkPa/ASZYDDNFt43/woK9P1AA2K6njBF5UDq8un6JVAky1oUmCxHzU1NrHPbTJgdewE3HUqudim90N+JOrUq9oL1NZicupGIDY7HqJu6d1T0MK3zC2TA3n7JlLMG3nV7CPogvxBDy7qr1vL5hOcsv2YCjUkXaYOnTy4RAM8KswWFBc7V+XjqVGM0jaZ4UFDFkEk3nf+VL1lway0HYvDsLfS0tIm/VMynyyR50lmq+n4o5iVHVxo7n9EJRq6bHZJ6jo44WeaUaME0ied+BNgepjoqp9SR+6diMRIgIYGFOtVjSFJTSnOdN00qShAFIKchRFcChMYx+yiUzzZQKWM5cuXJAf/9k="/>
          <p:cNvSpPr>
            <a:spLocks noChangeAspect="1" noChangeArrowheads="1"/>
          </p:cNvSpPr>
          <p:nvPr/>
        </p:nvSpPr>
        <p:spPr bwMode="auto">
          <a:xfrm>
            <a:off x="307975" y="-852488"/>
            <a:ext cx="3429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6" descr="data:image/jpeg;base64,/9j/4AAQSkZJRgABAQAAAQABAAD/2wCEAAkGBxQTEhQUExQVFRUXGBcbFhgXGBgYFxUXGBcXFxcYFxgaHCggHBwlHRQXITEhJSksLi4uFx8zODMsNygtLiwBCgoKDg0OGxAQGywkHyQvLCwsLCwsLCwsLCwsLCwsLCwsLCwsLCwsLCwsLCwsLCwsLCwsLCwsLCwsLCwsLCwsLP/AABEIAK8BHwMBIgACEQEDEQH/xAAbAAABBQEBAAAAAAAAAAAAAAAEAQIDBQYAB//EADkQAAEDAgUCBAQFBAICAwEAAAEAAhEDIQQFEjFBUWEGEyJxMoGRsRRCocHRI1Lh8AdiFfEkcoIW/8QAGAEAAwEBAAAAAAAAAAAAAAAAAAECAwT/xAAiEQADAQACAwEBAAMBAAAAAAAAARECITEDEkFRYSIyYhP/2gAMAwEAAhEDEQA/APEam59z901Oqbn3P3TUwOSgpFyAFJSBclQAiVKEoCYCJzGSnMpyiKNAEGTBEQOvVNKioM1imp0ZPRSOAgRumOKcSFRmlSCjbdNlH5Tlz6xdoiWiSlwuw5ZGMB1Kgq4ctcAedlasxDSCS4AjjmUNVeXPBF4/VaPKhNY1mEbG5lC1KBDtP+wjnVmxM/ygzV9U8JagKjnYMRMoUMvCtH1G6Z1A9ufmq81PVKWkkNNk9LA6gSLAECe52SMwZ8w0zEgwSCIn3SF46qCnUg+6Ln8DkscXgw0ubPqbY8gx3Q+GpBxubRft2TXV1Hhq0b8obVDmB1bCACW79Cm4bDB4k2/dc/FANIF+idl1cbOt3VcUnmE1XChrCRf349kEGA+6sMdiWlulsEnogmn6ocoLoHxNEiD1QxCLxDidztshnBRqXgtDCmlPKaVIxrlGpHbKNJjEXLlyQElTc+5+6anVNz7n7pqYHLkrT2/wlAQAhXQlSgJgLCkYxKxojulLk4KhVJrQOZBv0IUFSAbKOUoCpuih0pWxf9P8p9OkTYC/C4sIN90owGhqvcvLqbTocW6mw4jkbwq7C4dxvpkHrZTsruZZzdtlSSXZLf4MxOD9Qj8xWrynLatMBzmFo4lsatQIMEi4ibqg/C1akGIJjSJg9oVuzPa9L0VA7W0QJJsW2Fj0uPmtvG85dZnqvgAzPJB+I0sBaHGQ2dRAO1xv+ilzDIn0yA4C/A3HYj906iK5f5u1QwW9ZmwARFfxHUdULnMHmyAfcWuErnmofPxmYdgoqaUQ/Dxwtdl3hyrVmsWt5NjEnoBttwqfFvdrIYz1SQOY42KziRXJnaeF9ZHRTnCTaN1cYHwpjHNfWZSLmUxNQ8Ac77qtdiC+zWweqSSG6V+Hw9zaYUj6VlOyi+mdUT15+qc+X+ljYPM/shLgKCYNnPdW1LDtLHOe02adJnT6h8r+yqzTdT3FlKMS+oA0bfonlpdifIdlWGkarTfe0Rx7qbF0AWkxcfJC0XVKQIIlpI+vujcBiX1DAaA02JPE8q8zol/pRVQh3NVpmOAdScQ4cqvestKdlpg5CapKjSExSWI/YodEvFihlLGcuXLkgJKm59z90iWpufc/dIqA4JSkShADgeE5oSAKUMtNkdiJGOAFxP7+6Sr7AeyjCWVV4ESNpWlPcwDkT0/yownAITQiYP2I/RK9xJk3O5Kj9lZ4XANgGpNxIAPXZWqxPg0OXMbUptdpa1jRBeDBJ9pvEbIHxExgczSBEyb3juqasx1P4XEA9+Ufh8t1fESXH9Fo91SGfrHS9wWUvqaSGmHCWnggWkfZA+JKLKeIpt1lxDR5gIsx8/DJ34MoN2ErU3NYyo6HRpAJAuYjtdavC+CBpmo4k/mOr+dyoe6ois4AaeE5NzwNwZVaQwYoHiQD/wDaIU+a5XVo1fID3aSRpuQCDeUQfDbY/OTyRt7xws3otZhpcuxZY0stG++x6hCZB5FXF1gXAFzSKZO2sRbvN/osnTp1PMNEvcANz/1HZXQyWkGAB7hVkQdQ09ZM3CK2VEa7OcJWZSc1pcKUS4CwMb6l5dllIGo8bTOn2nZavI318XV/D1qrgxpOok2hth7z3VtnvgOkA04d1QOILvUbyOkcHqEJ/Q1mmZfk4FIv1gRMyCLAC8+5Wfy788/FM/LhaTIsnq4lxpvqFrGn1anQA7aDwNuUBn3h8Uy51ImBzO8b/Za+15MnmFPmTRBP+ygsvi/urfKcjdiWVahe0Ck3VDjd/wD1b35VbisDpGphNkmn/sC/A2pVim4Hbryegj9UVldcaRpAaRvBvPBndU+BoGpdxMIvF5eWDU0kRuOY90032JpdF142fLi9xBdUDSYEeogSsdpWyw2E8/D66h1FoOm9yOZVLUwzKdyAW8zuPZVtPX+QZaXBQ1QogERX9kOVg+zVCvb6ShSi6o9M9ZQhU6GhFy5cpGSVNz7n7pE6pufc/dNVAcntSAJwQA8MKfoKfTYSLcfoFxBG8qoTSMpWtlInhIB4I6LtBiUgCQuKYjmqzw2JBADrEbyuwNIaR3UmPoDSDsVSTXJLa6GYirqgMBIF5AV3l2JpxLzBG4IO/ZGZFl06Q0X6Ab2n5onxtlfllj9DmNMNIfAc4wCXRveU2mhJJlPjsyLnscwHSw+m2+xJWiyfxs1upz2tdII0uk6T/cO6rGPiw4ECPpuqjE4ICqybB2/13+anopOlrmGdV8RVFXSS1ptDTEAXC1GCz/DupO1Paw2hobv7iN1Bhsc1lMMbaBxzwbLPuwTX4trYIa4aiO4HRQ2zXMJX4kfiPOLT5e214jf3lWFavhdOrzNfIaJmVatLdMEhwmNJB6dIWcyrCU/xrmn4WyQO9vtKmw19SDJsa+jWNUtcWOMOsSBNx9Fpq3iWmykSx3mOtpEkFu82+iuAGneNJsRAgz1CoPCTKTK9c1G6gyRTMTef457JLVKeIVORZsWVHGsD63apcCBM3nqCpfEubsLqmgtJc50NZ8LZ6ErY5xlrDTlzZaZMwNQgHY7AieLLH+E8HTeaj36ZaQL735HEqs64hnvxmZwGM8sFjwQCZG+/8JubY5hsyLiIAsFts+yPWxxDZa1rnarDboeyyWAy9ppmobuBjsBH8rZNyHNrMdKrLK4YYdtP+gq7zvHh4LgWl74kN+FogCPeAhqtBhY/UzVYlpBjSRyY3U3hvDgtLuZjqQmm56kudhPhrM9DX03O8v0OvtLeW/NUWY4kO9LJIWi8RZeNANtVjPQcg9UJTwGhjSDOoXIvPYW9larXqJxcmZxJlombWuEAVpPEmHDQ0gg9COfe0rOOWXkUcNMOoZUNoQ6Iq7FDLJmhy5cuSAlqfEfcpAlqbn3P3XBUAsKWmxRhTMKaEydj4gA+/wDF03EHuD/CYbSolTfEFB4T2qNOBUgPc5EUMKXiREd0O1W+XP8ARAPuFWZ9J04QAPo2Ikd+D0RlHDVK9zDG8WMfon5riHGmGucXEkmDJuYMk8q4wGPLGMLWsAbANgSeoPXn6rRZVhDYHRzTEYQAgtBvoNi4RyPryg8ZVxGLd5laoXGIGo7AbADjdO8T49tV4LWtYCZ0t2aOl7qbDODgCLz/ALdDlnwK5RmW5k6i8eYwVNOwOxPG24lLVwFaqfMdAJuBtp+Q2XZlVZrYBfT8XHQwtnl+X+a3W24P7rJmi6MrQzCq1wp6AalgImXE2G3VWbfD+KEvLmipvEyRHAPCIzKrQp4tha0BrAA8zMO6jvda3LsPMOkFnIJgERuD81GnDfx4pjMPmeIc7ywweYTEgXnZWLfB2KpEVQ5vmCTEySeRMQebJ+GzKn/5AvJHlmW6uCYifqN1uaURIhrBcmbe6w1ufDpx4/blswNDMcRWd5NJgFQ2cb2/ukHZTVPDOLwX9VpY8wNQbeQbwZF9uEd4axdM42uQQ3zCfLJsDfb5rZ4jFCkx76seXF5jpwpfknwrPjTVp5zTzrE4v/41NjWhx9XEE2nUdghsXk2JwJc4aXRZ4HT2/dWPhKuwVqonTru2eYMx7wdlpfE9ZjaXmPO4Mkx6rWAEbrRP4Z+tVZkTmNbHU24ejS06QS8g9d7mwCzeKwVbDl0gFh3gyOy0/gnN/KpVmNID3lpm0wJ2QebVg2nUc4zINj1MrdM5NoyrXvrS1rYHN/0JUtDzMPeAWGxj/ZCI8PuBaRzJJ6myJzV2mmZ7iOvRWv0yfHAD5tXE+loho3/9pxxtXDQ2AWiYO+9zfgqw8F1TLQwDWHXnYybSDaEX49y0YfUCZDydNgBII1aB/aCbK8ri0lv4YzGOqVvUYA4VdWolpgq9ouBYOw+hVfjGzYXiSew5KnS+lZfwqqxsUMiaosUOsWaIRcuXJDJX7n3P3SBOqbn3P3SNVAOAU7G2UbRykL01wIKY1seomfrf+EOU0FOCbdFBQnBqc1tiltHfr/hEAOyzB6xJv0CNxmAbTZqAcHDf+3Tt7yospxYpRrBImf8A2nZnj/MkMkg+8ATMCVqvVZ/pk7SbLMG0w6pLp4v9LKHNqelxLJY2YLQSY+aTBYsNEPkR23SY3EipZoPXY3KTkDmlxknhR9ZgeBIJgkmA0xME+yGzvAjDmKbyWkkEgm56KbJ/EDm03U3PLLRtbjc73AhVeYYw1CA0Etb237o1PXgat5NP4c8PU6mgPlznR+uwCs8/yoYSqKTHvAdaATAdyLHuqjIc1FOk6oXaHjS0GDIPVvfqo8bm1SvUY9ocWsu2b35PzhZ6iRpk0FPw/RcGhwcSe5F+SPl1QOLy6oyu3Cse/S4iASfhN7hW2C8R4c6XODmkN+EtvqvMEcGyp8ZmlV2I/EtY4NaRpsfh6ErHTOpJQ2eA8D4dzQHBxPLpMwOem/Cp8DkFR+LOENR/ltlxuT6OLdTIWgy3xnhhQlznB39mkz3vsqPL88q08WcYaT9DrEQY0WiD8guf/I18jz8Njif+O8O6nDAWP4dqMz3WIynIqmJxD6FWo7TSnXJJ+ExAnqt5iP8AkbCinLNT3xZmmL9ysVkudVMPXfWrU36K06zpIgl0ghEcMs6d5LnM/A9E0yKUseLtOqQT0M7e6xWWZU/FOf5j3aKVjeZMxAk9it1nPjTDtp/03Go87NAi8ckrC5Hm3kPd5zXBlQybEAHr+qvx36a79aEZ/wCGm0qYfSdpdpmzpntPVZrLcOcQf6rzpB5vdaXxF4gpBpZScXmCG269eizOR44UiW1GkA3mP9sujJy+SXgv848M0W4fzcOXNcwevU6Af+rRvKyIompd7jHur7N86Y5hDJLnW7Nas/h8UB6HCBxb7rRQx0FVsGKQbUpVDqAlwgjT2nk7Ge6tcqyV2Maalat8IOgOcdibgDqegVZWxwcC1t3OtIGwVtlOOpsZ5db0adnRcjoOhVpr2/hHMKTPssbRALJ/7Xt2hV+HwAIk3Ji3v0VlneOFT0Uxq+U/77oOnjRTb6xDhtIsf1VJZvPQlYVGZUNMj9FWqwzDE6ySq9c+5eDbPRy5cuUjJX7n3P3XBLU3PufukCoCXVYJpCaClJ+RTEOhSMHKia7rdSA27yhAxZUlGJE7KMKWiYKa7EH4gAwRt+sjqrfKqANMEEGJL5tF43/hAsqU3CdBsBtb3Qn4otJ0/CTseFqmk6ZtUsc7DXAlo2Nup+fKmZhxTYyCDqaCY/KTwZ5/RBYZjqsOdAYEuMqPpQLFu4MXv1Kd70xfw7OKQDWE/EZm3HHurDAUQA2Ii3z90DgcDUxLwCQCQdMzwJ6bWU2HxFSgdJDSJ36joCl/18D+BfiSowup6WhnBAm4m5Pdanw7RBuAIFmj3G6xmJwVWqQ9xAnjoOscK1ybNa1CacNcYsTvHEHlRrummGaDOcFT/F0hDWiofWOGuHAHQrTikbAgQYgRb6LK/wD89XqE1alRoeYPPp5bB4P8pn/nMTqFAtBqTDSN+xB/dc2k2dnj0kH4HAUjmflW0fFBsNWmdPtK9CqVdIIABafy8R0AXldfw1iqb9bqg86dRgmZ5ujKXi/Fv/oaW+YfTqj1A8nss94prjfr2uw/w/SpDMawDQQySxsSAZGw7LX4/FNqsLHRpIMhwt/vdYij4VrMirTrN86SdImSdyJ5lDHPMTiP6DQ1hgh5ggtGxnpvwk8NjzvK4aGeEMMx2IrEgONOdAjeXEAhaHNsI1zXGtGmDY/dZypllfC/1qNVhc0XaJBI5F9xZVOJziviyafpaTcuLjAA3HaVosmb3FAXJNJNRw0kgw0u9+is6lAOpuncgkmLjm3QKsGUV6I1sg2uOY3+adSxFbESym0C3qI6d1qnODlabZ3h3CNLXOIkzE9Aiszy4OpPMCWCdR47ILyKuGOqA9n5gNh3PT3UeKzCrXBYwBjfzAGx6T1V5M9Gq/4oo0pOpo8ypLQYDiOIg7DmRdd/yO1hYW6A19JxGsNA1X+GyyWV4utg6rKli0nrax+oKK8QZzWxzy4tbTbvDRY9+57rVdQls7KMs/o+ZqA/uPcnb5LOZ68HrPU7lTV6tSi2A6Wk/Kf5VPXrFxujeks+os55oNU2Q6JqCyGXOzY5cuXJAFFhJPufuU3y1K5tz7n7riyLq4KkOlNRTKWqevHdDvaiAmKFwKaE4JASNUjVECpAU0IKpOXVzP7ptJdUbyr+ElrldYQB03A/39VLnekNgbk/ZULHkGQrrAUWkEuuSOf93VZ1VCGo6W2R0RU8sNNy4NOm7mjYwP1S+M8IKFQUmvbUaIdqbECRMGOevdVuIoNY1j6b3BxkECRpM2Ez0v8ANGVMuYymC6C4gzJMi/T2WjrUJ4XJPhXCo0EEfXmP9ChxmIDKtGHatIl0cXu0+yqMTh9LmhpMO2vzstK3IWtglvuTuYtIWbr4LzFybRuJ8wFzHAt0gk2g2Bj37LK18zaMYxzSIbYu4Bvf5SgamXEVW0muIZUu0yYjn32V7/4jDsOktIBAAcZkui89ASfksXnk6Vvg07M3bVbNRwsNybdInosbh8e0Y51QQGkloPANhPzhVT8scK/lanRv/wDnuFfMwGG06CyHTGuZv3Wfqa/+lNMczphoD3QBeZ57FY/JczH4mtJH9QnSTyAf3QuWZZ5td1F7jppyXX4kCwPNwr7FZBh9MBsG8EfF85390pB+15J8fjGta7zHBoDTptJceGj6rLeEHTWLbNL/AIXOsAQZInZOyHKm1qj/ADTIpGNJJl1yP2VrneTUgwmkIIEiJsf7SD91aRm2X2YFlMPdXeJ0m+oHUYsBG52WS8K5iGNqthoLiDJ3gA2BVDg6LqrjqdGn+4n6SpsXhdVOAYLbgjfbb2Wmc/THfk+B2Z48ODyYAINuT0AQGT1GeWW/m1X7hA5bhfMu8kgWF1b4jKKYp6mGHN3Am/8ACtfpl/AfMiBSd3gAc9rIPC49xptZqPomBPXdS0cJqOp5J6SbRsgcbgmgEg6Ym0E6uwjb3Tba5EkuiPMavpj9FUlqmPdNc9Zvk0ShFUb6ShEVVdYoUqGUhFy5ckMsqf5rcm6mw2HLnBoEkx7KPCuOotsBc3MbSrmhiW0wXM3LfoVr8I+gONwvlvDZkgfRV2JaQboirVkyb9ULiHElJvgEQJZSJVJY8FPDlG1KgQdhqliLfulrXAgHvzKgZt91Kx54Wl4JIkZh8YAIMoao1MIU9B2H1MYXABswDPzRZzbVAfIdz34CiwY0gEH/AChswNweZV1oiJhVVz6nra06W2BHCv6HiIFg1yHWB5JgWAO8QoMhxgZ6YEOaW32EwZ/RD57hqQq09LwdTQX2jTJ27+6v1frUTeYT18e+oQ9jCAwANgd7yRzdGu8Ss06XzMzG9+VPgiT6WbcaegVHmWGAxIa6G6tJM2vxI4lS8OFLVFp5k/zfPDTE7XiNolWjvEDADAJd03Ezyeij82PTtFkHhyz8SZE2JA29X0/RQ8wpao7CZq9tU1qjXHVOr591pcy8c0qjG6QdQAAERcWBJ5shTSa8GHQNzNwOxWYwWHArvi+mY+u8IeWP3LvJ80qUC976TnMeCSYgA/3TEcpcw8Va26aTJcSbgHkR80x1cwWnaLg7XQ/hQw55bvOkHt26e6ayT70qsHizRcQ9h9XHI73VnTz/AMvVoZLyIbYHSTYm/afqtZjMrZXw7w4epoJ1AWAG3q333WPyGjZ7vzC1+nYqkmnEJ/pDluJ8uWvGmbiyLxeYFzdNHU5xsIBke0clTY2o11J4cRbbrKrMixhonWx5pvBs5ph23BVLLsZNT5Jn411Nmiq34dp+IF288nb5KrzPMGkNFOZgaiY3njsiszqU303ONQl+4BBuTckum37rPSlt+vCKyrydUfJTFI2lOye3DnbYrKM0oPVFihVZYqlDDMz1Vap0oNCLly5SML1Q4+5VjSNNzBLodNx0HUdVU1Nz7n7pAtE4JqhdYhpMGf0QrnJCfokSbBI5Oabpq5IY4pwKjCcCgAii7g7fZTg9EECpWOVJkwKrPECJkb9O0KLdMcbpzUN0QXh3PAMCw68dkx9Jz/UTHRS4cE+kHfqbT1JR2IaPykGLbq5UTeSuZiH04G/SUXTovf6nOE97oPFvuB03WlyzBUnYd9V1ZrS0gNaT6nT2VePL04LTiAsHndag8aIDxGkxzwQmZjg6ryatR+p7ySSd57oCvXHmNO4G6u6mIaWgg/UiE1zUxOroBOb1TDH+oiAD+aPfn5o3A+Haz2vrMcIZBc4mBLjDRM3KDo1qPnse4lzZh4i+xgjqrXz4aQLA89Qqyk+2S3Oitq4qtq8siD3+6nZktdjoYHGqL6Q06tpNt1BXzd1SrL3WADAQIsNvsrCrmVSfMNRxdEai4yQLC6Uz9G6ugCpjqtX0ARAINtuDvtdJQoVKTtbHAu5Eftsm4fNXS8ODSXGzj8Q7T/KlqV4BuLc8nsOqSWf0HQrE+J8Q6m7DhwDJl8ckcE8jsqqti6oBId6TuBYW5cOUJhiLjv8AVF4isBTdYSYiPml2UBurvqW2HKhNJzbg+6ny07tsCTM8+yJxdXQHTBJECFMqrH9hUvqF26bCcSk8xQWSNPVcaihe/hRkooQIr1AWGZlVxUzzZQqdOjSEXLlykZLU3PufumynkDUZ6lRlMBSVyRcmA4JEiVAHSlSJQgBwKc0qMJzSgCdplSU4Q+pPY66aZMD2GIUWJrS4kCO0p1ertdDPKvTnBKRcjB02gbPNiel7wEJWpAERYHieVDSxYiCoauIkyONkPa/ASZYDDNFt43/woK9P1AA2K6njBF5UDq8un6JVAky1oUmCxHzU1NrHPbTJgdewE3HUqudim90N+JOrUq9oL1NZicupGIDY7HqJu6d1T0MK3zC2TA3n7JlLMG3nV7CPogvxBDy7qr1vL5hOcsv2YCjUkXaYOnTy4RAM8KswWFBc7V+XjqVGM0jaZ4UFDFkEk3nf+VL1lway0HYvDsLfS0tIm/VMynyyR50lmq+n4o5iVHVxo7n9EJRq6bHZJ6jo44WeaUaME0ied+BNgepjoqp9SR+6diMRIgIYGFOtVjSFJTSnOdN00qShAFIKchRFcChMYx+yiUzzZQKWM5cuXJAf/9k="/>
          <p:cNvSpPr>
            <a:spLocks noChangeAspect="1" noChangeArrowheads="1"/>
          </p:cNvSpPr>
          <p:nvPr/>
        </p:nvSpPr>
        <p:spPr bwMode="auto">
          <a:xfrm>
            <a:off x="460375" y="-700088"/>
            <a:ext cx="3429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502" y="347662"/>
            <a:ext cx="3400171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0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QSO studies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3025" y="1492250"/>
            <a:ext cx="9075420" cy="4986941"/>
          </a:xfrm>
        </p:spPr>
        <p:txBody>
          <a:bodyPr/>
          <a:lstStyle/>
          <a:p>
            <a:r>
              <a:rPr lang="en-US" altLang="zh-CN" dirty="0" smtClean="0"/>
              <a:t>DR1</a:t>
            </a:r>
          </a:p>
          <a:p>
            <a:pPr lvl="1"/>
            <a:r>
              <a:rPr lang="en-US" altLang="zh-CN" dirty="0" smtClean="0"/>
              <a:t>70,290 QSO candidates observed (82,625 spectra)</a:t>
            </a:r>
          </a:p>
          <a:p>
            <a:pPr lvl="2"/>
            <a:r>
              <a:rPr lang="en-US" altLang="zh-CN" dirty="0" smtClean="0"/>
              <a:t>~10000 with classification ‘QSO’ or ‘STAR’</a:t>
            </a:r>
          </a:p>
          <a:p>
            <a:pPr lvl="2"/>
            <a:r>
              <a:rPr lang="en-US" altLang="zh-CN" dirty="0" smtClean="0"/>
              <a:t>4000  eye-ball confirmed quasars </a:t>
            </a:r>
          </a:p>
          <a:p>
            <a:pPr lvl="3"/>
            <a:r>
              <a:rPr lang="en-US" altLang="zh-CN" dirty="0" smtClean="0"/>
              <a:t>2737 also in DR10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5" y="4246949"/>
            <a:ext cx="4724400" cy="318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106285"/>
            <a:ext cx="4685957" cy="322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759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QSO in M31 and M33 vicinity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DR2: 1870 new QSOs (133 deg^2) 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559050"/>
            <a:ext cx="7283024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774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Substructure </a:t>
            </a:r>
            <a:br>
              <a:rPr lang="en-US" altLang="zh-CN" dirty="0" smtClean="0"/>
            </a:br>
            <a:r>
              <a:rPr lang="en-US" altLang="zh-CN" dirty="0" smtClean="0"/>
              <a:t>of </a:t>
            </a:r>
            <a:r>
              <a:rPr lang="en-US" altLang="zh-CN" dirty="0" err="1" smtClean="0"/>
              <a:t>Zwicky</a:t>
            </a:r>
            <a:r>
              <a:rPr lang="en-US" altLang="zh-CN" dirty="0" smtClean="0"/>
              <a:t> 721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Field A</a:t>
            </a:r>
          </a:p>
          <a:p>
            <a:pPr lvl="1"/>
            <a:r>
              <a:rPr lang="en-US" altLang="zh-CN" dirty="0" smtClean="0"/>
              <a:t>2519 galaxies 14&lt;r&lt;18.1</a:t>
            </a:r>
          </a:p>
          <a:p>
            <a:pPr lvl="2"/>
            <a:r>
              <a:rPr lang="en-US" altLang="zh-CN" dirty="0" smtClean="0"/>
              <a:t>1528 redshifts by visual inspection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20650"/>
            <a:ext cx="461457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747664"/>
            <a:ext cx="4073525" cy="349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76" y="3689436"/>
            <a:ext cx="5511823" cy="344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190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E+A galaxies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Strong </a:t>
            </a:r>
            <a:r>
              <a:rPr lang="en-US" altLang="zh-CN" dirty="0" err="1" smtClean="0"/>
              <a:t>Balmer</a:t>
            </a:r>
            <a:r>
              <a:rPr lang="en-US" altLang="zh-CN" dirty="0" smtClean="0"/>
              <a:t> absorption lines and little/no nebular emission lines.</a:t>
            </a:r>
          </a:p>
          <a:p>
            <a:pPr lvl="1"/>
            <a:r>
              <a:rPr lang="en-US" altLang="zh-CN" dirty="0" smtClean="0"/>
              <a:t>Post-starburst phase (</a:t>
            </a:r>
            <a:r>
              <a:rPr lang="en-US" altLang="zh-CN" dirty="0" err="1" smtClean="0"/>
              <a:t>Hdelta</a:t>
            </a:r>
            <a:r>
              <a:rPr lang="en-US" altLang="zh-CN" dirty="0" smtClean="0"/>
              <a:t> absorption: A stars)</a:t>
            </a:r>
          </a:p>
          <a:p>
            <a:r>
              <a:rPr lang="en-US" altLang="zh-CN" dirty="0" smtClean="0"/>
              <a:t>71 E+A galaxies in DR2 </a:t>
            </a:r>
          </a:p>
          <a:p>
            <a:pPr lvl="1"/>
            <a:r>
              <a:rPr lang="en-US" altLang="zh-CN" dirty="0" smtClean="0"/>
              <a:t>Searched from 37026 galaxies in LAMOST DR2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9532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190" y="168273"/>
            <a:ext cx="8881110" cy="15113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LAMOST</a:t>
            </a:r>
            <a:r>
              <a:rPr lang="zh-CN" altLang="en-US" dirty="0" smtClean="0"/>
              <a:t>河外巡天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LEGAS (LAMOST extragalactic survey)</a:t>
            </a:r>
          </a:p>
          <a:p>
            <a:pPr lvl="1"/>
            <a:r>
              <a:rPr lang="en-US" altLang="zh-CN" dirty="0" smtClean="0"/>
              <a:t>Test  field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2010-2011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Pilot survey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2011.9-2012.6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正式巡天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2012 – 2013</a:t>
            </a:r>
          </a:p>
          <a:p>
            <a:pPr lvl="2"/>
            <a:r>
              <a:rPr lang="en-US" altLang="zh-CN" dirty="0" smtClean="0"/>
              <a:t>2013 – 2014 </a:t>
            </a:r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30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LAMOST</a:t>
            </a:r>
            <a:r>
              <a:rPr lang="zh-CN" altLang="en-US" smtClean="0"/>
              <a:t>河外部分：不</a:t>
            </a:r>
            <a:r>
              <a:rPr lang="zh-CN" altLang="en-US" dirty="0" smtClean="0"/>
              <a:t>抛弃，不放弃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067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Pilot survey(2011)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370205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72" b="36703"/>
          <a:stretch/>
        </p:blipFill>
        <p:spPr bwMode="auto">
          <a:xfrm>
            <a:off x="546101" y="1810478"/>
            <a:ext cx="8761234" cy="493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57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正式巡天（</a:t>
            </a:r>
            <a:r>
              <a:rPr lang="en-US" altLang="zh-CN" dirty="0" smtClean="0"/>
              <a:t>2012-2013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北银冠天区（</a:t>
            </a:r>
            <a:r>
              <a:rPr lang="en-US" altLang="zh-CN" dirty="0">
                <a:solidFill>
                  <a:srgbClr val="FF0000"/>
                </a:solidFill>
              </a:rPr>
              <a:t>NGP</a:t>
            </a:r>
            <a:r>
              <a:rPr lang="zh-CN" altLang="en-US" dirty="0">
                <a:solidFill>
                  <a:srgbClr val="FF0000"/>
                </a:solidFill>
              </a:rPr>
              <a:t>）的补充星系</a:t>
            </a:r>
            <a:r>
              <a:rPr lang="zh-CN" altLang="en-US" dirty="0" smtClean="0">
                <a:solidFill>
                  <a:srgbClr val="FF0000"/>
                </a:solidFill>
              </a:rPr>
              <a:t>星表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南银冠天区（</a:t>
            </a:r>
            <a:r>
              <a:rPr lang="en-US" altLang="zh-CN" dirty="0">
                <a:solidFill>
                  <a:srgbClr val="FF0000"/>
                </a:solidFill>
              </a:rPr>
              <a:t>SGP</a:t>
            </a:r>
            <a:r>
              <a:rPr lang="zh-CN" altLang="en-US" dirty="0">
                <a:solidFill>
                  <a:srgbClr val="FF0000"/>
                </a:solidFill>
              </a:rPr>
              <a:t>）的河外星系表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类星体候选体（吴学兵）</a:t>
            </a:r>
            <a:endParaRPr lang="en-US" altLang="zh-CN" dirty="0"/>
          </a:p>
          <a:p>
            <a:r>
              <a:rPr lang="zh-CN" altLang="en-US" dirty="0"/>
              <a:t>完备小天区 （吴宏）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河外源数目较少，优先级高于恒星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8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北银冠天区的补充星系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SDSS </a:t>
            </a:r>
            <a:r>
              <a:rPr lang="zh-CN" altLang="en-US" dirty="0">
                <a:solidFill>
                  <a:srgbClr val="FF0000"/>
                </a:solidFill>
              </a:rPr>
              <a:t>中主星系样本表</a:t>
            </a:r>
            <a:r>
              <a:rPr lang="en-US" altLang="zh-CN" dirty="0">
                <a:solidFill>
                  <a:srgbClr val="FF0000"/>
                </a:solidFill>
              </a:rPr>
              <a:t>(r&lt;17.77)</a:t>
            </a:r>
            <a:r>
              <a:rPr lang="zh-CN" altLang="en-US" dirty="0">
                <a:solidFill>
                  <a:srgbClr val="FF0000"/>
                </a:solidFill>
              </a:rPr>
              <a:t>中没有红移测量的</a:t>
            </a:r>
            <a:r>
              <a:rPr lang="zh-CN" altLang="en-US" dirty="0" smtClean="0">
                <a:solidFill>
                  <a:srgbClr val="FF0000"/>
                </a:solidFill>
              </a:rPr>
              <a:t>星系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SDSS</a:t>
            </a:r>
            <a:r>
              <a:rPr lang="zh-CN" altLang="en-US" dirty="0" smtClean="0">
                <a:solidFill>
                  <a:srgbClr val="FF0000"/>
                </a:solidFill>
              </a:rPr>
              <a:t>主星系样本：完备性</a:t>
            </a:r>
            <a:r>
              <a:rPr lang="en-US" altLang="zh-CN" dirty="0" smtClean="0">
                <a:solidFill>
                  <a:srgbClr val="FF0000"/>
                </a:solidFill>
              </a:rPr>
              <a:t>&gt;90%</a:t>
            </a:r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光纤碰撞效应：</a:t>
            </a:r>
            <a:r>
              <a:rPr lang="en-US" altLang="zh-CN" dirty="0" smtClean="0">
                <a:solidFill>
                  <a:srgbClr val="FF0000"/>
                </a:solidFill>
              </a:rPr>
              <a:t>55arcsec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N=82</a:t>
            </a:r>
            <a:r>
              <a:rPr lang="en-US" altLang="zh-CN" dirty="0">
                <a:solidFill>
                  <a:srgbClr val="FF0000"/>
                </a:solidFill>
              </a:rPr>
              <a:t>,</a:t>
            </a:r>
            <a:r>
              <a:rPr lang="en-US" altLang="zh-CN" dirty="0" smtClean="0">
                <a:solidFill>
                  <a:srgbClr val="FF0000"/>
                </a:solidFill>
              </a:rPr>
              <a:t>306, </a:t>
            </a:r>
            <a:r>
              <a:rPr lang="en-US" altLang="zh-CN" dirty="0" err="1" smtClean="0">
                <a:solidFill>
                  <a:srgbClr val="FF0000"/>
                </a:solidFill>
              </a:rPr>
              <a:t>Objtype</a:t>
            </a:r>
            <a:r>
              <a:rPr lang="en-US" altLang="zh-CN" dirty="0">
                <a:solidFill>
                  <a:srgbClr val="FF0000"/>
                </a:solidFill>
              </a:rPr>
              <a:t>=</a:t>
            </a:r>
            <a:r>
              <a:rPr lang="en-US" altLang="zh-CN" dirty="0" smtClean="0">
                <a:solidFill>
                  <a:srgbClr val="FF0000"/>
                </a:solidFill>
              </a:rPr>
              <a:t>'GAL’</a:t>
            </a:r>
          </a:p>
          <a:p>
            <a:r>
              <a:rPr lang="en-US" altLang="zh-CN" dirty="0" smtClean="0"/>
              <a:t>WISE</a:t>
            </a:r>
            <a:r>
              <a:rPr lang="zh-CN" altLang="en-US" dirty="0" smtClean="0"/>
              <a:t>选的</a:t>
            </a:r>
            <a:r>
              <a:rPr lang="en-US" altLang="zh-CN" dirty="0" smtClean="0"/>
              <a:t>AGN</a:t>
            </a:r>
            <a:r>
              <a:rPr lang="zh-CN" altLang="en-US" dirty="0" smtClean="0"/>
              <a:t>源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点源 </a:t>
            </a:r>
            <a:r>
              <a:rPr lang="en-US" altLang="zh-CN" dirty="0" smtClean="0"/>
              <a:t>(N=11,229)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Objtype</a:t>
            </a:r>
            <a:r>
              <a:rPr lang="en-US" altLang="zh-CN" dirty="0" smtClean="0"/>
              <a:t>=‘AGN_POINT’</a:t>
            </a:r>
          </a:p>
          <a:p>
            <a:pPr lvl="1"/>
            <a:r>
              <a:rPr lang="zh-CN" altLang="en-US" dirty="0" smtClean="0"/>
              <a:t>展源 </a:t>
            </a:r>
            <a:r>
              <a:rPr lang="en-US" altLang="zh-CN" dirty="0" smtClean="0"/>
              <a:t>(N=8861)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Objtype</a:t>
            </a:r>
            <a:r>
              <a:rPr lang="en-US" altLang="zh-CN" dirty="0" smtClean="0"/>
              <a:t>=‘AGN_EXT’</a:t>
            </a:r>
          </a:p>
          <a:p>
            <a:r>
              <a:rPr lang="zh-CN" altLang="en-US" dirty="0" smtClean="0"/>
              <a:t>重复观测的类星体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r&lt;17.5 (N=5345) </a:t>
            </a:r>
            <a:r>
              <a:rPr lang="en-US" altLang="zh-CN" dirty="0" err="1" smtClean="0"/>
              <a:t>Objtype</a:t>
            </a:r>
            <a:r>
              <a:rPr lang="en-US" altLang="zh-CN" dirty="0" smtClean="0"/>
              <a:t>=‘</a:t>
            </a:r>
            <a:r>
              <a:rPr lang="en-US" altLang="zh-CN" dirty="0" err="1" smtClean="0"/>
              <a:t>QSO_rev</a:t>
            </a:r>
            <a:r>
              <a:rPr lang="en-US" altLang="zh-CN" dirty="0" smtClean="0"/>
              <a:t>’</a:t>
            </a:r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6335299" y="2210421"/>
            <a:ext cx="3629025" cy="2438400"/>
            <a:chOff x="1230" y="12900"/>
            <a:chExt cx="4035" cy="2580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1425" y="12900"/>
              <a:ext cx="1110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hi-IN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Lohit Devanagari"/>
                </a:rPr>
                <a:t>观测</a:t>
              </a:r>
              <a:r>
                <a:rPr kumimoji="0" lang="en-US" altLang="zh-CN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Lohit Devanagari"/>
                </a:rPr>
                <a:t>1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4155" y="12900"/>
              <a:ext cx="1110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hi-IN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Lohit Devanagari"/>
                </a:rPr>
                <a:t>观测</a:t>
              </a:r>
              <a:r>
                <a:rPr kumimoji="0" lang="en-US" altLang="zh-CN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Lohit Devanagari"/>
                </a:rPr>
                <a:t>2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1230" y="13140"/>
              <a:ext cx="2430" cy="2340"/>
            </a:xfrm>
            <a:prstGeom prst="ellipse">
              <a:avLst/>
            </a:prstGeom>
            <a:solidFill>
              <a:srgbClr val="000000">
                <a:alpha val="0"/>
              </a:srgbClr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35" y="13140"/>
              <a:ext cx="2430" cy="2340"/>
            </a:xfrm>
            <a:prstGeom prst="ellipse">
              <a:avLst/>
            </a:prstGeom>
            <a:solidFill>
              <a:srgbClr val="000000">
                <a:alpha val="0"/>
              </a:srgbClr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1755" y="14152"/>
              <a:ext cx="150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020" y="13650"/>
              <a:ext cx="150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535" y="13447"/>
              <a:ext cx="150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2475" y="14678"/>
              <a:ext cx="150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255" y="14295"/>
              <a:ext cx="150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3105" y="13958"/>
              <a:ext cx="150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4320" y="14581"/>
              <a:ext cx="150" cy="1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AutoShape 3"/>
            <p:cNvSpPr>
              <a:spLocks noChangeShapeType="1"/>
            </p:cNvSpPr>
            <p:nvPr/>
          </p:nvSpPr>
          <p:spPr bwMode="auto">
            <a:xfrm>
              <a:off x="4095" y="13793"/>
              <a:ext cx="271" cy="7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4170" y="13958"/>
              <a:ext cx="975" cy="4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Lohit Devanagari"/>
                </a:rPr>
                <a:t>&gt;55</a:t>
              </a:r>
              <a:r>
                <a:rPr kumimoji="0" lang="hi-IN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iberation Serif"/>
                  <a:ea typeface="宋体" pitchFamily="2" charset="-122"/>
                  <a:cs typeface="Mangal" pitchFamily="18" charset="0"/>
                </a:rPr>
                <a:t>”</a:t>
              </a:r>
              <a:endParaRPr kumimoji="0" lang="hi-I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0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南银冠天区的完备星系样本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天区</a:t>
            </a:r>
            <a:r>
              <a:rPr lang="en-US" altLang="zh-CN" dirty="0" smtClean="0"/>
              <a:t>: </a:t>
            </a:r>
            <a:r>
              <a:rPr lang="en-US" altLang="zh-CN" dirty="0"/>
              <a:t>(Dec&gt;-10 &amp; b&lt;-30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3700 </a:t>
            </a:r>
            <a:r>
              <a:rPr lang="en-US" altLang="zh-CN" dirty="0" err="1" smtClean="0"/>
              <a:t>sq</a:t>
            </a:r>
            <a:r>
              <a:rPr lang="en-US" altLang="zh-CN" dirty="0" smtClean="0"/>
              <a:t> degree</a:t>
            </a:r>
            <a:endParaRPr lang="en-US" altLang="zh-CN" dirty="0"/>
          </a:p>
          <a:p>
            <a:r>
              <a:rPr lang="zh-CN" altLang="en-US" dirty="0" smtClean="0">
                <a:solidFill>
                  <a:srgbClr val="FF0000"/>
                </a:solidFill>
              </a:rPr>
              <a:t>主星系样本 （</a:t>
            </a:r>
            <a:r>
              <a:rPr lang="en-US" altLang="zh-CN" dirty="0" smtClean="0">
                <a:solidFill>
                  <a:srgbClr val="FF0000"/>
                </a:solidFill>
              </a:rPr>
              <a:t>13&lt;r&lt;18)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 smtClean="0"/>
              <a:t>N=659,598</a:t>
            </a:r>
          </a:p>
          <a:p>
            <a:pPr lvl="1"/>
            <a:r>
              <a:rPr lang="en-US" altLang="zh-CN" dirty="0" err="1" smtClean="0"/>
              <a:t>Objtype</a:t>
            </a:r>
            <a:r>
              <a:rPr lang="en-US" altLang="zh-CN" dirty="0" smtClean="0"/>
              <a:t>=‘GAL’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蓝星系样本</a:t>
            </a:r>
            <a:r>
              <a:rPr lang="en-US" altLang="zh-CN" dirty="0" smtClean="0">
                <a:solidFill>
                  <a:srgbClr val="FF0000"/>
                </a:solidFill>
              </a:rPr>
              <a:t>(g-</a:t>
            </a:r>
            <a:r>
              <a:rPr lang="en-US" altLang="zh-CN" dirty="0" err="1" smtClean="0">
                <a:solidFill>
                  <a:srgbClr val="FF0000"/>
                </a:solidFill>
              </a:rPr>
              <a:t>i</a:t>
            </a:r>
            <a:r>
              <a:rPr lang="en-US" altLang="zh-CN" dirty="0" smtClean="0">
                <a:solidFill>
                  <a:srgbClr val="FF0000"/>
                </a:solidFill>
              </a:rPr>
              <a:t>&lt;1.0,18&lt;r&lt;18.8)</a:t>
            </a:r>
          </a:p>
          <a:p>
            <a:pPr lvl="1"/>
            <a:r>
              <a:rPr lang="zh-CN" altLang="en-US" dirty="0" smtClean="0"/>
              <a:t>发射线星系，更容易谱线测量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Objtype</a:t>
            </a:r>
            <a:r>
              <a:rPr lang="en-US" altLang="zh-CN" dirty="0" smtClean="0"/>
              <a:t>=‘EMG’, N=198,922</a:t>
            </a:r>
          </a:p>
          <a:p>
            <a:r>
              <a:rPr lang="en-US" altLang="zh-CN" dirty="0" smtClean="0"/>
              <a:t>N=85,8520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28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190" y="302610"/>
            <a:ext cx="3271084" cy="256124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SGP</a:t>
            </a:r>
            <a:r>
              <a:rPr lang="zh-CN" altLang="en-US" dirty="0" smtClean="0"/>
              <a:t>的完备小天区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190" y="2940050"/>
            <a:ext cx="8957310" cy="3810075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选择</a:t>
            </a:r>
            <a:r>
              <a:rPr lang="zh-CN" altLang="en-US" dirty="0"/>
              <a:t>星系密度低、高两个区域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en-US" altLang="zh-CN" dirty="0"/>
              <a:t>RA=37.8815 </a:t>
            </a:r>
            <a:r>
              <a:rPr lang="en-US" altLang="zh-CN" dirty="0" smtClean="0"/>
              <a:t>Dec=3.4393 </a:t>
            </a:r>
            <a:endParaRPr lang="en-US" altLang="zh-CN" dirty="0"/>
          </a:p>
          <a:p>
            <a:pPr lvl="1"/>
            <a:r>
              <a:rPr lang="en-US" altLang="zh-CN" dirty="0" smtClean="0"/>
              <a:t>RA=21.5260 </a:t>
            </a:r>
            <a:r>
              <a:rPr lang="en-US" altLang="zh-CN" dirty="0"/>
              <a:t>Dec=-</a:t>
            </a:r>
            <a:r>
              <a:rPr lang="en-US" altLang="zh-CN" dirty="0" smtClean="0"/>
              <a:t>2.2009</a:t>
            </a:r>
          </a:p>
          <a:p>
            <a:pPr lvl="1"/>
            <a:r>
              <a:rPr lang="zh-CN" altLang="en-US" dirty="0" smtClean="0"/>
              <a:t>测量所有</a:t>
            </a:r>
            <a:r>
              <a:rPr lang="en-US" altLang="zh-CN" dirty="0" smtClean="0"/>
              <a:t>14&lt;r&lt;18.1 mag</a:t>
            </a:r>
            <a:r>
              <a:rPr lang="zh-CN" altLang="en-US" dirty="0" smtClean="0"/>
              <a:t>的源</a:t>
            </a:r>
            <a:endParaRPr lang="en-US" altLang="zh-CN" dirty="0" smtClean="0"/>
          </a:p>
          <a:p>
            <a:pPr lvl="2"/>
            <a:r>
              <a:rPr lang="zh-CN" altLang="en-US" dirty="0" smtClean="0">
                <a:solidFill>
                  <a:srgbClr val="FF0000"/>
                </a:solidFill>
              </a:rPr>
              <a:t>可以对类星体选源方法（如光变法）进行验证。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TSOURCE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LEGAS_WH</a:t>
            </a: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274" y="120650"/>
            <a:ext cx="615276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3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亮星系样本（</a:t>
            </a:r>
            <a:r>
              <a:rPr lang="en-US" altLang="zh-CN" dirty="0" smtClean="0"/>
              <a:t>2013.12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‘</a:t>
            </a:r>
            <a:r>
              <a:rPr lang="en-US" altLang="zh-CN" dirty="0" err="1" smtClean="0">
                <a:solidFill>
                  <a:srgbClr val="FF0000"/>
                </a:solidFill>
              </a:rPr>
              <a:t>BGnoz</a:t>
            </a:r>
            <a:r>
              <a:rPr lang="en-US" altLang="zh-CN" dirty="0" smtClean="0">
                <a:solidFill>
                  <a:srgbClr val="FF0000"/>
                </a:solidFill>
              </a:rPr>
              <a:t>’: 14&lt;r&lt;16.5, no redshift</a:t>
            </a:r>
          </a:p>
          <a:p>
            <a:pPr lvl="1"/>
            <a:r>
              <a:rPr lang="en-US" altLang="zh-CN" dirty="0" smtClean="0"/>
              <a:t>93,338</a:t>
            </a:r>
          </a:p>
          <a:p>
            <a:pPr lvl="2"/>
            <a:r>
              <a:rPr lang="en-US" altLang="zh-CN" dirty="0" smtClean="0"/>
              <a:t>Duplicate with complementary sample</a:t>
            </a:r>
          </a:p>
          <a:p>
            <a:pPr lvl="2"/>
            <a:r>
              <a:rPr lang="en-US" altLang="zh-CN" dirty="0" smtClean="0"/>
              <a:t>Contamination from bright stars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‘</a:t>
            </a:r>
            <a:r>
              <a:rPr lang="en-US" altLang="zh-CN" dirty="0" err="1" smtClean="0">
                <a:solidFill>
                  <a:srgbClr val="FF0000"/>
                </a:solidFill>
              </a:rPr>
              <a:t>BGz</a:t>
            </a:r>
            <a:r>
              <a:rPr lang="en-US" altLang="zh-CN" dirty="0" smtClean="0">
                <a:solidFill>
                  <a:srgbClr val="FF0000"/>
                </a:solidFill>
              </a:rPr>
              <a:t>’: 14&lt;r&lt;16.5, galaxies with z measured</a:t>
            </a:r>
          </a:p>
          <a:p>
            <a:pPr lvl="1"/>
            <a:r>
              <a:rPr lang="en-US" altLang="zh-CN" dirty="0" smtClean="0"/>
              <a:t>181,872 (bug)</a:t>
            </a:r>
          </a:p>
          <a:p>
            <a:pPr lvl="1"/>
            <a:r>
              <a:rPr lang="en-US" altLang="zh-CN" dirty="0" smtClean="0"/>
              <a:t>Supplement to high galactic region</a:t>
            </a:r>
          </a:p>
          <a:p>
            <a:r>
              <a:rPr lang="en-US" altLang="zh-CN" dirty="0" smtClean="0"/>
              <a:t>Few broad absorption line QSO (</a:t>
            </a:r>
            <a:r>
              <a:rPr lang="zh-CN" altLang="en-US" dirty="0" smtClean="0"/>
              <a:t>顾敏峰）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29261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凤舞九天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凤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1164</TotalTime>
  <Words>819</Words>
  <Application>Microsoft Office PowerPoint</Application>
  <PresentationFormat>自定义</PresentationFormat>
  <Paragraphs>169</Paragraphs>
  <Slides>30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凤舞九天</vt:lpstr>
      <vt:lpstr>PowerPoint 演示文稿</vt:lpstr>
      <vt:lpstr>提纲</vt:lpstr>
      <vt:lpstr>LAMOST河外巡天</vt:lpstr>
      <vt:lpstr>Pilot survey(2011)</vt:lpstr>
      <vt:lpstr>正式巡天（2012-2013）</vt:lpstr>
      <vt:lpstr>北银冠天区的补充星系</vt:lpstr>
      <vt:lpstr>南银冠天区的完备星系样本</vt:lpstr>
      <vt:lpstr>SGP的完备小天区</vt:lpstr>
      <vt:lpstr>亮星系样本（2013.12）</vt:lpstr>
      <vt:lpstr>Footprint and Plate type</vt:lpstr>
      <vt:lpstr>DR2 释放数据中的河外源</vt:lpstr>
      <vt:lpstr>8 EG M plates in SGP</vt:lpstr>
      <vt:lpstr>PowerPoint 演示文稿</vt:lpstr>
      <vt:lpstr>HD M plates</vt:lpstr>
      <vt:lpstr>Complementary galaxies in HD M plates </vt:lpstr>
      <vt:lpstr>Bright galaxies(no z) in  HD B plates</vt:lpstr>
      <vt:lpstr>Summary on observation of galaxies in LAMOST DR2</vt:lpstr>
      <vt:lpstr>EG science from LAMOST DR2</vt:lpstr>
      <vt:lpstr>Completeness of galaxy pairs in SDSS</vt:lpstr>
      <vt:lpstr>Probability of a nearby galaxy being a pair</vt:lpstr>
      <vt:lpstr>New L-S galaxy pair sample</vt:lpstr>
      <vt:lpstr>Complementary galaxy sample in LAMOST</vt:lpstr>
      <vt:lpstr>Bivariate luminosity function of galaxy pairs (Feng Shuai)</vt:lpstr>
      <vt:lpstr>Projects on galaxy pairs</vt:lpstr>
      <vt:lpstr>Project: IFS studies on galaxy pairs</vt:lpstr>
      <vt:lpstr>QSO studies</vt:lpstr>
      <vt:lpstr>QSO in M31 and M33 vicinity</vt:lpstr>
      <vt:lpstr>Substructure  of Zwicky 721</vt:lpstr>
      <vt:lpstr>E+A galaxies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shiyin shen</dc:creator>
  <cp:lastModifiedBy>shiyin</cp:lastModifiedBy>
  <cp:revision>165</cp:revision>
  <dcterms:created xsi:type="dcterms:W3CDTF">2006-08-16T00:00:00Z</dcterms:created>
  <dcterms:modified xsi:type="dcterms:W3CDTF">2015-04-28T12:54:15Z</dcterms:modified>
</cp:coreProperties>
</file>