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32"/>
  </p:notesMasterIdLst>
  <p:sldIdLst>
    <p:sldId id="256" r:id="rId3"/>
    <p:sldId id="257" r:id="rId4"/>
    <p:sldId id="275" r:id="rId5"/>
    <p:sldId id="259" r:id="rId6"/>
    <p:sldId id="261" r:id="rId7"/>
    <p:sldId id="260" r:id="rId8"/>
    <p:sldId id="280" r:id="rId9"/>
    <p:sldId id="262" r:id="rId10"/>
    <p:sldId id="264" r:id="rId11"/>
    <p:sldId id="265" r:id="rId12"/>
    <p:sldId id="281" r:id="rId13"/>
    <p:sldId id="284" r:id="rId14"/>
    <p:sldId id="267" r:id="rId15"/>
    <p:sldId id="274" r:id="rId16"/>
    <p:sldId id="266" r:id="rId17"/>
    <p:sldId id="287" r:id="rId18"/>
    <p:sldId id="288" r:id="rId19"/>
    <p:sldId id="279" r:id="rId20"/>
    <p:sldId id="269" r:id="rId21"/>
    <p:sldId id="270" r:id="rId22"/>
    <p:sldId id="276" r:id="rId23"/>
    <p:sldId id="273" r:id="rId24"/>
    <p:sldId id="272" r:id="rId25"/>
    <p:sldId id="277" r:id="rId26"/>
    <p:sldId id="289" r:id="rId27"/>
    <p:sldId id="271" r:id="rId28"/>
    <p:sldId id="278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25" autoAdjust="0"/>
  </p:normalViewPr>
  <p:slideViewPr>
    <p:cSldViewPr snapToGrid="0">
      <p:cViewPr varScale="1">
        <p:scale>
          <a:sx n="86" d="100"/>
          <a:sy n="86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6BE9C-0064-40C9-8E83-CD03B687B114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90280-41F3-4DF4-87EC-C3E7DCB4D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0280-41F3-4DF4-87EC-C3E7DCB4DFC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81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0280-41F3-4DF4-87EC-C3E7DCB4DFC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0280-41F3-4DF4-87EC-C3E7DCB4DFC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28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Pne</a:t>
            </a:r>
            <a:r>
              <a:rPr lang="zh-CN" altLang="en-US" dirty="0"/>
              <a:t>行星状星云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0280-41F3-4DF4-87EC-C3E7DCB4DFC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</a:rPr>
              <a:t>物理尺度大小</a:t>
            </a:r>
            <a:endParaRPr lang="en-US" altLang="zh-CN" sz="1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</a:rPr>
              <a:t>年龄</a:t>
            </a:r>
            <a:endParaRPr lang="en-US" altLang="zh-CN" sz="1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</a:rPr>
              <a:t>前身星质量</a:t>
            </a:r>
            <a:endParaRPr lang="en-US" altLang="zh-CN" sz="1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</a:rPr>
              <a:t>示踪银河系的三维结构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0280-41F3-4DF4-87EC-C3E7DCB4DFC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34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0280-41F3-4DF4-87EC-C3E7DCB4DFC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39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7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6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0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7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99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92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43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26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657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4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5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712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71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4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5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5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80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8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2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6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3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7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74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01E17-8FF5-4E15-B588-02BF33D3F97F}" type="datetimeFigureOut">
              <a:rPr lang="zh-CN" altLang="en-US" smtClean="0"/>
              <a:t>2018-8-15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CBA4-7AF2-433D-B9AA-E6D06A118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981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A83FA2-2DE3-458E-AD2C-AEDF279767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zh-CN" altLang="en-US" sz="6600" dirty="0"/>
              <a:t>星际物理与化学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9AB95C3-E643-4BAD-81D8-508DC8762D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en-US" altLang="zh-CN" sz="2400" dirty="0"/>
          </a:p>
          <a:p>
            <a:pPr algn="r"/>
            <a:r>
              <a:rPr lang="zh-CN" altLang="en-US" sz="2400" dirty="0"/>
              <a:t>卢家风</a:t>
            </a:r>
            <a:endParaRPr lang="en-US" altLang="zh-CN" sz="2400" dirty="0"/>
          </a:p>
          <a:p>
            <a:pPr algn="r"/>
            <a:fld id="{45D30913-A470-45FD-B638-03B6A9DD4C87}" type="datetime1">
              <a:rPr lang="zh-CN" altLang="zh-CN" sz="2400"/>
              <a:pPr algn="r"/>
              <a:t>2018-8-15</a:t>
            </a:fld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180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B741FC-00E5-4048-B9DC-5F6D398E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恒星形成区</a:t>
            </a:r>
            <a:r>
              <a:rPr lang="en-US" altLang="zh-CN" dirty="0"/>
              <a:t>O2</a:t>
            </a:r>
            <a:r>
              <a:rPr lang="zh-CN" altLang="en-US" dirty="0"/>
              <a:t>密度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2CD97-8365-4993-AD25-06F38D34E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O2</a:t>
            </a:r>
            <a:r>
              <a:rPr lang="zh-CN" altLang="en-US" dirty="0"/>
              <a:t>，</a:t>
            </a:r>
            <a:r>
              <a:rPr lang="en-US" altLang="zh-CN" dirty="0"/>
              <a:t>CO</a:t>
            </a:r>
            <a:r>
              <a:rPr lang="zh-CN" altLang="en-US" dirty="0"/>
              <a:t>丰度高，对气体冷却起重要作用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方法</a:t>
            </a:r>
            <a:endParaRPr lang="en-US" altLang="zh-CN" dirty="0"/>
          </a:p>
          <a:p>
            <a:pPr lvl="1"/>
            <a:r>
              <a:rPr lang="zh-CN" altLang="en-US" dirty="0"/>
              <a:t>假设</a:t>
            </a:r>
            <a:r>
              <a:rPr lang="en-US" altLang="zh-CN" dirty="0"/>
              <a:t>O2</a:t>
            </a:r>
            <a:r>
              <a:rPr lang="zh-CN" altLang="en-US" dirty="0"/>
              <a:t>和</a:t>
            </a:r>
            <a:r>
              <a:rPr lang="en-US" altLang="zh-CN" dirty="0"/>
              <a:t>CO</a:t>
            </a:r>
            <a:r>
              <a:rPr lang="zh-CN" altLang="en-US" dirty="0"/>
              <a:t>共动</a:t>
            </a:r>
            <a:endParaRPr lang="en-US" altLang="zh-CN" dirty="0"/>
          </a:p>
          <a:p>
            <a:pPr lvl="1"/>
            <a:r>
              <a:rPr lang="zh-CN" altLang="en-US" dirty="0"/>
              <a:t>信号叠加，测</a:t>
            </a:r>
            <a:r>
              <a:rPr lang="en-US" altLang="zh-CN" dirty="0"/>
              <a:t>O2</a:t>
            </a:r>
            <a:r>
              <a:rPr lang="zh-CN" altLang="en-US" dirty="0"/>
              <a:t>密度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问题</a:t>
            </a:r>
            <a:endParaRPr lang="en-US" altLang="zh-CN" dirty="0"/>
          </a:p>
          <a:p>
            <a:pPr lvl="1"/>
            <a:r>
              <a:rPr lang="zh-CN" altLang="en-US" dirty="0"/>
              <a:t>低于预计</a:t>
            </a:r>
            <a:endParaRPr lang="en-US" altLang="zh-CN" dirty="0"/>
          </a:p>
          <a:p>
            <a:pPr lvl="1"/>
            <a:r>
              <a:rPr lang="zh-CN" altLang="en-US" dirty="0"/>
              <a:t>叠加吸收信号导致稀释</a:t>
            </a:r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8104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F5DD33-C7CF-4A28-B0D1-BADB36AAD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恒星形成区</a:t>
            </a:r>
            <a:r>
              <a:rPr lang="en-US" altLang="zh-CN" dirty="0"/>
              <a:t>N</a:t>
            </a:r>
            <a:r>
              <a:rPr lang="en-US" altLang="zh-CN" baseline="-25000" dirty="0"/>
              <a:t>2</a:t>
            </a:r>
            <a:r>
              <a:rPr lang="en-US" altLang="zh-CN" dirty="0"/>
              <a:t>H</a:t>
            </a:r>
            <a:r>
              <a:rPr lang="en-US" altLang="zh-CN" baseline="30000" dirty="0"/>
              <a:t>+</a:t>
            </a:r>
            <a:r>
              <a:rPr lang="zh-CN" altLang="en-US" dirty="0"/>
              <a:t>演化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B84E64-9A1F-4BCE-91D7-1ED76B38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追踪冷致密气体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黑线</a:t>
            </a:r>
            <a:endParaRPr lang="en-US" altLang="zh-CN" dirty="0"/>
          </a:p>
          <a:p>
            <a:pPr lvl="1"/>
            <a:r>
              <a:rPr lang="zh-CN" altLang="en-US" dirty="0"/>
              <a:t>小质量</a:t>
            </a:r>
            <a:r>
              <a:rPr lang="en-US" altLang="zh-CN" dirty="0"/>
              <a:t>SF</a:t>
            </a:r>
            <a:r>
              <a:rPr lang="zh-CN" altLang="en-US" dirty="0"/>
              <a:t>区</a:t>
            </a:r>
            <a:endParaRPr lang="en-US" altLang="zh-CN" dirty="0"/>
          </a:p>
          <a:p>
            <a:r>
              <a:rPr lang="zh-CN" altLang="en-US" dirty="0"/>
              <a:t>绿线</a:t>
            </a:r>
            <a:endParaRPr lang="en-US" altLang="zh-CN" dirty="0"/>
          </a:p>
          <a:p>
            <a:pPr lvl="1"/>
            <a:r>
              <a:rPr lang="zh-CN" altLang="en-US" dirty="0"/>
              <a:t>大质量</a:t>
            </a:r>
            <a:r>
              <a:rPr lang="en-US" altLang="zh-CN" dirty="0"/>
              <a:t>SF</a:t>
            </a:r>
            <a:r>
              <a:rPr lang="zh-CN" altLang="en-US" dirty="0"/>
              <a:t>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9FC8F0-716B-4898-8A7F-EA851AF2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458" y="1820863"/>
            <a:ext cx="7750541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6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5CCEC-C63B-4C1D-AED9-9A12A2B6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冷分子云核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304B24-F8A7-491D-8D21-85D4814D9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863"/>
            <a:ext cx="6477000" cy="4351337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</a:rPr>
              <a:t>致密核都有超音速湍动</a:t>
            </a:r>
            <a:endParaRPr lang="en-US" altLang="zh-CN" b="1" dirty="0">
              <a:latin typeface="华文楷体" panose="02010600040101010101" pitchFamily="2" charset="-122"/>
            </a:endParaRPr>
          </a:p>
          <a:p>
            <a:endParaRPr lang="en-US" altLang="zh-CN" b="1" dirty="0">
              <a:latin typeface="华文楷体" panose="02010600040101010101" pitchFamily="2" charset="-122"/>
            </a:endParaRPr>
          </a:p>
          <a:p>
            <a:r>
              <a:rPr lang="zh-CN" altLang="en-US" b="1" dirty="0">
                <a:latin typeface="华文楷体" panose="02010600040101010101" pitchFamily="2" charset="-122"/>
              </a:rPr>
              <a:t>随着致密核的演化，其体积缩小，密度增大</a:t>
            </a:r>
            <a:endParaRPr lang="en-US" altLang="zh-CN" b="1" dirty="0">
              <a:latin typeface="华文楷体" panose="02010600040101010101" pitchFamily="2" charset="-122"/>
            </a:endParaRPr>
          </a:p>
          <a:p>
            <a:r>
              <a:rPr lang="en-US" altLang="zh-CN" b="1" dirty="0">
                <a:latin typeface="华文楷体" panose="02010600040101010101" pitchFamily="2" charset="-122"/>
              </a:rPr>
              <a:t>C</a:t>
            </a:r>
            <a:r>
              <a:rPr lang="en-US" altLang="zh-CN" b="1" baseline="30000" dirty="0">
                <a:latin typeface="华文楷体" panose="02010600040101010101" pitchFamily="2" charset="-122"/>
              </a:rPr>
              <a:t>18</a:t>
            </a:r>
            <a:r>
              <a:rPr lang="en-US" altLang="zh-CN" b="1" dirty="0">
                <a:latin typeface="华文楷体" panose="02010600040101010101" pitchFamily="2" charset="-122"/>
              </a:rPr>
              <a:t>O</a:t>
            </a:r>
            <a:r>
              <a:rPr lang="zh-CN" altLang="en-US" b="1" dirty="0">
                <a:latin typeface="华文楷体" panose="02010600040101010101" pitchFamily="2" charset="-122"/>
              </a:rPr>
              <a:t>耗空现象，</a:t>
            </a:r>
            <a:r>
              <a:rPr lang="en-US" altLang="zh-CN" b="1" dirty="0">
                <a:latin typeface="华文楷体" panose="02010600040101010101" pitchFamily="2" charset="-122"/>
              </a:rPr>
              <a:t>C</a:t>
            </a:r>
            <a:r>
              <a:rPr lang="en-US" altLang="zh-CN" b="1" baseline="30000" dirty="0">
                <a:latin typeface="华文楷体" panose="02010600040101010101" pitchFamily="2" charset="-122"/>
              </a:rPr>
              <a:t>18</a:t>
            </a:r>
            <a:r>
              <a:rPr lang="en-US" altLang="zh-CN" b="1" dirty="0">
                <a:latin typeface="华文楷体" panose="02010600040101010101" pitchFamily="2" charset="-122"/>
              </a:rPr>
              <a:t>O</a:t>
            </a:r>
            <a:r>
              <a:rPr lang="zh-CN" altLang="en-US" b="1" dirty="0">
                <a:latin typeface="华文楷体" panose="02010600040101010101" pitchFamily="2" charset="-122"/>
              </a:rPr>
              <a:t>的丰度可以示踪致密核的演化阶段</a:t>
            </a:r>
            <a:endParaRPr lang="en-US" altLang="zh-CN" b="1" dirty="0">
              <a:latin typeface="华文楷体" panose="02010600040101010101" pitchFamily="2" charset="-122"/>
            </a:endParaRPr>
          </a:p>
          <a:p>
            <a:endParaRPr lang="en-US" altLang="zh-CN" b="1" dirty="0">
              <a:latin typeface="华文楷体" panose="0201060004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B35C79-3A53-4E34-8F35-91AB1377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296" y="9719"/>
            <a:ext cx="4390704" cy="2722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66493C-9FF9-48BD-AD2F-0909A120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05" y="3719560"/>
            <a:ext cx="4374995" cy="31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5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BBDD4-0A0E-4290-A009-50B8B7E6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消光改正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9C706-42DA-4AAB-AE1F-E086D098F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恒星对</a:t>
            </a:r>
            <a:endParaRPr lang="en-US" altLang="zh-CN" dirty="0"/>
          </a:p>
          <a:p>
            <a:r>
              <a:rPr lang="zh-CN" altLang="en-US" dirty="0"/>
              <a:t>蓝边缘法确定无消光恒星</a:t>
            </a:r>
            <a:endParaRPr lang="en-US" altLang="zh-CN" dirty="0"/>
          </a:p>
          <a:p>
            <a:pPr lvl="1"/>
            <a:r>
              <a:rPr lang="zh-CN" altLang="en-US" dirty="0"/>
              <a:t>给定光谱型，最蓝的可认为其无消光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颜色和消光简并</a:t>
            </a:r>
            <a:endParaRPr lang="en-US" altLang="zh-CN" dirty="0"/>
          </a:p>
          <a:p>
            <a:pPr lvl="1"/>
            <a:r>
              <a:rPr lang="zh-CN" altLang="en-US" dirty="0"/>
              <a:t>多波段，多种颜色</a:t>
            </a:r>
            <a:endParaRPr lang="en-US" altLang="zh-CN" dirty="0"/>
          </a:p>
          <a:p>
            <a:pPr lvl="1"/>
            <a:r>
              <a:rPr lang="zh-CN" altLang="en-US" dirty="0"/>
              <a:t>和消光项去简并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BE33A9-3F91-4D85-A54D-E2F554150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03" y="-60476"/>
            <a:ext cx="3737653" cy="2487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7233A7-A10E-41FE-83E2-F4BBD595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6" y="0"/>
            <a:ext cx="3995854" cy="29135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53082C-CC9C-4BCD-BA52-5C4B83E73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309" y="3802565"/>
            <a:ext cx="6940201" cy="30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7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31694-FB41-4E86-98A9-3830086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消光改正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E6E9630-C22C-4A49-A71B-458CB4E7A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4039686" cy="2531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72D970-211B-4AFE-87E8-FAB02CCDE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266" y="1600200"/>
            <a:ext cx="4039686" cy="25313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A0A615-98E7-4743-BFED-A78A73562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32" y="1600200"/>
            <a:ext cx="4039686" cy="2531328"/>
          </a:xfrm>
          <a:prstGeom prst="rect">
            <a:avLst/>
          </a:prstGeom>
        </p:spPr>
      </p:pic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AECC9D81-B051-42B9-A800-34572A06B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3875328"/>
            <a:ext cx="4039686" cy="25313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DE79F01-1736-4ABE-B7A2-1674D312F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8266" y="3875328"/>
            <a:ext cx="4039686" cy="25313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0D31C8-A75B-4889-9B3B-93210F25D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32" y="3875328"/>
            <a:ext cx="4039686" cy="25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47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FA6F2-5607-4FA2-A63A-E8D5BFD7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消光改正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F481C-254B-4442-9085-DD8817C7A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LAMOST+Gaia</a:t>
            </a:r>
            <a:endParaRPr lang="en-US" altLang="zh-CN" dirty="0"/>
          </a:p>
          <a:p>
            <a:r>
              <a:rPr lang="zh-CN" altLang="en-US" dirty="0"/>
              <a:t>光谱</a:t>
            </a:r>
            <a:r>
              <a:rPr lang="en-US" altLang="zh-CN" dirty="0"/>
              <a:t>+</a:t>
            </a:r>
            <a:r>
              <a:rPr lang="zh-CN" altLang="en-US" dirty="0"/>
              <a:t>距离</a:t>
            </a: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双尘埃盘</a:t>
            </a:r>
            <a:r>
              <a:rPr lang="en-US" altLang="zh-CN" dirty="0"/>
              <a:t>+</a:t>
            </a:r>
            <a:r>
              <a:rPr lang="zh-CN" altLang="en-US" dirty="0"/>
              <a:t>可能的晕尘埃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210D1F-9498-4437-BC75-3C838A04A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t="20187" r="15695" b="6763"/>
          <a:stretch/>
        </p:blipFill>
        <p:spPr>
          <a:xfrm>
            <a:off x="5419492" y="274638"/>
            <a:ext cx="6612674" cy="44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A3C2B-9C22-41CE-A2D2-7DF6727F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X</a:t>
            </a:r>
            <a:r>
              <a:rPr lang="zh-CN" altLang="en-US" dirty="0"/>
              <a:t>射线的吸收和散射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3BAD8F-C032-4DF7-B25A-6B22876D8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863"/>
            <a:ext cx="10515600" cy="4351337"/>
          </a:xfrm>
        </p:spPr>
        <p:txBody>
          <a:bodyPr>
            <a:normAutofit/>
          </a:bodyPr>
          <a:lstStyle/>
          <a:p>
            <a:r>
              <a:rPr lang="zh-CN" altLang="en-US" dirty="0"/>
              <a:t>背景</a:t>
            </a:r>
            <a:endParaRPr lang="en-US" altLang="zh-CN" dirty="0"/>
          </a:p>
          <a:p>
            <a:pPr lvl="1"/>
            <a:r>
              <a:rPr lang="zh-CN" altLang="en-US" dirty="0"/>
              <a:t>减弱</a:t>
            </a:r>
            <a:r>
              <a:rPr lang="en-US" altLang="zh-CN" dirty="0"/>
              <a:t>X</a:t>
            </a:r>
            <a:r>
              <a:rPr lang="zh-CN" altLang="en-US" dirty="0"/>
              <a:t>射线源的强度，影响能谱</a:t>
            </a:r>
            <a:endParaRPr lang="en-US" altLang="zh-CN" dirty="0"/>
          </a:p>
          <a:p>
            <a:pPr lvl="1"/>
            <a:r>
              <a:rPr lang="zh-CN" altLang="en-US" dirty="0"/>
              <a:t>改变</a:t>
            </a:r>
            <a:r>
              <a:rPr lang="en-US" altLang="zh-CN" dirty="0"/>
              <a:t>X</a:t>
            </a:r>
            <a:r>
              <a:rPr lang="zh-CN" altLang="en-US" dirty="0"/>
              <a:t>射线源的辐射方向，形成</a:t>
            </a:r>
            <a:r>
              <a:rPr lang="en-US" altLang="zh-CN" dirty="0"/>
              <a:t>X</a:t>
            </a:r>
            <a:r>
              <a:rPr lang="zh-CN" altLang="en-US" dirty="0"/>
              <a:t>射线晕</a:t>
            </a:r>
            <a:endParaRPr lang="en-US" altLang="zh-CN" dirty="0"/>
          </a:p>
          <a:p>
            <a:r>
              <a:rPr lang="zh-CN" altLang="en-US" sz="2800" dirty="0"/>
              <a:t>气体：光电吸收截面的叠加</a:t>
            </a:r>
            <a:endParaRPr lang="en-US" altLang="zh-CN" sz="2800" dirty="0"/>
          </a:p>
          <a:p>
            <a:r>
              <a:rPr lang="zh-CN" altLang="en-US" sz="2800" dirty="0"/>
              <a:t>尘埃：尘埃信息（石墨，硅酸盐，</a:t>
            </a:r>
            <a:r>
              <a:rPr lang="en-US" altLang="zh-CN" sz="2800" dirty="0"/>
              <a:t>PAH</a:t>
            </a:r>
            <a:r>
              <a:rPr lang="zh-CN" altLang="en-US" sz="2800" dirty="0"/>
              <a:t>）（光学波段）</a:t>
            </a:r>
            <a:endParaRPr lang="en-US" altLang="zh-CN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312624-4639-40D6-B6D5-485D6216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8" y="0"/>
            <a:ext cx="5356302" cy="28932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2AF90F-37FC-45C1-B140-7EBF16E9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541" y="4583031"/>
            <a:ext cx="6326459" cy="22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BD1BB-0029-44ED-B395-43BCD680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</a:t>
            </a:r>
            <a:r>
              <a:rPr lang="zh-CN" altLang="en-US" dirty="0"/>
              <a:t>射线的吸收和散射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4A69F7-E55B-41C6-A720-C3BB7558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863"/>
            <a:ext cx="3691262" cy="4351337"/>
          </a:xfrm>
        </p:spPr>
        <p:txBody>
          <a:bodyPr/>
          <a:lstStyle/>
          <a:p>
            <a:r>
              <a:rPr lang="zh-CN" altLang="en-US" dirty="0"/>
              <a:t>大尺寸尘埃</a:t>
            </a:r>
            <a:endParaRPr lang="en-US" altLang="zh-CN" dirty="0"/>
          </a:p>
          <a:p>
            <a:pPr lvl="1"/>
            <a:r>
              <a:rPr lang="zh-CN" altLang="en-US" dirty="0"/>
              <a:t>消光（灰消光</a:t>
            </a:r>
            <a:r>
              <a:rPr lang="en-US" altLang="zh-CN" dirty="0"/>
              <a:t>x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en-US" altLang="zh-CN" dirty="0"/>
              <a:t>X</a:t>
            </a:r>
            <a:r>
              <a:rPr lang="zh-CN" altLang="en-US" dirty="0"/>
              <a:t>射线晕</a:t>
            </a:r>
            <a:endParaRPr lang="en-US" altLang="zh-CN" dirty="0"/>
          </a:p>
          <a:p>
            <a:r>
              <a:rPr lang="zh-CN" altLang="en-US" dirty="0"/>
              <a:t>结论</a:t>
            </a:r>
          </a:p>
          <a:p>
            <a:pPr lvl="1"/>
            <a:r>
              <a:rPr lang="zh-CN" altLang="en-US" dirty="0"/>
              <a:t>硅酸盐主要来源</a:t>
            </a:r>
          </a:p>
          <a:p>
            <a:pPr lvl="1"/>
            <a:r>
              <a:rPr lang="zh-CN" altLang="en-US" dirty="0"/>
              <a:t>需要小角度的观测数据</a:t>
            </a:r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1F741-BA15-480D-94A4-630D7735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44" y="0"/>
            <a:ext cx="4769455" cy="35906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709AB9-C278-4129-A623-B3B51B1A1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933" y="3590692"/>
            <a:ext cx="4106639" cy="32458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354EDB-149B-4C83-9A0D-218950E40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462" y="3590691"/>
            <a:ext cx="3647210" cy="32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00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750C9F-3122-464A-9DED-D0B077D6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气体消光比值（</a:t>
            </a:r>
            <a:r>
              <a:rPr lang="en-US" altLang="zh-CN" dirty="0"/>
              <a:t>NH/Av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A5DEBB-3CBF-4406-837F-7EC04E932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X-ray</a:t>
            </a:r>
            <a:r>
              <a:rPr lang="zh-CN" altLang="en-US" dirty="0"/>
              <a:t>吸收测量</a:t>
            </a:r>
            <a:r>
              <a:rPr lang="en-US" altLang="zh-CN" dirty="0"/>
              <a:t>NH</a:t>
            </a:r>
          </a:p>
          <a:p>
            <a:pPr lvl="1"/>
            <a:r>
              <a:rPr lang="zh-CN" altLang="en-US" dirty="0"/>
              <a:t>金属丰度：</a:t>
            </a:r>
            <a:r>
              <a:rPr lang="en-US" altLang="zh-CN" dirty="0" err="1"/>
              <a:t>Zsun</a:t>
            </a:r>
            <a:r>
              <a:rPr lang="zh-CN" altLang="en-US" dirty="0"/>
              <a:t>，</a:t>
            </a:r>
            <a:r>
              <a:rPr lang="en-US" altLang="zh-CN" dirty="0"/>
              <a:t>&lt;</a:t>
            </a:r>
            <a:r>
              <a:rPr lang="en-US" altLang="zh-CN" dirty="0" err="1"/>
              <a:t>Zsun</a:t>
            </a:r>
            <a:endParaRPr lang="en-US" altLang="zh-CN" dirty="0"/>
          </a:p>
          <a:p>
            <a:pPr lvl="1"/>
            <a:r>
              <a:rPr lang="en-US" altLang="zh-CN" dirty="0" err="1"/>
              <a:t>SNRs+XBs</a:t>
            </a:r>
            <a:r>
              <a:rPr lang="en-US" altLang="zh-CN" dirty="0"/>
              <a:t>(</a:t>
            </a:r>
            <a:r>
              <a:rPr lang="zh-CN" altLang="en-US" dirty="0"/>
              <a:t>主体</a:t>
            </a:r>
            <a:r>
              <a:rPr lang="en-US" altLang="zh-CN" dirty="0"/>
              <a:t>)+</a:t>
            </a:r>
            <a:r>
              <a:rPr lang="en-US" altLang="zh-CN" dirty="0" err="1"/>
              <a:t>PNe</a:t>
            </a:r>
            <a:r>
              <a:rPr lang="en-US" altLang="zh-CN" dirty="0"/>
              <a:t>(</a:t>
            </a:r>
            <a:r>
              <a:rPr lang="zh-CN" altLang="en-US" dirty="0"/>
              <a:t>辅助</a:t>
            </a:r>
            <a:r>
              <a:rPr lang="en-US" altLang="zh-CN" dirty="0"/>
              <a:t>)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基本是一个常数</a:t>
            </a:r>
            <a:endParaRPr lang="en-US" altLang="zh-CN" dirty="0"/>
          </a:p>
          <a:p>
            <a:r>
              <a:rPr lang="zh-CN" altLang="en-US" dirty="0"/>
              <a:t>比以往预计的大</a:t>
            </a:r>
            <a:endParaRPr lang="en-US" altLang="zh-CN" dirty="0"/>
          </a:p>
          <a:p>
            <a:r>
              <a:rPr lang="zh-CN" altLang="en-US" dirty="0"/>
              <a:t>距银心</a:t>
            </a:r>
            <a:r>
              <a:rPr lang="en-US" altLang="zh-CN" dirty="0"/>
              <a:t>2-10 kpc,</a:t>
            </a:r>
            <a:r>
              <a:rPr lang="zh-CN" altLang="en-US" dirty="0"/>
              <a:t>标高为</a:t>
            </a:r>
            <a:r>
              <a:rPr lang="en-US" altLang="zh-CN" dirty="0"/>
              <a:t>75.5±12.5 pc</a:t>
            </a:r>
            <a:r>
              <a:rPr lang="zh-CN" altLang="en-US" dirty="0"/>
              <a:t>，数密度为</a:t>
            </a:r>
            <a:r>
              <a:rPr lang="en-US" altLang="zh-CN" dirty="0"/>
              <a:t>1.1-1.3 cm^-3</a:t>
            </a:r>
            <a:r>
              <a:rPr lang="zh-CN" altLang="en-US" dirty="0"/>
              <a:t>的高斯函数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5B085D-D165-4EB8-B008-BCEDA509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852" y="1309646"/>
            <a:ext cx="5842148" cy="28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3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40236-05BA-4CAB-B11A-D6186DE0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SNR</a:t>
            </a:r>
            <a:r>
              <a:rPr lang="zh-CN" altLang="en-US" dirty="0"/>
              <a:t>测距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79B5B6-FDEE-40E0-9A76-E5681844F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方法：</a:t>
            </a:r>
            <a:endParaRPr lang="en-US" altLang="zh-CN" dirty="0"/>
          </a:p>
          <a:p>
            <a:pPr lvl="1"/>
            <a:r>
              <a:rPr lang="zh-CN" altLang="en-US" dirty="0"/>
              <a:t>运动学距离（</a:t>
            </a:r>
            <a:r>
              <a:rPr lang="zh-CN" altLang="en-US" b="1" dirty="0">
                <a:latin typeface="华文楷体" pitchFamily="2" charset="-122"/>
              </a:rPr>
              <a:t>银河系旋转曲线模型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成协天体距离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华文楷体" pitchFamily="2" charset="-122"/>
              </a:rPr>
              <a:t>OB </a:t>
            </a:r>
            <a:r>
              <a:rPr lang="zh-CN" altLang="en-US" b="1" dirty="0">
                <a:latin typeface="华文楷体" pitchFamily="2" charset="-122"/>
              </a:rPr>
              <a:t>型星（</a:t>
            </a:r>
            <a:r>
              <a:rPr lang="zh-CN" altLang="zh-CN" b="1" dirty="0">
                <a:latin typeface="华文楷体" pitchFamily="2" charset="-122"/>
              </a:rPr>
              <a:t>视差</a:t>
            </a:r>
            <a:r>
              <a:rPr lang="zh-CN" altLang="en-US" b="1" dirty="0">
                <a:latin typeface="华文楷体" pitchFamily="2" charset="-122"/>
              </a:rPr>
              <a:t>）</a:t>
            </a:r>
            <a:endParaRPr lang="en-US" altLang="zh-CN" b="1" dirty="0">
              <a:latin typeface="华文楷体" pitchFamily="2" charset="-122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华文楷体" pitchFamily="2" charset="-122"/>
              </a:rPr>
              <a:t>脉冲星    （脉冲弥散）</a:t>
            </a:r>
            <a:endParaRPr lang="en-US" altLang="zh-CN" dirty="0"/>
          </a:p>
          <a:p>
            <a:pPr lvl="1"/>
            <a:r>
              <a:rPr lang="zh-CN" altLang="en-US" dirty="0"/>
              <a:t>尺度距离</a:t>
            </a:r>
            <a:endParaRPr lang="en-US" altLang="zh-CN" dirty="0"/>
          </a:p>
          <a:p>
            <a:pPr lvl="2"/>
            <a:r>
              <a:rPr lang="zh-CN" altLang="en-US" b="1" dirty="0">
                <a:latin typeface="华文楷体" pitchFamily="2" charset="-122"/>
              </a:rPr>
              <a:t>误差非常大</a:t>
            </a:r>
            <a:endParaRPr lang="en-US" altLang="zh-CN" dirty="0"/>
          </a:p>
          <a:p>
            <a:pPr lvl="1"/>
            <a:r>
              <a:rPr lang="zh-CN" altLang="en-US" dirty="0"/>
              <a:t>消光距离</a:t>
            </a:r>
          </a:p>
        </p:txBody>
      </p:sp>
    </p:spTree>
    <p:extLst>
      <p:ext uri="{BB962C8B-B14F-4D97-AF65-F5344CB8AC3E}">
        <p14:creationId xmlns:p14="http://schemas.microsoft.com/office/powerpoint/2010/main" val="2022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E60AB-3DE2-42E4-A0FE-44736259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pic>
        <p:nvPicPr>
          <p:cNvPr id="5" name="内容占位符 4" descr="fig_cycle_of_matter.png">
            <a:extLst>
              <a:ext uri="{FF2B5EF4-FFF2-40B4-BE49-F238E27FC236}">
                <a16:creationId xmlns:a16="http://schemas.microsoft.com/office/drawing/2014/main" id="{36545E28-185D-4EDD-B704-B1AED4017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-1"/>
            <a:ext cx="100648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5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2ADA6-41ED-42AF-A415-55704784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SNR</a:t>
            </a:r>
            <a:r>
              <a:rPr lang="zh-CN" altLang="en-US" dirty="0"/>
              <a:t>测距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4B75AD-DC3F-43E0-902C-7C5F2432C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反向利用恒星对方法</a:t>
            </a:r>
            <a:endParaRPr lang="en-US" altLang="zh-CN" dirty="0"/>
          </a:p>
          <a:p>
            <a:r>
              <a:rPr lang="en-US" altLang="zh-CN" dirty="0"/>
              <a:t>SNR</a:t>
            </a:r>
            <a:r>
              <a:rPr lang="zh-CN" altLang="en-US" dirty="0"/>
              <a:t>消光：发射线消光</a:t>
            </a:r>
            <a:endParaRPr lang="en-US" altLang="zh-CN" dirty="0"/>
          </a:p>
          <a:p>
            <a:r>
              <a:rPr lang="en-US" altLang="zh-CN" dirty="0"/>
              <a:t>RC</a:t>
            </a:r>
            <a:r>
              <a:rPr lang="zh-CN" altLang="en-US" dirty="0"/>
              <a:t>：</a:t>
            </a:r>
            <a:r>
              <a:rPr lang="en-US" altLang="zh-CN" dirty="0"/>
              <a:t>SNR</a:t>
            </a:r>
            <a:r>
              <a:rPr lang="zh-CN" altLang="en-US" dirty="0"/>
              <a:t>视线方向消光</a:t>
            </a:r>
            <a:r>
              <a:rPr lang="en-US" altLang="zh-CN" dirty="0"/>
              <a:t>-</a:t>
            </a:r>
            <a:r>
              <a:rPr lang="zh-CN" altLang="en-US" dirty="0"/>
              <a:t>距离关系</a:t>
            </a:r>
            <a:endParaRPr lang="en-US" altLang="zh-CN" dirty="0"/>
          </a:p>
          <a:p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动力学距离高度一致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DD6AF8-9D2F-4B3F-A3EC-637E87B2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8" y="4761571"/>
            <a:ext cx="3210652" cy="20964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5DD4A8-AF8A-4BE1-AFEC-95795218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913" y="3415557"/>
            <a:ext cx="4308088" cy="34424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3ABE73-362B-43E6-B36C-45736A2A2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20" y="0"/>
            <a:ext cx="4330880" cy="31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0E5B35-EAF5-4458-8D98-C9C21E2D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SNR</a:t>
            </a:r>
            <a:r>
              <a:rPr lang="zh-CN" altLang="en-US" dirty="0"/>
              <a:t>尘埃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6370BC-8F32-4995-821E-E8F0DDC6B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意义</a:t>
            </a:r>
            <a:endParaRPr lang="en-US" altLang="zh-CN" dirty="0"/>
          </a:p>
          <a:p>
            <a:pPr lvl="1"/>
            <a:r>
              <a:rPr lang="zh-CN" altLang="en-US" dirty="0"/>
              <a:t>早期宇宙发现大量尘埃</a:t>
            </a:r>
            <a:endParaRPr lang="en-US" altLang="zh-CN" dirty="0"/>
          </a:p>
          <a:p>
            <a:pPr lvl="2"/>
            <a:r>
              <a:rPr lang="zh-CN" altLang="en-US" dirty="0"/>
              <a:t>来自</a:t>
            </a:r>
            <a:r>
              <a:rPr lang="en-US" altLang="zh-CN" dirty="0"/>
              <a:t>AGBs</a:t>
            </a:r>
            <a:r>
              <a:rPr lang="zh-CN" altLang="en-US" dirty="0"/>
              <a:t>（</a:t>
            </a:r>
            <a:r>
              <a:rPr lang="en-US" altLang="zh-CN" dirty="0"/>
              <a:t>x</a:t>
            </a:r>
            <a:r>
              <a:rPr lang="zh-CN" altLang="en-US" dirty="0"/>
              <a:t>）</a:t>
            </a:r>
            <a:endParaRPr lang="en-US" altLang="zh-CN" dirty="0"/>
          </a:p>
          <a:p>
            <a:pPr lvl="2"/>
            <a:r>
              <a:rPr lang="zh-CN" altLang="en-US" dirty="0"/>
              <a:t>来自</a:t>
            </a:r>
            <a:r>
              <a:rPr lang="en-US" altLang="zh-CN" dirty="0"/>
              <a:t>SN</a:t>
            </a:r>
          </a:p>
          <a:p>
            <a:endParaRPr lang="en-US" altLang="zh-CN" dirty="0"/>
          </a:p>
          <a:p>
            <a:pPr lvl="1"/>
            <a:r>
              <a:rPr lang="en-US" altLang="zh-CN" dirty="0"/>
              <a:t>SN</a:t>
            </a:r>
            <a:r>
              <a:rPr lang="zh-CN" altLang="en-US" dirty="0"/>
              <a:t>产生的尘埃被低估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0547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62A08C-EE3B-4EBD-9325-1B4EDF902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SNR</a:t>
            </a:r>
            <a:r>
              <a:rPr lang="zh-CN" altLang="en-US" dirty="0"/>
              <a:t>测距及尘埃质量估算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EF120A-69E2-497C-A024-A8CAD7C2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热尘埃</a:t>
            </a:r>
            <a:r>
              <a:rPr lang="en-US" altLang="zh-CN" dirty="0"/>
              <a:t>+</a:t>
            </a:r>
            <a:r>
              <a:rPr lang="zh-CN" altLang="en-US" dirty="0"/>
              <a:t>冷尘埃（前景</a:t>
            </a:r>
            <a:r>
              <a:rPr lang="en-US" altLang="zh-CN" dirty="0"/>
              <a:t>+SNR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en-US" altLang="zh-CN" dirty="0"/>
              <a:t>0.01Msun+0.7Msun</a:t>
            </a:r>
          </a:p>
          <a:p>
            <a:pPr lvl="1"/>
            <a:r>
              <a:rPr lang="zh-CN" altLang="en-US" dirty="0"/>
              <a:t>发射线强度</a:t>
            </a:r>
            <a:r>
              <a:rPr lang="en-US" altLang="zh-CN" dirty="0"/>
              <a:t>+</a:t>
            </a:r>
            <a:r>
              <a:rPr lang="zh-CN" altLang="en-US" dirty="0"/>
              <a:t>红外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发射线强度</a:t>
            </a:r>
            <a:r>
              <a:rPr lang="en-US" altLang="zh-CN" dirty="0"/>
              <a:t>+</a:t>
            </a:r>
            <a:r>
              <a:rPr lang="zh-CN" altLang="en-US" dirty="0"/>
              <a:t>消光</a:t>
            </a:r>
            <a:endParaRPr lang="en-US" altLang="zh-CN" dirty="0"/>
          </a:p>
          <a:p>
            <a:pPr lvl="1"/>
            <a:r>
              <a:rPr lang="zh-CN" altLang="en-US" dirty="0"/>
              <a:t>消光跳变：测距离</a:t>
            </a:r>
            <a:endParaRPr lang="en-US" altLang="zh-CN" dirty="0"/>
          </a:p>
          <a:p>
            <a:pPr lvl="1"/>
            <a:r>
              <a:rPr lang="zh-CN" altLang="en-US" dirty="0"/>
              <a:t>跳变差值，测柱密度</a:t>
            </a:r>
            <a:endParaRPr lang="en-US" altLang="zh-CN" dirty="0"/>
          </a:p>
          <a:p>
            <a:pPr lvl="1"/>
            <a:r>
              <a:rPr lang="en-US" altLang="zh-CN" dirty="0"/>
              <a:t>~0.6Msun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AA909F-AE27-4730-8DA0-5A14829B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083" y="149612"/>
            <a:ext cx="3210652" cy="2096429"/>
          </a:xfrm>
          <a:prstGeom prst="rect">
            <a:avLst/>
          </a:prstGeom>
        </p:spPr>
      </p:pic>
      <p:sp>
        <p:nvSpPr>
          <p:cNvPr id="5" name="星形: 四角 4">
            <a:extLst>
              <a:ext uri="{FF2B5EF4-FFF2-40B4-BE49-F238E27FC236}">
                <a16:creationId xmlns:a16="http://schemas.microsoft.com/office/drawing/2014/main" id="{1E91F9BF-B7DB-4100-AF04-936D793D1A14}"/>
              </a:ext>
            </a:extLst>
          </p:cNvPr>
          <p:cNvSpPr/>
          <p:nvPr/>
        </p:nvSpPr>
        <p:spPr>
          <a:xfrm>
            <a:off x="8764409" y="1043379"/>
            <a:ext cx="334537" cy="30889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32D19D-8081-4354-9541-592D5106C2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6161" r="22688" b="18962"/>
          <a:stretch/>
        </p:blipFill>
        <p:spPr>
          <a:xfrm>
            <a:off x="5754029" y="3249410"/>
            <a:ext cx="5835805" cy="36085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4509E-BBA7-477F-B913-AB567257E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260" y="2030581"/>
            <a:ext cx="2879539" cy="19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2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6DEE59-D001-44F5-9FE7-06A8B871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 2010jl</a:t>
            </a:r>
            <a:r>
              <a:rPr lang="zh-CN" altLang="en-US" dirty="0"/>
              <a:t>尘埃组分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4A5E56-5A2D-42CD-AB6B-97482B765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消光曲线测定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dirty="0"/>
              <a:t>硅酸盐（小颗粒）加无定型碳（大颗粒）</a:t>
            </a:r>
            <a:endParaRPr lang="en-US" altLang="zh-CN" dirty="0"/>
          </a:p>
          <a:p>
            <a:pPr lvl="2"/>
            <a:r>
              <a:rPr lang="en-US" altLang="zh-CN" dirty="0"/>
              <a:t>0.4:0.6</a:t>
            </a:r>
          </a:p>
          <a:p>
            <a:pPr lvl="1"/>
            <a:r>
              <a:rPr lang="zh-CN" altLang="en-US" dirty="0"/>
              <a:t>尘埃颗粒大小分布</a:t>
            </a:r>
            <a:endParaRPr lang="en-US" altLang="zh-CN" dirty="0"/>
          </a:p>
          <a:p>
            <a:pPr lvl="1"/>
            <a:r>
              <a:rPr lang="en-US" altLang="zh-CN" dirty="0"/>
              <a:t>Mdust~0.05Msun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375576-383D-491B-81A1-A2D9D8AD1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507" y="0"/>
            <a:ext cx="3895493" cy="30340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1D5683-5062-47AE-B77D-04632656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26" y="3548912"/>
            <a:ext cx="2266667" cy="4476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44EFA33-50BB-4E08-919D-424A736D9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419" y="3034063"/>
            <a:ext cx="3929668" cy="38239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053C9D4-0E00-401D-A56D-1A246DC43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1141"/>
            <a:ext cx="3630366" cy="1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7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79F628-FB1B-4543-8C4F-910B8073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AGN</a:t>
            </a:r>
            <a:r>
              <a:rPr lang="zh-CN" altLang="en-US" dirty="0"/>
              <a:t>光变的原因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50394C-ED9D-489C-9AE3-5A1F8C701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有周期性也有随机</a:t>
            </a:r>
            <a:endParaRPr lang="en-US" altLang="zh-CN" dirty="0"/>
          </a:p>
          <a:p>
            <a:pPr lvl="1"/>
            <a:r>
              <a:rPr lang="zh-CN" altLang="en-US" dirty="0"/>
              <a:t>双黑洞</a:t>
            </a:r>
            <a:endParaRPr lang="en-US" altLang="zh-CN" dirty="0"/>
          </a:p>
          <a:p>
            <a:r>
              <a:rPr lang="zh-CN" altLang="en-US" dirty="0"/>
              <a:t>几个周期性光变可能只是随机光变的一部分</a:t>
            </a:r>
            <a:endParaRPr lang="en-US" altLang="zh-CN" dirty="0"/>
          </a:p>
          <a:p>
            <a:pPr lvl="1"/>
            <a:r>
              <a:rPr lang="zh-CN" altLang="en-US" dirty="0"/>
              <a:t>随机吸积过程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5B839E-488D-4392-8ABB-07CD210A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771" y="7762"/>
            <a:ext cx="2901826" cy="21633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EC1FF3-98E4-4C07-8E92-33DFD3B40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597" y="0"/>
            <a:ext cx="4071403" cy="21710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C48F90-D61B-434F-9D84-7FB707C23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707" y="4577027"/>
            <a:ext cx="4683512" cy="2272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DECE71-2706-4614-988D-AE9A0EA5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219" y="4568191"/>
            <a:ext cx="3350941" cy="22898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75425-77FE-4F5C-9FC2-061B4DB19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892" y="2277012"/>
            <a:ext cx="3215268" cy="21808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96E636-E90B-4E8F-BA0D-02275630B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75894"/>
            <a:ext cx="3155795" cy="22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65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42A09-8F7F-4452-B014-FFF4F94C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中子俘获核合成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26B4E5-9C68-431B-809D-E3A64D7DB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慢中子俘获过程（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中小质量</a:t>
            </a:r>
            <a:r>
              <a:rPr lang="en-US" altLang="zh-CN" dirty="0"/>
              <a:t>AGB</a:t>
            </a:r>
            <a:r>
              <a:rPr lang="zh-CN" altLang="en-US" dirty="0"/>
              <a:t>内部</a:t>
            </a:r>
            <a:endParaRPr lang="en-US" altLang="zh-CN" dirty="0"/>
          </a:p>
          <a:p>
            <a:r>
              <a:rPr lang="zh-CN" altLang="en-US" dirty="0"/>
              <a:t>快中子俘获过程（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致密天体吸积与并合</a:t>
            </a:r>
            <a:endParaRPr lang="en-US" altLang="zh-CN" dirty="0"/>
          </a:p>
          <a:p>
            <a:r>
              <a:rPr lang="zh-CN" altLang="en-US" dirty="0"/>
              <a:t>中间过程（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低金属</a:t>
            </a:r>
            <a:r>
              <a:rPr lang="en-US" altLang="zh-CN" dirty="0"/>
              <a:t>AGB</a:t>
            </a:r>
            <a:r>
              <a:rPr lang="zh-CN" altLang="en-US" dirty="0"/>
              <a:t>或</a:t>
            </a:r>
            <a:r>
              <a:rPr lang="en-US" altLang="zh-CN" dirty="0"/>
              <a:t>post-AGB</a:t>
            </a:r>
            <a:r>
              <a:rPr lang="zh-CN" altLang="en-US" dirty="0"/>
              <a:t>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DAB722-3A0E-413F-A966-FA282316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623" y="-1"/>
            <a:ext cx="5545377" cy="38471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930C0EE-01FB-46F7-A395-66DB35EE5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190"/>
            <a:ext cx="3514286" cy="15238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CCE219B-717E-46D4-B028-27903774BC8F}"/>
              </a:ext>
            </a:extLst>
          </p:cNvPr>
          <p:cNvSpPr txBox="1"/>
          <p:nvPr/>
        </p:nvSpPr>
        <p:spPr>
          <a:xfrm>
            <a:off x="7439970" y="4233208"/>
            <a:ext cx="3958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排除了</a:t>
            </a:r>
            <a:r>
              <a:rPr lang="en-US" altLang="zh-CN" sz="2000" dirty="0"/>
              <a:t>r/s</a:t>
            </a:r>
            <a:r>
              <a:rPr lang="zh-CN" altLang="en-US" sz="2000" dirty="0"/>
              <a:t>星重元素有</a:t>
            </a:r>
            <a:r>
              <a:rPr lang="en-US" altLang="zh-CN" sz="2000" dirty="0"/>
              <a:t>1,2</a:t>
            </a:r>
            <a:r>
              <a:rPr lang="zh-CN" altLang="en-US" sz="2000" dirty="0"/>
              <a:t>单独形成的可能性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r-II</a:t>
            </a:r>
            <a:r>
              <a:rPr lang="zh-CN" altLang="en-US" sz="2000" dirty="0"/>
              <a:t>的产物中不仅各元素的丰度比例相对稳定，且各元素中同位素的比例也稳定</a:t>
            </a:r>
            <a:r>
              <a:rPr lang="en-US" altLang="zh-CN" sz="2000" dirty="0"/>
              <a:t>,</a:t>
            </a:r>
            <a:r>
              <a:rPr lang="zh-CN" altLang="en-US" sz="2000" dirty="0"/>
              <a:t>只由</a:t>
            </a:r>
            <a:r>
              <a:rPr lang="en-US" altLang="zh-CN" sz="2000" dirty="0"/>
              <a:t>2</a:t>
            </a:r>
            <a:r>
              <a:rPr lang="zh-CN" altLang="en-US" sz="2000" dirty="0"/>
              <a:t>供应</a:t>
            </a:r>
          </a:p>
        </p:txBody>
      </p:sp>
    </p:spTree>
    <p:extLst>
      <p:ext uri="{BB962C8B-B14F-4D97-AF65-F5344CB8AC3E}">
        <p14:creationId xmlns:p14="http://schemas.microsoft.com/office/powerpoint/2010/main" val="87268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1D8C14-E624-48FC-B991-5CC536D2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M31</a:t>
            </a:r>
            <a:r>
              <a:rPr lang="zh-CN" altLang="en-US" dirty="0"/>
              <a:t>，</a:t>
            </a:r>
            <a:r>
              <a:rPr lang="en-US" altLang="zh-CN" dirty="0"/>
              <a:t>M33</a:t>
            </a:r>
            <a:r>
              <a:rPr lang="zh-CN" altLang="en-US" dirty="0"/>
              <a:t>红超巨星周光关系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301042-D0CB-47D1-B755-9E7B57330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红超巨星</a:t>
            </a:r>
            <a:endParaRPr lang="en-US" altLang="zh-CN" dirty="0"/>
          </a:p>
          <a:p>
            <a:pPr lvl="1"/>
            <a:r>
              <a:rPr lang="en-US" altLang="zh-CN" dirty="0"/>
              <a:t>Z</a:t>
            </a:r>
            <a:r>
              <a:rPr lang="zh-CN" altLang="en-US" dirty="0"/>
              <a:t>↑，</a:t>
            </a:r>
            <a:r>
              <a:rPr lang="en-US" altLang="zh-CN" dirty="0"/>
              <a:t>M</a:t>
            </a:r>
            <a:r>
              <a:rPr lang="zh-CN" altLang="en-US" dirty="0"/>
              <a:t>↓</a:t>
            </a:r>
            <a:endParaRPr lang="en-US" altLang="zh-CN" dirty="0"/>
          </a:p>
          <a:p>
            <a:pPr lvl="1"/>
            <a:r>
              <a:rPr lang="zh-CN" altLang="en-US" dirty="0"/>
              <a:t>光变周期长</a:t>
            </a:r>
            <a:r>
              <a:rPr lang="en-US" altLang="zh-CN" dirty="0"/>
              <a:t>/</a:t>
            </a:r>
            <a:r>
              <a:rPr lang="zh-CN" altLang="en-US" dirty="0"/>
              <a:t>不规则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M33</a:t>
            </a:r>
            <a:r>
              <a:rPr lang="zh-CN" altLang="en-US" dirty="0"/>
              <a:t>金属丰度更低</a:t>
            </a:r>
            <a:endParaRPr lang="en-US" altLang="zh-CN" dirty="0"/>
          </a:p>
          <a:p>
            <a:r>
              <a:rPr lang="en-US" altLang="zh-CN" dirty="0"/>
              <a:t>M31</a:t>
            </a:r>
            <a:r>
              <a:rPr lang="zh-CN" altLang="en-US" dirty="0"/>
              <a:t>和银河系金属丰度接近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A09CFC-B062-4D88-853E-A41EDB96DCFB}"/>
              </a:ext>
            </a:extLst>
          </p:cNvPr>
          <p:cNvSpPr/>
          <p:nvPr/>
        </p:nvSpPr>
        <p:spPr>
          <a:xfrm>
            <a:off x="7029450" y="2647950"/>
            <a:ext cx="4200525" cy="29146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0921C3D-95C2-47E1-857B-8F2037937D66}"/>
              </a:ext>
            </a:extLst>
          </p:cNvPr>
          <p:cNvCxnSpPr/>
          <p:nvPr/>
        </p:nvCxnSpPr>
        <p:spPr>
          <a:xfrm flipV="1">
            <a:off x="7124700" y="3429000"/>
            <a:ext cx="3867150" cy="17430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668A307-E0F5-4298-80DE-4C544B6ACF1E}"/>
              </a:ext>
            </a:extLst>
          </p:cNvPr>
          <p:cNvCxnSpPr/>
          <p:nvPr/>
        </p:nvCxnSpPr>
        <p:spPr>
          <a:xfrm flipV="1">
            <a:off x="7124700" y="3543300"/>
            <a:ext cx="3800475" cy="1552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E355CCA-0FF5-472D-A73C-2DCA16124BA8}"/>
              </a:ext>
            </a:extLst>
          </p:cNvPr>
          <p:cNvCxnSpPr/>
          <p:nvPr/>
        </p:nvCxnSpPr>
        <p:spPr>
          <a:xfrm flipV="1">
            <a:off x="7124700" y="2933700"/>
            <a:ext cx="3667125" cy="1666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60D36A65-3993-49BE-8E3A-42A002E7C09F}"/>
              </a:ext>
            </a:extLst>
          </p:cNvPr>
          <p:cNvSpPr txBox="1"/>
          <p:nvPr/>
        </p:nvSpPr>
        <p:spPr>
          <a:xfrm>
            <a:off x="9024937" y="3076575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M33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5DB4329-CA0D-41DD-8A13-3311DD088368}"/>
              </a:ext>
            </a:extLst>
          </p:cNvPr>
          <p:cNvSpPr txBox="1"/>
          <p:nvPr/>
        </p:nvSpPr>
        <p:spPr>
          <a:xfrm>
            <a:off x="10201275" y="3767137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M31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981C0E-91FC-44BF-9E6B-798A3C4E5C89}"/>
              </a:ext>
            </a:extLst>
          </p:cNvPr>
          <p:cNvSpPr txBox="1"/>
          <p:nvPr/>
        </p:nvSpPr>
        <p:spPr>
          <a:xfrm>
            <a:off x="9272587" y="4146272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MW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D6DD5A3-BC75-4673-9C29-F278302CD416}"/>
              </a:ext>
            </a:extLst>
          </p:cNvPr>
          <p:cNvSpPr txBox="1"/>
          <p:nvPr/>
        </p:nvSpPr>
        <p:spPr>
          <a:xfrm>
            <a:off x="10391775" y="5172075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9F6D574-3B4B-4077-9ABB-E7E0206A5B08}"/>
              </a:ext>
            </a:extLst>
          </p:cNvPr>
          <p:cNvSpPr txBox="1"/>
          <p:nvPr/>
        </p:nvSpPr>
        <p:spPr>
          <a:xfrm>
            <a:off x="7110413" y="2916793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6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BDEC6-C2C8-4898-925F-3685408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红外射电比值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600C8D-F0E3-4E4C-AD38-F658A3459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红外发射和射电发射线性相关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qIR</a:t>
            </a:r>
            <a:r>
              <a:rPr lang="zh-CN" altLang="en-US" dirty="0"/>
              <a:t>和金属丰度有相关性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38F725-CF80-4B85-8C6B-22E73621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773" y="0"/>
            <a:ext cx="5092228" cy="27097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8325BE-955A-445F-BC36-0270721C2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35" y="2369557"/>
            <a:ext cx="4092212" cy="14765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8729DA-DB63-43BE-B96D-2295CDF4A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245" y="2984384"/>
            <a:ext cx="2877968" cy="38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9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26701-01F4-4DF0-A4F8-7A35E87D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红外射电比值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F96134-3509-4021-8B3A-972E7D87C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相关性原因</a:t>
            </a:r>
            <a:endParaRPr lang="en-US" altLang="zh-CN" dirty="0"/>
          </a:p>
          <a:p>
            <a:pPr lvl="1"/>
            <a:r>
              <a:rPr lang="zh-CN" altLang="en-US" dirty="0"/>
              <a:t>尘埃辐射： </a:t>
            </a:r>
            <a:r>
              <a:rPr lang="en-US" altLang="zh-CN" b="1" dirty="0" err="1"/>
              <a:t>qIR</a:t>
            </a:r>
            <a:r>
              <a:rPr lang="en-US" altLang="zh-CN" b="1" dirty="0"/>
              <a:t> vs LIR</a:t>
            </a:r>
            <a:r>
              <a:rPr lang="zh-CN" altLang="en-US" b="1" dirty="0"/>
              <a:t>（</a:t>
            </a:r>
            <a:r>
              <a:rPr lang="en-US" altLang="zh-CN" b="1" dirty="0"/>
              <a:t>x</a:t>
            </a:r>
            <a:r>
              <a:rPr lang="zh-CN" altLang="en-US" b="1" dirty="0"/>
              <a:t>）</a:t>
            </a:r>
            <a:endParaRPr lang="en-US" altLang="zh-CN" b="1" dirty="0"/>
          </a:p>
          <a:p>
            <a:pPr lvl="1"/>
            <a:r>
              <a:rPr lang="zh-CN" altLang="en-US" b="1" dirty="0"/>
              <a:t>磁场强度：</a:t>
            </a:r>
            <a:r>
              <a:rPr lang="en-US" altLang="zh-CN" b="1" dirty="0" err="1"/>
              <a:t>qIR</a:t>
            </a:r>
            <a:r>
              <a:rPr lang="zh-CN" altLang="en-US" b="1" dirty="0"/>
              <a:t>发生相同程度的变化（</a:t>
            </a:r>
            <a:r>
              <a:rPr lang="en-US" altLang="zh-CN" b="1" dirty="0"/>
              <a:t>x</a:t>
            </a:r>
            <a:r>
              <a:rPr lang="zh-CN" altLang="en-US" b="1" dirty="0"/>
              <a:t>）</a:t>
            </a:r>
            <a:endParaRPr lang="en-US" altLang="zh-CN" b="1" dirty="0"/>
          </a:p>
          <a:p>
            <a:pPr lvl="1"/>
            <a:r>
              <a:rPr lang="zh-CN" altLang="en-US" dirty="0"/>
              <a:t>尘埃消光： </a:t>
            </a:r>
            <a:r>
              <a:rPr lang="en-US" altLang="zh-CN" b="1" dirty="0" err="1"/>
              <a:t>qIR</a:t>
            </a:r>
            <a:r>
              <a:rPr lang="en-US" altLang="zh-CN" b="1" dirty="0"/>
              <a:t> vs </a:t>
            </a:r>
            <a:r>
              <a:rPr lang="en-US" altLang="zh-CN" b="1" dirty="0" err="1"/>
              <a:t>fIR</a:t>
            </a:r>
            <a:r>
              <a:rPr lang="en-US" altLang="zh-CN" b="1" dirty="0"/>
              <a:t>/</a:t>
            </a:r>
            <a:r>
              <a:rPr lang="en-US" altLang="zh-CN" b="1" dirty="0" err="1"/>
              <a:t>fFUV</a:t>
            </a:r>
            <a:endParaRPr lang="en-US" altLang="zh-CN" b="1" dirty="0"/>
          </a:p>
          <a:p>
            <a:pPr lvl="1"/>
            <a:r>
              <a:rPr lang="zh-CN" altLang="en-US" dirty="0"/>
              <a:t>尘埃温度： </a:t>
            </a:r>
            <a:r>
              <a:rPr lang="en-US" altLang="zh-CN" b="1" dirty="0" err="1"/>
              <a:t>qIR</a:t>
            </a:r>
            <a:r>
              <a:rPr lang="en-US" altLang="zh-CN" b="1" dirty="0"/>
              <a:t> vs </a:t>
            </a:r>
            <a:r>
              <a:rPr lang="zh-CN" altLang="en-US" dirty="0"/>
              <a:t>红外颜色</a:t>
            </a:r>
            <a:endParaRPr lang="en-US" altLang="zh-CN" dirty="0"/>
          </a:p>
          <a:p>
            <a:r>
              <a:rPr lang="zh-CN" altLang="en-US" dirty="0"/>
              <a:t>解释</a:t>
            </a:r>
            <a:endParaRPr lang="en-US" altLang="zh-CN" dirty="0"/>
          </a:p>
          <a:p>
            <a:pPr lvl="1"/>
            <a:r>
              <a:rPr lang="zh-CN" altLang="en-US" dirty="0"/>
              <a:t>贫金属星系尘埃温度高</a:t>
            </a:r>
            <a:endParaRPr lang="en-US" altLang="zh-CN" dirty="0"/>
          </a:p>
          <a:p>
            <a:pPr lvl="1"/>
            <a:r>
              <a:rPr lang="en-US" altLang="zh-CN" dirty="0"/>
              <a:t>dust/SFR</a:t>
            </a:r>
            <a:r>
              <a:rPr lang="zh-CN" altLang="en-US" dirty="0"/>
              <a:t>小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122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2AA949-9FAB-4455-AECB-0CDB8C43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红外射电比值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498D56-52D2-4892-B1A1-504427CFD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02091AE-BEBD-4448-AB18-CF8ABBB49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4921"/>
            <a:ext cx="3709210" cy="37030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FF55D3-EC31-410D-AFC3-B702C320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20" y="3154920"/>
            <a:ext cx="3580665" cy="3703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6444B5-929F-4639-A84B-1F7924F06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002"/>
            <a:ext cx="6411951" cy="3188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9E80EA-E2AA-43B4-B454-EF404C5D4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544" y="18368"/>
            <a:ext cx="4773580" cy="31365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C2B2AE-A48C-454A-B1DA-0727151CC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210" y="3136552"/>
            <a:ext cx="3715307" cy="37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6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95717-F92C-479D-9B89-6A14C45F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7FCDE-C71E-4C66-AB78-F39C6724B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小天体的消光和辐射及其化学性质</a:t>
            </a:r>
            <a:endParaRPr lang="en-US" altLang="zh-CN" dirty="0"/>
          </a:p>
          <a:p>
            <a:r>
              <a:rPr lang="zh-CN" altLang="en-US" dirty="0"/>
              <a:t>星际介质相关</a:t>
            </a:r>
            <a:endParaRPr lang="en-US" altLang="zh-CN" dirty="0"/>
          </a:p>
          <a:p>
            <a:r>
              <a:rPr lang="zh-CN" altLang="en-US" dirty="0"/>
              <a:t>消光改正和应用</a:t>
            </a:r>
            <a:endParaRPr lang="en-US" altLang="zh-CN" dirty="0"/>
          </a:p>
          <a:p>
            <a:r>
              <a:rPr lang="zh-CN" altLang="en-US" dirty="0"/>
              <a:t>其他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624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956491-D9CF-4C0C-B0C9-7C118EA1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太阳系天体的散射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0FC017-5FDF-41C7-B98D-0EFEC30D1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借由散射光来研究</a:t>
            </a:r>
            <a:endParaRPr lang="en-US" altLang="zh-CN" dirty="0"/>
          </a:p>
          <a:p>
            <a:pPr lvl="1"/>
            <a:r>
              <a:rPr lang="zh-CN" altLang="en-US" dirty="0"/>
              <a:t>尘埃的特性</a:t>
            </a:r>
          </a:p>
          <a:p>
            <a:pPr lvl="1"/>
            <a:r>
              <a:rPr lang="zh-CN" altLang="en-US" dirty="0"/>
              <a:t>太阳系的形成及其小天体的化学演化</a:t>
            </a:r>
          </a:p>
          <a:p>
            <a:pPr lvl="1"/>
            <a:r>
              <a:rPr lang="zh-CN" altLang="en-US" dirty="0"/>
              <a:t>空间环境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B41F744-505F-4138-BAA5-C3129C78F287}"/>
              </a:ext>
            </a:extLst>
          </p:cNvPr>
          <p:cNvGrpSpPr/>
          <p:nvPr/>
        </p:nvGrpSpPr>
        <p:grpSpPr>
          <a:xfrm>
            <a:off x="7661188" y="0"/>
            <a:ext cx="4530811" cy="2953265"/>
            <a:chOff x="7549748" y="116720"/>
            <a:chExt cx="4642252" cy="31028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73D96D1-097A-41D8-B0A7-DD1616A3A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9748" y="116720"/>
              <a:ext cx="4642252" cy="3102884"/>
            </a:xfrm>
            <a:prstGeom prst="rect">
              <a:avLst/>
            </a:prstGeom>
          </p:spPr>
        </p:pic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15AF633-F4D0-423F-A819-44A642163195}"/>
                </a:ext>
              </a:extLst>
            </p:cNvPr>
            <p:cNvSpPr/>
            <p:nvPr/>
          </p:nvSpPr>
          <p:spPr>
            <a:xfrm>
              <a:off x="8835081" y="568411"/>
              <a:ext cx="1421027" cy="2199503"/>
            </a:xfrm>
            <a:custGeom>
              <a:avLst/>
              <a:gdLst>
                <a:gd name="connsiteX0" fmla="*/ 803189 w 1421027"/>
                <a:gd name="connsiteY0" fmla="*/ 815546 h 2199503"/>
                <a:gd name="connsiteX1" fmla="*/ 803189 w 1421027"/>
                <a:gd name="connsiteY1" fmla="*/ 815546 h 2199503"/>
                <a:gd name="connsiteX2" fmla="*/ 914400 w 1421027"/>
                <a:gd name="connsiteY2" fmla="*/ 840259 h 2199503"/>
                <a:gd name="connsiteX3" fmla="*/ 1136822 w 1421027"/>
                <a:gd name="connsiteY3" fmla="*/ 864973 h 2199503"/>
                <a:gd name="connsiteX4" fmla="*/ 1173892 w 1421027"/>
                <a:gd name="connsiteY4" fmla="*/ 852616 h 2199503"/>
                <a:gd name="connsiteX5" fmla="*/ 1260389 w 1421027"/>
                <a:gd name="connsiteY5" fmla="*/ 827903 h 2199503"/>
                <a:gd name="connsiteX6" fmla="*/ 1297460 w 1421027"/>
                <a:gd name="connsiteY6" fmla="*/ 790832 h 2199503"/>
                <a:gd name="connsiteX7" fmla="*/ 1322173 w 1421027"/>
                <a:gd name="connsiteY7" fmla="*/ 753762 h 2199503"/>
                <a:gd name="connsiteX8" fmla="*/ 1359243 w 1421027"/>
                <a:gd name="connsiteY8" fmla="*/ 729048 h 2199503"/>
                <a:gd name="connsiteX9" fmla="*/ 1396314 w 1421027"/>
                <a:gd name="connsiteY9" fmla="*/ 617838 h 2199503"/>
                <a:gd name="connsiteX10" fmla="*/ 1408670 w 1421027"/>
                <a:gd name="connsiteY10" fmla="*/ 580767 h 2199503"/>
                <a:gd name="connsiteX11" fmla="*/ 1421027 w 1421027"/>
                <a:gd name="connsiteY11" fmla="*/ 543697 h 2199503"/>
                <a:gd name="connsiteX12" fmla="*/ 1396314 w 1421027"/>
                <a:gd name="connsiteY12" fmla="*/ 469557 h 2199503"/>
                <a:gd name="connsiteX13" fmla="*/ 1383957 w 1421027"/>
                <a:gd name="connsiteY13" fmla="*/ 432486 h 2199503"/>
                <a:gd name="connsiteX14" fmla="*/ 1346887 w 1421027"/>
                <a:gd name="connsiteY14" fmla="*/ 395416 h 2199503"/>
                <a:gd name="connsiteX15" fmla="*/ 1297460 w 1421027"/>
                <a:gd name="connsiteY15" fmla="*/ 321275 h 2199503"/>
                <a:gd name="connsiteX16" fmla="*/ 1260389 w 1421027"/>
                <a:gd name="connsiteY16" fmla="*/ 296562 h 2199503"/>
                <a:gd name="connsiteX17" fmla="*/ 1198605 w 1421027"/>
                <a:gd name="connsiteY17" fmla="*/ 247135 h 2199503"/>
                <a:gd name="connsiteX18" fmla="*/ 1136822 w 1421027"/>
                <a:gd name="connsiteY18" fmla="*/ 210065 h 2199503"/>
                <a:gd name="connsiteX19" fmla="*/ 963827 w 1421027"/>
                <a:gd name="connsiteY19" fmla="*/ 98854 h 2199503"/>
                <a:gd name="connsiteX20" fmla="*/ 902043 w 1421027"/>
                <a:gd name="connsiteY20" fmla="*/ 86497 h 2199503"/>
                <a:gd name="connsiteX21" fmla="*/ 778476 w 1421027"/>
                <a:gd name="connsiteY21" fmla="*/ 24713 h 2199503"/>
                <a:gd name="connsiteX22" fmla="*/ 679622 w 1421027"/>
                <a:gd name="connsiteY22" fmla="*/ 24713 h 2199503"/>
                <a:gd name="connsiteX23" fmla="*/ 556054 w 1421027"/>
                <a:gd name="connsiteY23" fmla="*/ 0 h 2199503"/>
                <a:gd name="connsiteX24" fmla="*/ 333633 w 1421027"/>
                <a:gd name="connsiteY24" fmla="*/ 12357 h 2199503"/>
                <a:gd name="connsiteX25" fmla="*/ 296562 w 1421027"/>
                <a:gd name="connsiteY25" fmla="*/ 37070 h 2199503"/>
                <a:gd name="connsiteX26" fmla="*/ 247135 w 1421027"/>
                <a:gd name="connsiteY26" fmla="*/ 135924 h 2199503"/>
                <a:gd name="connsiteX27" fmla="*/ 234778 w 1421027"/>
                <a:gd name="connsiteY27" fmla="*/ 185351 h 2199503"/>
                <a:gd name="connsiteX28" fmla="*/ 185351 w 1421027"/>
                <a:gd name="connsiteY28" fmla="*/ 296562 h 2199503"/>
                <a:gd name="connsiteX29" fmla="*/ 172995 w 1421027"/>
                <a:gd name="connsiteY29" fmla="*/ 345989 h 2199503"/>
                <a:gd name="connsiteX30" fmla="*/ 148281 w 1421027"/>
                <a:gd name="connsiteY30" fmla="*/ 420130 h 2199503"/>
                <a:gd name="connsiteX31" fmla="*/ 123568 w 1421027"/>
                <a:gd name="connsiteY31" fmla="*/ 531340 h 2199503"/>
                <a:gd name="connsiteX32" fmla="*/ 111211 w 1421027"/>
                <a:gd name="connsiteY32" fmla="*/ 667265 h 2199503"/>
                <a:gd name="connsiteX33" fmla="*/ 98854 w 1421027"/>
                <a:gd name="connsiteY33" fmla="*/ 716692 h 2199503"/>
                <a:gd name="connsiteX34" fmla="*/ 86497 w 1421027"/>
                <a:gd name="connsiteY34" fmla="*/ 815546 h 2199503"/>
                <a:gd name="connsiteX35" fmla="*/ 111211 w 1421027"/>
                <a:gd name="connsiteY35" fmla="*/ 951470 h 2199503"/>
                <a:gd name="connsiteX36" fmla="*/ 98854 w 1421027"/>
                <a:gd name="connsiteY36" fmla="*/ 1000897 h 2199503"/>
                <a:gd name="connsiteX37" fmla="*/ 86497 w 1421027"/>
                <a:gd name="connsiteY37" fmla="*/ 1062681 h 2199503"/>
                <a:gd name="connsiteX38" fmla="*/ 61784 w 1421027"/>
                <a:gd name="connsiteY38" fmla="*/ 1136821 h 2199503"/>
                <a:gd name="connsiteX39" fmla="*/ 49427 w 1421027"/>
                <a:gd name="connsiteY39" fmla="*/ 1173892 h 2199503"/>
                <a:gd name="connsiteX40" fmla="*/ 37070 w 1421027"/>
                <a:gd name="connsiteY40" fmla="*/ 1235675 h 2199503"/>
                <a:gd name="connsiteX41" fmla="*/ 24714 w 1421027"/>
                <a:gd name="connsiteY41" fmla="*/ 1272746 h 2199503"/>
                <a:gd name="connsiteX42" fmla="*/ 0 w 1421027"/>
                <a:gd name="connsiteY42" fmla="*/ 1383957 h 2199503"/>
                <a:gd name="connsiteX43" fmla="*/ 12357 w 1421027"/>
                <a:gd name="connsiteY43" fmla="*/ 1433384 h 2199503"/>
                <a:gd name="connsiteX44" fmla="*/ 24714 w 1421027"/>
                <a:gd name="connsiteY44" fmla="*/ 1470454 h 2199503"/>
                <a:gd name="connsiteX45" fmla="*/ 49427 w 1421027"/>
                <a:gd name="connsiteY45" fmla="*/ 1754659 h 2199503"/>
                <a:gd name="connsiteX46" fmla="*/ 61784 w 1421027"/>
                <a:gd name="connsiteY46" fmla="*/ 1804086 h 2199503"/>
                <a:gd name="connsiteX47" fmla="*/ 86497 w 1421027"/>
                <a:gd name="connsiteY47" fmla="*/ 1841157 h 2199503"/>
                <a:gd name="connsiteX48" fmla="*/ 123568 w 1421027"/>
                <a:gd name="connsiteY48" fmla="*/ 1915297 h 2199503"/>
                <a:gd name="connsiteX49" fmla="*/ 160638 w 1421027"/>
                <a:gd name="connsiteY49" fmla="*/ 1940011 h 2199503"/>
                <a:gd name="connsiteX50" fmla="*/ 185351 w 1421027"/>
                <a:gd name="connsiteY50" fmla="*/ 1977081 h 2199503"/>
                <a:gd name="connsiteX51" fmla="*/ 259492 w 1421027"/>
                <a:gd name="connsiteY51" fmla="*/ 2026508 h 2199503"/>
                <a:gd name="connsiteX52" fmla="*/ 284205 w 1421027"/>
                <a:gd name="connsiteY52" fmla="*/ 2063578 h 2199503"/>
                <a:gd name="connsiteX53" fmla="*/ 370703 w 1421027"/>
                <a:gd name="connsiteY53" fmla="*/ 2088292 h 2199503"/>
                <a:gd name="connsiteX54" fmla="*/ 457200 w 1421027"/>
                <a:gd name="connsiteY54" fmla="*/ 2137719 h 2199503"/>
                <a:gd name="connsiteX55" fmla="*/ 593124 w 1421027"/>
                <a:gd name="connsiteY55" fmla="*/ 2174789 h 2199503"/>
                <a:gd name="connsiteX56" fmla="*/ 803189 w 1421027"/>
                <a:gd name="connsiteY56" fmla="*/ 2174789 h 2199503"/>
                <a:gd name="connsiteX57" fmla="*/ 951470 w 1421027"/>
                <a:gd name="connsiteY57" fmla="*/ 2199503 h 2199503"/>
                <a:gd name="connsiteX58" fmla="*/ 1136822 w 1421027"/>
                <a:gd name="connsiteY58" fmla="*/ 2174789 h 2199503"/>
                <a:gd name="connsiteX59" fmla="*/ 1210962 w 1421027"/>
                <a:gd name="connsiteY59" fmla="*/ 2162432 h 2199503"/>
                <a:gd name="connsiteX60" fmla="*/ 1322173 w 1421027"/>
                <a:gd name="connsiteY60" fmla="*/ 2137719 h 2199503"/>
                <a:gd name="connsiteX61" fmla="*/ 1309816 w 1421027"/>
                <a:gd name="connsiteY61" fmla="*/ 2038865 h 2199503"/>
                <a:gd name="connsiteX62" fmla="*/ 1285103 w 1421027"/>
                <a:gd name="connsiteY62" fmla="*/ 1952367 h 2199503"/>
                <a:gd name="connsiteX63" fmla="*/ 1260389 w 1421027"/>
                <a:gd name="connsiteY63" fmla="*/ 1915297 h 2199503"/>
                <a:gd name="connsiteX64" fmla="*/ 1210962 w 1421027"/>
                <a:gd name="connsiteY64" fmla="*/ 1865870 h 2199503"/>
                <a:gd name="connsiteX65" fmla="*/ 1136822 w 1421027"/>
                <a:gd name="connsiteY65" fmla="*/ 1816443 h 2199503"/>
                <a:gd name="connsiteX66" fmla="*/ 1075038 w 1421027"/>
                <a:gd name="connsiteY66" fmla="*/ 1767016 h 2199503"/>
                <a:gd name="connsiteX67" fmla="*/ 1050324 w 1421027"/>
                <a:gd name="connsiteY67" fmla="*/ 1729946 h 2199503"/>
                <a:gd name="connsiteX68" fmla="*/ 976184 w 1421027"/>
                <a:gd name="connsiteY68" fmla="*/ 1705232 h 2199503"/>
                <a:gd name="connsiteX69" fmla="*/ 951470 w 1421027"/>
                <a:gd name="connsiteY69" fmla="*/ 1668162 h 2199503"/>
                <a:gd name="connsiteX70" fmla="*/ 877330 w 1421027"/>
                <a:gd name="connsiteY70" fmla="*/ 1618735 h 2199503"/>
                <a:gd name="connsiteX71" fmla="*/ 815546 w 1421027"/>
                <a:gd name="connsiteY71" fmla="*/ 1569308 h 2199503"/>
                <a:gd name="connsiteX72" fmla="*/ 741405 w 1421027"/>
                <a:gd name="connsiteY72" fmla="*/ 1519881 h 2199503"/>
                <a:gd name="connsiteX73" fmla="*/ 716692 w 1421027"/>
                <a:gd name="connsiteY73" fmla="*/ 1482811 h 2199503"/>
                <a:gd name="connsiteX74" fmla="*/ 691978 w 1421027"/>
                <a:gd name="connsiteY74" fmla="*/ 1408670 h 2199503"/>
                <a:gd name="connsiteX75" fmla="*/ 691978 w 1421027"/>
                <a:gd name="connsiteY75" fmla="*/ 1161535 h 2199503"/>
                <a:gd name="connsiteX76" fmla="*/ 716692 w 1421027"/>
                <a:gd name="connsiteY76" fmla="*/ 1037967 h 2199503"/>
                <a:gd name="connsiteX77" fmla="*/ 729049 w 1421027"/>
                <a:gd name="connsiteY77" fmla="*/ 926757 h 2199503"/>
                <a:gd name="connsiteX78" fmla="*/ 766119 w 1421027"/>
                <a:gd name="connsiteY78" fmla="*/ 902043 h 2199503"/>
                <a:gd name="connsiteX79" fmla="*/ 778476 w 1421027"/>
                <a:gd name="connsiteY79" fmla="*/ 864973 h 2199503"/>
                <a:gd name="connsiteX80" fmla="*/ 803189 w 1421027"/>
                <a:gd name="connsiteY80" fmla="*/ 815546 h 219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421027" h="2199503">
                  <a:moveTo>
                    <a:pt x="803189" y="815546"/>
                  </a:moveTo>
                  <a:lnTo>
                    <a:pt x="803189" y="815546"/>
                  </a:lnTo>
                  <a:cubicBezTo>
                    <a:pt x="840259" y="823784"/>
                    <a:pt x="876774" y="835128"/>
                    <a:pt x="914400" y="840259"/>
                  </a:cubicBezTo>
                  <a:cubicBezTo>
                    <a:pt x="1265566" y="888145"/>
                    <a:pt x="956055" y="828819"/>
                    <a:pt x="1136822" y="864973"/>
                  </a:cubicBezTo>
                  <a:cubicBezTo>
                    <a:pt x="1149179" y="860854"/>
                    <a:pt x="1161368" y="856194"/>
                    <a:pt x="1173892" y="852616"/>
                  </a:cubicBezTo>
                  <a:cubicBezTo>
                    <a:pt x="1282528" y="821576"/>
                    <a:pt x="1171488" y="857535"/>
                    <a:pt x="1260389" y="827903"/>
                  </a:cubicBezTo>
                  <a:cubicBezTo>
                    <a:pt x="1272746" y="815546"/>
                    <a:pt x="1286273" y="804257"/>
                    <a:pt x="1297460" y="790832"/>
                  </a:cubicBezTo>
                  <a:cubicBezTo>
                    <a:pt x="1306967" y="779423"/>
                    <a:pt x="1311672" y="764263"/>
                    <a:pt x="1322173" y="753762"/>
                  </a:cubicBezTo>
                  <a:cubicBezTo>
                    <a:pt x="1332674" y="743261"/>
                    <a:pt x="1346886" y="737286"/>
                    <a:pt x="1359243" y="729048"/>
                  </a:cubicBezTo>
                  <a:lnTo>
                    <a:pt x="1396314" y="617838"/>
                  </a:lnTo>
                  <a:lnTo>
                    <a:pt x="1408670" y="580767"/>
                  </a:lnTo>
                  <a:lnTo>
                    <a:pt x="1421027" y="543697"/>
                  </a:lnTo>
                  <a:lnTo>
                    <a:pt x="1396314" y="469557"/>
                  </a:lnTo>
                  <a:cubicBezTo>
                    <a:pt x="1392195" y="457200"/>
                    <a:pt x="1393167" y="441696"/>
                    <a:pt x="1383957" y="432486"/>
                  </a:cubicBezTo>
                  <a:cubicBezTo>
                    <a:pt x="1371600" y="420129"/>
                    <a:pt x="1357616" y="409210"/>
                    <a:pt x="1346887" y="395416"/>
                  </a:cubicBezTo>
                  <a:cubicBezTo>
                    <a:pt x="1328652" y="371971"/>
                    <a:pt x="1322174" y="337750"/>
                    <a:pt x="1297460" y="321275"/>
                  </a:cubicBezTo>
                  <a:cubicBezTo>
                    <a:pt x="1285103" y="313037"/>
                    <a:pt x="1272270" y="305473"/>
                    <a:pt x="1260389" y="296562"/>
                  </a:cubicBezTo>
                  <a:cubicBezTo>
                    <a:pt x="1239290" y="280738"/>
                    <a:pt x="1220211" y="262260"/>
                    <a:pt x="1198605" y="247135"/>
                  </a:cubicBezTo>
                  <a:cubicBezTo>
                    <a:pt x="1178930" y="233362"/>
                    <a:pt x="1156805" y="223387"/>
                    <a:pt x="1136822" y="210065"/>
                  </a:cubicBezTo>
                  <a:cubicBezTo>
                    <a:pt x="1085178" y="175635"/>
                    <a:pt x="1020600" y="110209"/>
                    <a:pt x="963827" y="98854"/>
                  </a:cubicBezTo>
                  <a:cubicBezTo>
                    <a:pt x="943232" y="94735"/>
                    <a:pt x="922160" y="92532"/>
                    <a:pt x="902043" y="86497"/>
                  </a:cubicBezTo>
                  <a:cubicBezTo>
                    <a:pt x="845986" y="69680"/>
                    <a:pt x="828933" y="54988"/>
                    <a:pt x="778476" y="24713"/>
                  </a:cubicBezTo>
                  <a:cubicBezTo>
                    <a:pt x="707503" y="42457"/>
                    <a:pt x="750595" y="39921"/>
                    <a:pt x="679622" y="24713"/>
                  </a:cubicBezTo>
                  <a:cubicBezTo>
                    <a:pt x="638549" y="15912"/>
                    <a:pt x="556054" y="0"/>
                    <a:pt x="556054" y="0"/>
                  </a:cubicBezTo>
                  <a:cubicBezTo>
                    <a:pt x="481914" y="4119"/>
                    <a:pt x="407141" y="1856"/>
                    <a:pt x="333633" y="12357"/>
                  </a:cubicBezTo>
                  <a:cubicBezTo>
                    <a:pt x="318931" y="14457"/>
                    <a:pt x="306227" y="25794"/>
                    <a:pt x="296562" y="37070"/>
                  </a:cubicBezTo>
                  <a:cubicBezTo>
                    <a:pt x="270055" y="67995"/>
                    <a:pt x="257724" y="98862"/>
                    <a:pt x="247135" y="135924"/>
                  </a:cubicBezTo>
                  <a:cubicBezTo>
                    <a:pt x="242469" y="152253"/>
                    <a:pt x="241468" y="169741"/>
                    <a:pt x="234778" y="185351"/>
                  </a:cubicBezTo>
                  <a:cubicBezTo>
                    <a:pt x="186097" y="298939"/>
                    <a:pt x="231456" y="112130"/>
                    <a:pt x="185351" y="296562"/>
                  </a:cubicBezTo>
                  <a:cubicBezTo>
                    <a:pt x="181232" y="313038"/>
                    <a:pt x="177875" y="329723"/>
                    <a:pt x="172995" y="345989"/>
                  </a:cubicBezTo>
                  <a:cubicBezTo>
                    <a:pt x="165510" y="370941"/>
                    <a:pt x="153390" y="394585"/>
                    <a:pt x="148281" y="420130"/>
                  </a:cubicBezTo>
                  <a:cubicBezTo>
                    <a:pt x="132593" y="498566"/>
                    <a:pt x="141017" y="461538"/>
                    <a:pt x="123568" y="531340"/>
                  </a:cubicBezTo>
                  <a:cubicBezTo>
                    <a:pt x="119449" y="576648"/>
                    <a:pt x="117224" y="622169"/>
                    <a:pt x="111211" y="667265"/>
                  </a:cubicBezTo>
                  <a:cubicBezTo>
                    <a:pt x="108966" y="684099"/>
                    <a:pt x="101646" y="699940"/>
                    <a:pt x="98854" y="716692"/>
                  </a:cubicBezTo>
                  <a:cubicBezTo>
                    <a:pt x="93395" y="749448"/>
                    <a:pt x="90616" y="782595"/>
                    <a:pt x="86497" y="815546"/>
                  </a:cubicBezTo>
                  <a:cubicBezTo>
                    <a:pt x="103875" y="867679"/>
                    <a:pt x="111211" y="881608"/>
                    <a:pt x="111211" y="951470"/>
                  </a:cubicBezTo>
                  <a:cubicBezTo>
                    <a:pt x="111211" y="968453"/>
                    <a:pt x="102538" y="984319"/>
                    <a:pt x="98854" y="1000897"/>
                  </a:cubicBezTo>
                  <a:cubicBezTo>
                    <a:pt x="94298" y="1021399"/>
                    <a:pt x="92023" y="1042419"/>
                    <a:pt x="86497" y="1062681"/>
                  </a:cubicBezTo>
                  <a:cubicBezTo>
                    <a:pt x="79643" y="1087813"/>
                    <a:pt x="70022" y="1112108"/>
                    <a:pt x="61784" y="1136821"/>
                  </a:cubicBezTo>
                  <a:cubicBezTo>
                    <a:pt x="57665" y="1149178"/>
                    <a:pt x="51982" y="1161120"/>
                    <a:pt x="49427" y="1173892"/>
                  </a:cubicBezTo>
                  <a:cubicBezTo>
                    <a:pt x="45308" y="1194486"/>
                    <a:pt x="42164" y="1215300"/>
                    <a:pt x="37070" y="1235675"/>
                  </a:cubicBezTo>
                  <a:cubicBezTo>
                    <a:pt x="33911" y="1248311"/>
                    <a:pt x="27540" y="1260031"/>
                    <a:pt x="24714" y="1272746"/>
                  </a:cubicBezTo>
                  <a:cubicBezTo>
                    <a:pt x="-4279" y="1403219"/>
                    <a:pt x="27816" y="1300510"/>
                    <a:pt x="0" y="1383957"/>
                  </a:cubicBezTo>
                  <a:cubicBezTo>
                    <a:pt x="4119" y="1400433"/>
                    <a:pt x="7691" y="1417055"/>
                    <a:pt x="12357" y="1433384"/>
                  </a:cubicBezTo>
                  <a:cubicBezTo>
                    <a:pt x="15935" y="1445908"/>
                    <a:pt x="23479" y="1457488"/>
                    <a:pt x="24714" y="1470454"/>
                  </a:cubicBezTo>
                  <a:cubicBezTo>
                    <a:pt x="47206" y="1706629"/>
                    <a:pt x="19970" y="1622104"/>
                    <a:pt x="49427" y="1754659"/>
                  </a:cubicBezTo>
                  <a:cubicBezTo>
                    <a:pt x="53111" y="1771237"/>
                    <a:pt x="55094" y="1788476"/>
                    <a:pt x="61784" y="1804086"/>
                  </a:cubicBezTo>
                  <a:cubicBezTo>
                    <a:pt x="67634" y="1817736"/>
                    <a:pt x="79855" y="1827874"/>
                    <a:pt x="86497" y="1841157"/>
                  </a:cubicBezTo>
                  <a:cubicBezTo>
                    <a:pt x="106597" y="1881357"/>
                    <a:pt x="88155" y="1879884"/>
                    <a:pt x="123568" y="1915297"/>
                  </a:cubicBezTo>
                  <a:cubicBezTo>
                    <a:pt x="134069" y="1925798"/>
                    <a:pt x="148281" y="1931773"/>
                    <a:pt x="160638" y="1940011"/>
                  </a:cubicBezTo>
                  <a:cubicBezTo>
                    <a:pt x="168876" y="1952368"/>
                    <a:pt x="174175" y="1967302"/>
                    <a:pt x="185351" y="1977081"/>
                  </a:cubicBezTo>
                  <a:cubicBezTo>
                    <a:pt x="207704" y="1996640"/>
                    <a:pt x="259492" y="2026508"/>
                    <a:pt x="259492" y="2026508"/>
                  </a:cubicBezTo>
                  <a:cubicBezTo>
                    <a:pt x="267730" y="2038865"/>
                    <a:pt x="272608" y="2054301"/>
                    <a:pt x="284205" y="2063578"/>
                  </a:cubicBezTo>
                  <a:cubicBezTo>
                    <a:pt x="292263" y="2070024"/>
                    <a:pt x="367474" y="2087485"/>
                    <a:pt x="370703" y="2088292"/>
                  </a:cubicBezTo>
                  <a:cubicBezTo>
                    <a:pt x="404138" y="2110582"/>
                    <a:pt x="418010" y="2122043"/>
                    <a:pt x="457200" y="2137719"/>
                  </a:cubicBezTo>
                  <a:cubicBezTo>
                    <a:pt x="519906" y="2162801"/>
                    <a:pt x="531079" y="2162380"/>
                    <a:pt x="593124" y="2174789"/>
                  </a:cubicBezTo>
                  <a:cubicBezTo>
                    <a:pt x="682712" y="2144926"/>
                    <a:pt x="627535" y="2158060"/>
                    <a:pt x="803189" y="2174789"/>
                  </a:cubicBezTo>
                  <a:cubicBezTo>
                    <a:pt x="861713" y="2180363"/>
                    <a:pt x="896292" y="2188467"/>
                    <a:pt x="951470" y="2199503"/>
                  </a:cubicBezTo>
                  <a:cubicBezTo>
                    <a:pt x="1040888" y="2169697"/>
                    <a:pt x="955402" y="2194947"/>
                    <a:pt x="1136822" y="2174789"/>
                  </a:cubicBezTo>
                  <a:cubicBezTo>
                    <a:pt x="1161723" y="2172022"/>
                    <a:pt x="1186312" y="2166914"/>
                    <a:pt x="1210962" y="2162432"/>
                  </a:cubicBezTo>
                  <a:cubicBezTo>
                    <a:pt x="1268477" y="2151974"/>
                    <a:pt x="1269288" y="2150940"/>
                    <a:pt x="1322173" y="2137719"/>
                  </a:cubicBezTo>
                  <a:cubicBezTo>
                    <a:pt x="1342991" y="2075266"/>
                    <a:pt x="1336905" y="2120131"/>
                    <a:pt x="1309816" y="2038865"/>
                  </a:cubicBezTo>
                  <a:cubicBezTo>
                    <a:pt x="1301896" y="2015105"/>
                    <a:pt x="1297005" y="1976171"/>
                    <a:pt x="1285103" y="1952367"/>
                  </a:cubicBezTo>
                  <a:cubicBezTo>
                    <a:pt x="1278461" y="1939084"/>
                    <a:pt x="1268627" y="1927654"/>
                    <a:pt x="1260389" y="1915297"/>
                  </a:cubicBezTo>
                  <a:cubicBezTo>
                    <a:pt x="1239421" y="1852390"/>
                    <a:pt x="1264883" y="1895826"/>
                    <a:pt x="1210962" y="1865870"/>
                  </a:cubicBezTo>
                  <a:cubicBezTo>
                    <a:pt x="1184998" y="1851446"/>
                    <a:pt x="1136822" y="1816443"/>
                    <a:pt x="1136822" y="1816443"/>
                  </a:cubicBezTo>
                  <a:cubicBezTo>
                    <a:pt x="1065995" y="1710205"/>
                    <a:pt x="1160304" y="1835228"/>
                    <a:pt x="1075038" y="1767016"/>
                  </a:cubicBezTo>
                  <a:cubicBezTo>
                    <a:pt x="1063441" y="1757739"/>
                    <a:pt x="1062918" y="1737817"/>
                    <a:pt x="1050324" y="1729946"/>
                  </a:cubicBezTo>
                  <a:cubicBezTo>
                    <a:pt x="1028233" y="1716139"/>
                    <a:pt x="976184" y="1705232"/>
                    <a:pt x="976184" y="1705232"/>
                  </a:cubicBezTo>
                  <a:cubicBezTo>
                    <a:pt x="967946" y="1692875"/>
                    <a:pt x="962647" y="1677941"/>
                    <a:pt x="951470" y="1668162"/>
                  </a:cubicBezTo>
                  <a:cubicBezTo>
                    <a:pt x="929117" y="1648603"/>
                    <a:pt x="877330" y="1618735"/>
                    <a:pt x="877330" y="1618735"/>
                  </a:cubicBezTo>
                  <a:cubicBezTo>
                    <a:pt x="831666" y="1550241"/>
                    <a:pt x="878742" y="1604417"/>
                    <a:pt x="815546" y="1569308"/>
                  </a:cubicBezTo>
                  <a:cubicBezTo>
                    <a:pt x="789582" y="1554883"/>
                    <a:pt x="741405" y="1519881"/>
                    <a:pt x="741405" y="1519881"/>
                  </a:cubicBezTo>
                  <a:cubicBezTo>
                    <a:pt x="733167" y="1507524"/>
                    <a:pt x="722723" y="1496382"/>
                    <a:pt x="716692" y="1482811"/>
                  </a:cubicBezTo>
                  <a:cubicBezTo>
                    <a:pt x="706112" y="1459006"/>
                    <a:pt x="691978" y="1408670"/>
                    <a:pt x="691978" y="1408670"/>
                  </a:cubicBezTo>
                  <a:cubicBezTo>
                    <a:pt x="722258" y="1136151"/>
                    <a:pt x="691978" y="1476207"/>
                    <a:pt x="691978" y="1161535"/>
                  </a:cubicBezTo>
                  <a:cubicBezTo>
                    <a:pt x="691978" y="1131237"/>
                    <a:pt x="708527" y="1070628"/>
                    <a:pt x="716692" y="1037967"/>
                  </a:cubicBezTo>
                  <a:cubicBezTo>
                    <a:pt x="720811" y="1000897"/>
                    <a:pt x="716303" y="961810"/>
                    <a:pt x="729049" y="926757"/>
                  </a:cubicBezTo>
                  <a:cubicBezTo>
                    <a:pt x="734124" y="912800"/>
                    <a:pt x="756842" y="913640"/>
                    <a:pt x="766119" y="902043"/>
                  </a:cubicBezTo>
                  <a:cubicBezTo>
                    <a:pt x="774256" y="891872"/>
                    <a:pt x="770339" y="875144"/>
                    <a:pt x="778476" y="864973"/>
                  </a:cubicBezTo>
                  <a:cubicBezTo>
                    <a:pt x="787753" y="853376"/>
                    <a:pt x="799070" y="823784"/>
                    <a:pt x="803189" y="815546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A25708E8-E747-4992-AC7C-82BB4606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50" y="4127155"/>
            <a:ext cx="2893020" cy="27308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968C39-CC08-448A-BA30-07D76CD42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596" y="4127156"/>
            <a:ext cx="3430839" cy="2730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290BCEC-D2CB-4C2E-92D2-F6154146D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04" y="4127156"/>
            <a:ext cx="2851595" cy="273084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032D7E-8FF1-4C54-B647-FD5635B7F61A}"/>
              </a:ext>
            </a:extLst>
          </p:cNvPr>
          <p:cNvSpPr txBox="1"/>
          <p:nvPr/>
        </p:nvSpPr>
        <p:spPr>
          <a:xfrm>
            <a:off x="10071747" y="4661585"/>
            <a:ext cx="461665" cy="12356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谷神星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4921D6-5624-4A26-8E72-F58245331B5C}"/>
              </a:ext>
            </a:extLst>
          </p:cNvPr>
          <p:cNvSpPr txBox="1"/>
          <p:nvPr/>
        </p:nvSpPr>
        <p:spPr>
          <a:xfrm>
            <a:off x="7538015" y="6023531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 err="1">
                <a:solidFill>
                  <a:schemeClr val="bg1"/>
                </a:solidFill>
              </a:rPr>
              <a:t>FeS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>
                <a:solidFill>
                  <a:schemeClr val="bg1"/>
                </a:solidFill>
              </a:rPr>
              <a:t>Si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5149C2-3945-4B3F-A208-68776A990ADD}"/>
              </a:ext>
            </a:extLst>
          </p:cNvPr>
          <p:cNvSpPr txBox="1"/>
          <p:nvPr/>
        </p:nvSpPr>
        <p:spPr>
          <a:xfrm>
            <a:off x="4276760" y="4559004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冰，</a:t>
            </a:r>
            <a:r>
              <a:rPr lang="en-US" altLang="zh-CN" dirty="0">
                <a:solidFill>
                  <a:schemeClr val="bg1"/>
                </a:solidFill>
              </a:rPr>
              <a:t>Fe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>
                <a:solidFill>
                  <a:schemeClr val="bg1"/>
                </a:solidFill>
              </a:rPr>
              <a:t>C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0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26719-0A66-4F26-AC03-922D62F0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芳香性与脂肪性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A0158-9CDF-4E44-8E3E-FF7B6857E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脂肪性：长碳链，</a:t>
            </a:r>
            <a:r>
              <a:rPr lang="en-US" altLang="zh-CN" dirty="0"/>
              <a:t>C-H</a:t>
            </a:r>
            <a:r>
              <a:rPr lang="zh-CN" altLang="en-US" dirty="0"/>
              <a:t>峰</a:t>
            </a:r>
            <a:r>
              <a:rPr lang="en-US" altLang="zh-CN" dirty="0"/>
              <a:t>3.3μm</a:t>
            </a:r>
          </a:p>
          <a:p>
            <a:r>
              <a:rPr lang="zh-CN" altLang="en-US" dirty="0"/>
              <a:t>芳香性：苯环，</a:t>
            </a:r>
            <a:r>
              <a:rPr lang="en-US" altLang="zh-CN" dirty="0"/>
              <a:t> C-H</a:t>
            </a:r>
            <a:r>
              <a:rPr lang="zh-CN" altLang="en-US" dirty="0"/>
              <a:t>峰</a:t>
            </a:r>
            <a:r>
              <a:rPr lang="en-US" altLang="zh-CN" dirty="0"/>
              <a:t>3.4μm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太阳系天体</a:t>
            </a:r>
            <a:endParaRPr lang="en-US" altLang="zh-CN" dirty="0"/>
          </a:p>
          <a:p>
            <a:pPr lvl="1"/>
            <a:r>
              <a:rPr lang="zh-CN" altLang="en-US" dirty="0"/>
              <a:t>脂肪性物质为主</a:t>
            </a:r>
            <a:endParaRPr lang="en-US" altLang="zh-CN" dirty="0"/>
          </a:p>
          <a:p>
            <a:r>
              <a:rPr lang="zh-CN" altLang="en-US" dirty="0"/>
              <a:t>星际空间</a:t>
            </a:r>
            <a:endParaRPr lang="en-US" altLang="zh-CN" dirty="0"/>
          </a:p>
          <a:p>
            <a:pPr lvl="1"/>
            <a:r>
              <a:rPr lang="zh-CN" altLang="en-US" dirty="0"/>
              <a:t>芳香性物质为主</a:t>
            </a:r>
            <a:endParaRPr lang="zh-CN" altLang="en-US" b="1" dirty="0">
              <a:latin typeface="Calibri"/>
              <a:ea typeface="Calibri"/>
              <a:cs typeface="Calibri"/>
              <a:sym typeface="Calibri"/>
            </a:endParaRP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BD72B9-3A04-44EC-B311-5D22E3CC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905" y="0"/>
            <a:ext cx="4838095" cy="1885714"/>
          </a:xfrm>
          <a:prstGeom prst="rect">
            <a:avLst/>
          </a:prstGeom>
        </p:spPr>
      </p:pic>
      <p:pic>
        <p:nvPicPr>
          <p:cNvPr id="5" name="table">
            <a:extLst>
              <a:ext uri="{FF2B5EF4-FFF2-40B4-BE49-F238E27FC236}">
                <a16:creationId xmlns:a16="http://schemas.microsoft.com/office/drawing/2014/main" id="{C24C0548-F195-4137-86C7-92C51EF44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768" y="3538885"/>
            <a:ext cx="7039232" cy="33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1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EF8C9-D583-4DC8-A4F6-239815D7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恒星的红外超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E0DEC3-70F7-4D12-8B62-A8DE4B6BC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Vega-Phenomenon</a:t>
            </a:r>
          </a:p>
          <a:p>
            <a:pPr lvl="1"/>
            <a:r>
              <a:rPr lang="en-US" altLang="zh-CN" sz="2400" dirty="0"/>
              <a:t>T≈ 85 K</a:t>
            </a:r>
          </a:p>
          <a:p>
            <a:pPr lvl="1"/>
            <a:r>
              <a:rPr lang="en-US" altLang="zh-CN" sz="2400" dirty="0"/>
              <a:t>~ 85 AU</a:t>
            </a:r>
          </a:p>
          <a:p>
            <a:r>
              <a:rPr lang="zh-CN" altLang="en-US" sz="2800" dirty="0"/>
              <a:t>主序星有红外超的现象比较普遍</a:t>
            </a:r>
            <a:endParaRPr lang="en-US" altLang="zh-CN" sz="2800" dirty="0"/>
          </a:p>
          <a:p>
            <a:pPr lvl="1"/>
            <a:r>
              <a:rPr lang="en-US" altLang="zh-CN" sz="2400" dirty="0"/>
              <a:t>≥15%</a:t>
            </a:r>
          </a:p>
          <a:p>
            <a:endParaRPr lang="en-US" altLang="zh-CN" sz="2800" dirty="0"/>
          </a:p>
          <a:p>
            <a:r>
              <a:rPr lang="zh-CN" altLang="en-US" sz="2800" dirty="0"/>
              <a:t>尘埃环，彗星</a:t>
            </a:r>
            <a:endParaRPr lang="en-US" altLang="zh-CN" sz="2800" dirty="0"/>
          </a:p>
          <a:p>
            <a:pPr lvl="1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8262C8-C0F4-4178-97E1-0342CDE3D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" b="51220"/>
          <a:stretch/>
        </p:blipFill>
        <p:spPr>
          <a:xfrm>
            <a:off x="6300439" y="401192"/>
            <a:ext cx="5891561" cy="33453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A37403-65BE-438B-A265-65AE7FBD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20" y="3793524"/>
            <a:ext cx="6433980" cy="30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362675-8533-47AE-9CEE-F6EB6CED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原行星盘化学组成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99AB15-B510-4DEA-BADB-4CE4C6D6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模型</a:t>
            </a:r>
            <a:endParaRPr lang="en-US" altLang="zh-CN" dirty="0"/>
          </a:p>
          <a:p>
            <a:pPr lvl="1"/>
            <a:r>
              <a:rPr lang="zh-CN" altLang="en-US" dirty="0"/>
              <a:t>恒星参数（质量，发射能谱）</a:t>
            </a:r>
            <a:endParaRPr lang="en-US" altLang="zh-CN" dirty="0"/>
          </a:p>
          <a:p>
            <a:pPr lvl="1"/>
            <a:r>
              <a:rPr lang="zh-CN" altLang="en-US" dirty="0"/>
              <a:t>盘参数（质量，面密度分布）</a:t>
            </a:r>
            <a:endParaRPr lang="en-US" altLang="zh-CN" dirty="0"/>
          </a:p>
          <a:p>
            <a:pPr lvl="1"/>
            <a:r>
              <a:rPr lang="zh-CN" altLang="en-US" dirty="0"/>
              <a:t>化学参数（反应网络，元素丰度）</a:t>
            </a:r>
            <a:endParaRPr lang="en-US" altLang="zh-CN" dirty="0"/>
          </a:p>
          <a:p>
            <a:r>
              <a:rPr lang="zh-CN" altLang="en-US" dirty="0"/>
              <a:t>结论</a:t>
            </a:r>
            <a:endParaRPr lang="en-US" altLang="zh-CN" dirty="0"/>
          </a:p>
          <a:p>
            <a:pPr lvl="1"/>
            <a:r>
              <a:rPr lang="zh-CN" altLang="en-US" dirty="0"/>
              <a:t>观测丰度低于模型预期</a:t>
            </a:r>
            <a:endParaRPr lang="en-US" altLang="zh-CN" dirty="0"/>
          </a:p>
          <a:p>
            <a:pPr lvl="1"/>
            <a:r>
              <a:rPr lang="zh-CN" altLang="en-US" dirty="0"/>
              <a:t>水分子发射线的缺失</a:t>
            </a:r>
            <a:endParaRPr lang="en-US" altLang="zh-CN" dirty="0"/>
          </a:p>
          <a:p>
            <a:pPr lvl="1"/>
            <a:r>
              <a:rPr lang="zh-CN" altLang="en-US" dirty="0"/>
              <a:t>烃环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4F0C8D-84F1-4B1E-A477-40007170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615" y="-1"/>
            <a:ext cx="4583385" cy="24978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0D9DB-1A2D-485A-9902-3360EF939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565" y="4169900"/>
            <a:ext cx="2261417" cy="2688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6FC412-A2DD-4436-A610-141E88619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766" y="2630177"/>
            <a:ext cx="4606234" cy="21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8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39E24-E02C-4A08-8F7C-DB4C658B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星际介质中的氘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9153D6-FF5D-4A56-92B6-E91BD41AC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863"/>
            <a:ext cx="10515600" cy="4351337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氘元素起源：大爆炸</a:t>
            </a:r>
            <a:endParaRPr lang="en-US" altLang="zh-CN" dirty="0"/>
          </a:p>
          <a:p>
            <a:r>
              <a:rPr lang="zh-CN" altLang="en-US" dirty="0"/>
              <a:t>易被核反应消耗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星际中的氘</a:t>
            </a:r>
            <a:endParaRPr lang="en-US" altLang="zh-CN" dirty="0"/>
          </a:p>
          <a:p>
            <a:pPr lvl="1"/>
            <a:r>
              <a:rPr lang="en-US" altLang="zh-CN" dirty="0"/>
              <a:t>D/H~ 25-28ppm</a:t>
            </a:r>
            <a:r>
              <a:rPr lang="zh-CN" altLang="en-US" dirty="0"/>
              <a:t>（</a:t>
            </a:r>
            <a:r>
              <a:rPr lang="en-US" altLang="zh-CN" dirty="0"/>
              <a:t>clouds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en-US" altLang="zh-CN" dirty="0"/>
              <a:t>D/H~27ppm</a:t>
            </a:r>
            <a:r>
              <a:rPr lang="zh-CN" altLang="en-US" dirty="0"/>
              <a:t>（</a:t>
            </a:r>
            <a:r>
              <a:rPr lang="en-US" altLang="zh-CN" dirty="0"/>
              <a:t>CMB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通过氘</a:t>
            </a:r>
            <a:r>
              <a:rPr lang="en-US" altLang="zh-CN" dirty="0"/>
              <a:t>-</a:t>
            </a:r>
            <a:r>
              <a:rPr lang="zh-CN" altLang="en-US" dirty="0"/>
              <a:t>化</a:t>
            </a:r>
            <a:r>
              <a:rPr lang="en-US" altLang="zh-CN" dirty="0"/>
              <a:t>PAH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C36519-3B62-44A3-B2AC-70947610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46" y="257229"/>
            <a:ext cx="4076190" cy="4285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7A1D72-F444-4939-8B87-9DFC0CA8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807006"/>
            <a:ext cx="5791200" cy="30318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A5ACB5-4E61-476C-AC5F-8D1BEDAA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892" y="4059749"/>
            <a:ext cx="6446108" cy="27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AFDCCF-A710-4F18-9F7A-1B3615EB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大质量恒星形成区有机分子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183BCB-385B-4E09-9828-59B16F7DB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射电观测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含氮分子一般比含氧分子温度高</a:t>
            </a:r>
            <a:endParaRPr lang="en-US" altLang="zh-CN" dirty="0"/>
          </a:p>
          <a:p>
            <a:r>
              <a:rPr lang="zh-CN" altLang="en-US" dirty="0"/>
              <a:t>含氮分子丰富，含氧分子也丰富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83CBE9-3821-4C60-A5BD-F1B423FCB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09" y="1224900"/>
            <a:ext cx="5102991" cy="283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AD4B6E-0E16-4D02-960D-1A68B244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42" y="4369763"/>
            <a:ext cx="8407316" cy="22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930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TM02900743[[fn=环保]]</Template>
  <TotalTime>940</TotalTime>
  <Words>871</Words>
  <Application>Microsoft Office PowerPoint</Application>
  <PresentationFormat>宽屏</PresentationFormat>
  <Paragraphs>214</Paragraphs>
  <Slides>29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等线</vt:lpstr>
      <vt:lpstr>华文楷体</vt:lpstr>
      <vt:lpstr>华文新魏</vt:lpstr>
      <vt:lpstr>楷体</vt:lpstr>
      <vt:lpstr>宋体</vt:lpstr>
      <vt:lpstr>Arial</vt:lpstr>
      <vt:lpstr>Calibri</vt:lpstr>
      <vt:lpstr>Calibri Light</vt:lpstr>
      <vt:lpstr>Constantia</vt:lpstr>
      <vt:lpstr>Franklin Gothic Book</vt:lpstr>
      <vt:lpstr>Wingdings</vt:lpstr>
      <vt:lpstr>Wingdings 2</vt:lpstr>
      <vt:lpstr>HDOfficeLightV0</vt:lpstr>
      <vt:lpstr>Blank</vt:lpstr>
      <vt:lpstr>星际物理与化学</vt:lpstr>
      <vt:lpstr>outline</vt:lpstr>
      <vt:lpstr>outline</vt:lpstr>
      <vt:lpstr>太阳系天体的散射</vt:lpstr>
      <vt:lpstr>芳香性与脂肪性</vt:lpstr>
      <vt:lpstr>恒星的红外超</vt:lpstr>
      <vt:lpstr>原行星盘化学组成</vt:lpstr>
      <vt:lpstr>星际介质中的氘</vt:lpstr>
      <vt:lpstr>大质量恒星形成区有机分子</vt:lpstr>
      <vt:lpstr>恒星形成区O2密度</vt:lpstr>
      <vt:lpstr>恒星形成区N2H+演化</vt:lpstr>
      <vt:lpstr>冷分子云核</vt:lpstr>
      <vt:lpstr>消光改正</vt:lpstr>
      <vt:lpstr>消光改正</vt:lpstr>
      <vt:lpstr>消光改正</vt:lpstr>
      <vt:lpstr>X射线的吸收和散射</vt:lpstr>
      <vt:lpstr>X射线的吸收和散射</vt:lpstr>
      <vt:lpstr>气体消光比值（NH/Av）</vt:lpstr>
      <vt:lpstr>SNR测距</vt:lpstr>
      <vt:lpstr>SNR测距</vt:lpstr>
      <vt:lpstr>SNR尘埃</vt:lpstr>
      <vt:lpstr>SNR测距及尘埃质量估算</vt:lpstr>
      <vt:lpstr>SN 2010jl尘埃组分</vt:lpstr>
      <vt:lpstr>AGN光变的原因</vt:lpstr>
      <vt:lpstr>中子俘获核合成</vt:lpstr>
      <vt:lpstr>M31，M33红超巨星周光关系</vt:lpstr>
      <vt:lpstr>红外射电比值</vt:lpstr>
      <vt:lpstr>红外射电比值</vt:lpstr>
      <vt:lpstr>红外射电比值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jiafeng lu</dc:creator>
  <cp:lastModifiedBy>jiafeng lu</cp:lastModifiedBy>
  <cp:revision>64</cp:revision>
  <dcterms:created xsi:type="dcterms:W3CDTF">2018-08-13T04:38:51Z</dcterms:created>
  <dcterms:modified xsi:type="dcterms:W3CDTF">2018-08-15T04:19:37Z</dcterms:modified>
</cp:coreProperties>
</file>