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1" r:id="rId5"/>
    <p:sldId id="266" r:id="rId6"/>
    <p:sldId id="268" r:id="rId7"/>
    <p:sldId id="269" r:id="rId8"/>
    <p:sldId id="259" r:id="rId9"/>
    <p:sldId id="265" r:id="rId10"/>
    <p:sldId id="257" r:id="rId11"/>
    <p:sldId id="277" r:id="rId12"/>
    <p:sldId id="278" r:id="rId13"/>
    <p:sldId id="279" r:id="rId14"/>
    <p:sldId id="27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4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2848-A13B-46FC-8971-ABA430124418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31AC-CBFD-457F-B5EE-0876780D2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fit.readthedocs.io/en/latest/api.html#probfit.costfunc.Chi2R" TargetMode="External"/><Relationship Id="rId2" Type="http://schemas.openxmlformats.org/officeDocument/2006/relationships/hyperlink" Target="https://github.com/statsmodels/statsmodels/blob/main/examples/python/chi2_fitting.p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 Fitting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61652" y="4079875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Zeng Qi &amp; Qin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Songmei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90065" y="548196"/>
            <a:ext cx="5889139" cy="46153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ACCF2F-D4A3-489A-9052-2CD0C366E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38" r="12018" b="-77"/>
          <a:stretch/>
        </p:blipFill>
        <p:spPr>
          <a:xfrm>
            <a:off x="3300717" y="5282004"/>
            <a:ext cx="5418438" cy="4141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E091B-D012-4D6A-96D7-81F6FE35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-86697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region and confidence level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50D126-F825-43B0-861E-700F935E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31" y="915558"/>
            <a:ext cx="6563721" cy="49365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87C138-CFC7-4B8A-BAB0-2CBAEE5D4A1E}"/>
              </a:ext>
            </a:extLst>
          </p:cNvPr>
          <p:cNvSpPr txBox="1"/>
          <p:nvPr/>
        </p:nvSpPr>
        <p:spPr>
          <a:xfrm>
            <a:off x="8330841" y="3228945"/>
            <a:ext cx="39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7461EC-CFD1-46C6-8E74-A2746D8D3FD5}"/>
              </a:ext>
            </a:extLst>
          </p:cNvPr>
          <p:cNvSpPr txBox="1"/>
          <p:nvPr/>
        </p:nvSpPr>
        <p:spPr>
          <a:xfrm>
            <a:off x="5047131" y="5592938"/>
            <a:ext cx="39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8E0247-4E8E-4BDD-824E-2EF5D8CC1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89"/>
          <a:stretch/>
        </p:blipFill>
        <p:spPr>
          <a:xfrm>
            <a:off x="4264568" y="6161330"/>
            <a:ext cx="2211535" cy="3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E091B-D012-4D6A-96D7-81F6FE35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region and confidence level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CAB27-BB07-4371-9AB3-A7BB316C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96" y="1754558"/>
            <a:ext cx="8799755" cy="41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8769B-245B-4ADA-B0BC-A348975A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Nonnormal errors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7CE425-BF91-424A-89EE-143E98A53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83" y="2191916"/>
            <a:ext cx="9165515" cy="24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0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AE6B8-C389-4084-842B-F29DD419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webpages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82222B-960B-4212-B014-DF4912510511}"/>
              </a:ext>
            </a:extLst>
          </p:cNvPr>
          <p:cNvSpPr txBox="1"/>
          <p:nvPr/>
        </p:nvSpPr>
        <p:spPr>
          <a:xfrm>
            <a:off x="1307055" y="1690688"/>
            <a:ext cx="9240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https://github.com/statsmodels/statsmodels/blob/main/examples/python/chi2_fitting.py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791138-7E4A-4284-AFA3-45A41436E283}"/>
              </a:ext>
            </a:extLst>
          </p:cNvPr>
          <p:cNvSpPr txBox="1"/>
          <p:nvPr/>
        </p:nvSpPr>
        <p:spPr>
          <a:xfrm>
            <a:off x="1307055" y="2957260"/>
            <a:ext cx="7693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https://probfit.readthedocs.io/en/latest/api.html#probfit.costfunc.Chi2R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929763F-4C90-4FBF-9195-0C6D08D20698}"/>
              </a:ext>
            </a:extLst>
          </p:cNvPr>
          <p:cNvSpPr txBox="1"/>
          <p:nvPr/>
        </p:nvSpPr>
        <p:spPr>
          <a:xfrm>
            <a:off x="703033" y="580914"/>
            <a:ext cx="3593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842AF7-6410-429A-9F47-E97CA2E4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09" y="1836867"/>
            <a:ext cx="9612854" cy="965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FAC078-98D5-42D3-B3BE-A4556809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09" y="2741836"/>
            <a:ext cx="9471275" cy="21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0766B-DF4B-4176-84A0-7E8DE48B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291018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 fitting &amp; Chi2 distribution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F992F4-E5E0-4762-85A2-1FEE4F61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61" y="3766363"/>
            <a:ext cx="2058661" cy="10891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AF9A725-E696-41A7-B331-660F62269A60}"/>
              </a:ext>
            </a:extLst>
          </p:cNvPr>
          <p:cNvSpPr txBox="1"/>
          <p:nvPr/>
        </p:nvSpPr>
        <p:spPr>
          <a:xfrm>
            <a:off x="1192080" y="1904567"/>
            <a:ext cx="98078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222222"/>
                </a:solidFill>
                <a:effectLst/>
                <a:latin typeface="Rubik"/>
                <a:cs typeface="Times New Roman" panose="02020603050405020304" pitchFamily="18" charset="0"/>
              </a:rPr>
              <a:t>       </a:t>
            </a:r>
            <a:r>
              <a:rPr lang="en-US" altLang="zh-CN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 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Chi-Square Distribution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denoted as </a:t>
            </a:r>
            <a:r>
              <a:rPr lang="en-US" altLang="zh-CN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zh-CN" sz="2000" b="1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related to the standard normal distribution such as, if the independent normal variable, let’s say </a:t>
            </a:r>
            <a:r>
              <a:rPr lang="en-US" altLang="zh-CN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assumes the standard normal distribution, then 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square of 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normal variable </a:t>
            </a:r>
            <a:r>
              <a:rPr lang="en-US" altLang="zh-CN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000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the chi-square distribution with </a:t>
            </a:r>
            <a:r>
              <a:rPr lang="en-US" altLang="zh-CN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‘K’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degrees of freedom.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1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77313-4E70-4812-82F1-1D272D5C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06" y="138549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EE0DCD-9A7D-495E-9924-BFBDA8898E8A}"/>
              </a:ext>
            </a:extLst>
          </p:cNvPr>
          <p:cNvSpPr txBox="1"/>
          <p:nvPr/>
        </p:nvSpPr>
        <p:spPr>
          <a:xfrm>
            <a:off x="1135915" y="1217692"/>
            <a:ext cx="95043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Definition: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 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Degrees of Freedom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number of values involved in the calculations that have the freedom to vary. In other words, the degrees of freedom, in general, 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defined as the total number of observations minus the number of independent constraints imposed on the observations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36128A8-64AF-4A67-8934-1ABE3FC9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447" y="2526002"/>
            <a:ext cx="4777672" cy="358173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3CCE66C-7113-486B-BE4F-59192022B7DB}"/>
              </a:ext>
            </a:extLst>
          </p:cNvPr>
          <p:cNvSpPr txBox="1"/>
          <p:nvPr/>
        </p:nvSpPr>
        <p:spPr>
          <a:xfrm>
            <a:off x="3099859" y="5981492"/>
            <a:ext cx="5753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00"/>
                </a:solidFill>
                <a:effectLst/>
                <a:latin typeface="CMMI12"/>
              </a:rPr>
              <a:t>χ</a:t>
            </a:r>
            <a:r>
              <a:rPr lang="en-US" altLang="zh-CN" sz="700" dirty="0">
                <a:solidFill>
                  <a:srgbClr val="000000"/>
                </a:solidFill>
                <a:effectLst/>
                <a:latin typeface="CMR8"/>
              </a:rPr>
              <a:t>2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CMR12"/>
              </a:rPr>
              <a:t>-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CMR12"/>
              </a:rPr>
              <a:t> for different values of </a:t>
            </a:r>
            <a:r>
              <a:rPr lang="en-US" altLang="zh-CN" sz="1600" i="1" dirty="0">
                <a:solidFill>
                  <a:srgbClr val="000000"/>
                </a:solidFill>
                <a:effectLst/>
                <a:latin typeface="CMMI12"/>
              </a:rPr>
              <a:t>K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CMR12"/>
              </a:rPr>
              <a:t>= </a:t>
            </a:r>
            <a:r>
              <a:rPr lang="en-US" altLang="zh-CN" sz="1600" i="1" dirty="0">
                <a:solidFill>
                  <a:srgbClr val="000000"/>
                </a:solidFill>
                <a:effectLst/>
                <a:latin typeface="CMMI12"/>
              </a:rPr>
              <a:t>N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CMR12"/>
              </a:rPr>
              <a:t>degrees of freedom</a:t>
            </a:r>
            <a:endParaRPr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8A8855-33A4-45E2-BEF7-62FEF1C0243D}"/>
              </a:ext>
            </a:extLst>
          </p:cNvPr>
          <p:cNvSpPr txBox="1"/>
          <p:nvPr/>
        </p:nvSpPr>
        <p:spPr>
          <a:xfrm>
            <a:off x="4626196" y="6393086"/>
            <a:ext cx="353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808080"/>
                </a:solidFill>
                <a:latin typeface="Times-Roman"/>
              </a:rPr>
              <a:t>Reference</a:t>
            </a:r>
            <a:r>
              <a:rPr lang="zh-CN" altLang="en-US" dirty="0">
                <a:solidFill>
                  <a:srgbClr val="808080"/>
                </a:solidFill>
                <a:latin typeface="Times-Roman"/>
              </a:rPr>
              <a:t>：</a:t>
            </a:r>
            <a:r>
              <a:rPr lang="en-US" altLang="zh-CN" sz="1800" dirty="0">
                <a:solidFill>
                  <a:srgbClr val="808080"/>
                </a:solidFill>
                <a:effectLst/>
                <a:latin typeface="Times-Roman"/>
              </a:rPr>
              <a:t>arXiv:1012.3754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17D2EBB-5044-4E0A-BB22-3230A7662917}"/>
              </a:ext>
            </a:extLst>
          </p:cNvPr>
          <p:cNvSpPr txBox="1"/>
          <p:nvPr/>
        </p:nvSpPr>
        <p:spPr>
          <a:xfrm>
            <a:off x="3096341" y="621774"/>
            <a:ext cx="19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K=N-M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5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77313-4E70-4812-82F1-1D272D5C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5" y="155351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0C7F78-944C-4209-82E0-4CD21FBF376E}"/>
              </a:ext>
            </a:extLst>
          </p:cNvPr>
          <p:cNvSpPr txBox="1"/>
          <p:nvPr/>
        </p:nvSpPr>
        <p:spPr>
          <a:xfrm>
            <a:off x="1318932" y="1198036"/>
            <a:ext cx="9360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rule of thumb is that a “typical” value of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a “moderately” good fit is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79164D-71C7-44E2-9DED-24CC16984063}"/>
              </a:ext>
            </a:extLst>
          </p:cNvPr>
          <p:cNvSpPr txBox="1"/>
          <p:nvPr/>
        </p:nvSpPr>
        <p:spPr>
          <a:xfrm>
            <a:off x="1378099" y="2028160"/>
            <a:ext cx="609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62970F-8506-4F22-A4A9-28E9150B8C3D}"/>
              </a:ext>
            </a:extLst>
          </p:cNvPr>
          <p:cNvSpPr txBox="1"/>
          <p:nvPr/>
        </p:nvSpPr>
        <p:spPr>
          <a:xfrm>
            <a:off x="1426509" y="3685398"/>
            <a:ext cx="609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dirty="0">
                <a:solidFill>
                  <a:schemeClr val="folHlink"/>
                </a:solidFill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0390F2D-7A7A-4189-822A-71E10FD8724F}"/>
              </a:ext>
            </a:extLst>
          </p:cNvPr>
          <p:cNvSpPr txBox="1"/>
          <p:nvPr/>
        </p:nvSpPr>
        <p:spPr>
          <a:xfrm>
            <a:off x="1069041" y="2640831"/>
            <a:ext cx="6096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errors are overestimated.</a:t>
            </a:r>
          </a:p>
          <a:p>
            <a:pPr lvl="1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are too large.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7C3CCD0-5EF1-478B-914F-AD4AE90F8999}"/>
              </a:ext>
            </a:extLst>
          </p:cNvPr>
          <p:cNvSpPr txBox="1"/>
          <p:nvPr/>
        </p:nvSpPr>
        <p:spPr>
          <a:xfrm>
            <a:off x="1079796" y="4329855"/>
            <a:ext cx="6096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errors are underestimated.</a:t>
            </a:r>
          </a:p>
          <a:p>
            <a:pPr lvl="1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dispersion</a:t>
            </a:r>
          </a:p>
        </p:txBody>
      </p:sp>
    </p:spTree>
    <p:extLst>
      <p:ext uri="{BB962C8B-B14F-4D97-AF65-F5344CB8AC3E}">
        <p14:creationId xmlns:p14="http://schemas.microsoft.com/office/powerpoint/2010/main" val="15838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77313-4E70-4812-82F1-1D272D5C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33" y="301229"/>
            <a:ext cx="2609625" cy="726775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2B0C61-42D6-4583-982A-127C7597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6272"/>
            <a:ext cx="8471647" cy="16220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5D46A8-AE12-4727-842E-705BD8D21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64" y="2318087"/>
            <a:ext cx="7086547" cy="22648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5A4091-7946-445E-8503-8E034313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429" y="4478202"/>
            <a:ext cx="6951082" cy="21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0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F4304-0300-4A7E-BA7C-D4D71291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5" y="21738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Chi2 &amp; Maximum likelihood estimation</a:t>
            </a:r>
            <a:endParaRPr lang="zh-CN" alt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DB8F17-93EA-4A04-A4F4-582A08B95119}"/>
              </a:ext>
            </a:extLst>
          </p:cNvPr>
          <p:cNvSpPr txBox="1"/>
          <p:nvPr/>
        </p:nvSpPr>
        <p:spPr>
          <a:xfrm>
            <a:off x="826992" y="1609173"/>
            <a:ext cx="88387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istribution of data for a given model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1D5D3D-5095-4B27-B5DF-779A6B5E731E}"/>
              </a:ext>
            </a:extLst>
          </p:cNvPr>
          <p:cNvSpPr txBox="1"/>
          <p:nvPr/>
        </p:nvSpPr>
        <p:spPr>
          <a:xfrm>
            <a:off x="3802829" y="2522668"/>
            <a:ext cx="758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μ,σ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52A580B-C0D6-4F57-BC23-A63BEE0F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968" y="2334844"/>
            <a:ext cx="2654506" cy="85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C300B6-C6AA-4E0A-8029-532D432CB459}"/>
                  </a:ext>
                </a:extLst>
              </p:cNvPr>
              <p:cNvSpPr txBox="1"/>
              <p:nvPr/>
            </p:nvSpPr>
            <p:spPr>
              <a:xfrm>
                <a:off x="3996465" y="3889661"/>
                <a:ext cx="4996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C300B6-C6AA-4E0A-8029-532D432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465" y="3889661"/>
                <a:ext cx="4996927" cy="400110"/>
              </a:xfrm>
              <a:prstGeom prst="rect">
                <a:avLst/>
              </a:prstGeom>
              <a:blipFill>
                <a:blip r:embed="rId3"/>
                <a:stretch>
                  <a:fillRect l="-1343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BE0D55F5-E9F9-47C6-A508-D47FFB518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81" y="3436163"/>
            <a:ext cx="2494731" cy="13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9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F4304-0300-4A7E-BA7C-D4D71291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5" y="21738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Chi2 &amp; Maximum likelihood estimation</a:t>
            </a:r>
            <a:endParaRPr lang="zh-CN" alt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C68E7C-83AE-4632-B8D0-DAA8786AF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81"/>
          <a:stretch/>
        </p:blipFill>
        <p:spPr>
          <a:xfrm>
            <a:off x="838200" y="1542950"/>
            <a:ext cx="9606579" cy="132556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951D578-7E4B-436A-BA4A-B14798F8D9C2}"/>
              </a:ext>
            </a:extLst>
          </p:cNvPr>
          <p:cNvSpPr txBox="1"/>
          <p:nvPr/>
        </p:nvSpPr>
        <p:spPr>
          <a:xfrm>
            <a:off x="865988" y="2891353"/>
            <a:ext cx="9606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We assume that the uncertainty </a:t>
            </a:r>
            <a:r>
              <a:rPr lang="en-US" altLang="zh-CN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each measurement </a:t>
            </a:r>
            <a:r>
              <a:rPr lang="en-US" altLang="zh-CN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known, and that the </a:t>
            </a:r>
            <a:r>
              <a:rPr lang="en-US" altLang="zh-CN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’s (values of the dependent variable) are known exactly.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6934648-F1F8-472E-80BC-C533EA30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414" y="3536722"/>
            <a:ext cx="3893765" cy="105282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292A913-8204-4EF6-84D7-B4286B84C68A}"/>
              </a:ext>
            </a:extLst>
          </p:cNvPr>
          <p:cNvSpPr txBox="1"/>
          <p:nvPr/>
        </p:nvSpPr>
        <p:spPr>
          <a:xfrm>
            <a:off x="989702" y="4769241"/>
            <a:ext cx="9836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If the measurement errors are normally distributed, then this merit function will give maximum likelihood parameter estimations of </a:t>
            </a:r>
            <a:r>
              <a:rPr lang="en-US" altLang="zh-CN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1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3BFC3-2A77-4445-815E-6EF78DEF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32" y="144593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in both x and 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C98551-87CE-4FEB-8EBA-5ACBB96E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95" y="1470156"/>
            <a:ext cx="9412941" cy="23488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89194C-71FE-4876-9B82-AC43D6C14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8"/>
          <a:stretch/>
        </p:blipFill>
        <p:spPr>
          <a:xfrm>
            <a:off x="1172585" y="3898946"/>
            <a:ext cx="8536194" cy="3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2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67,&quot;width&quot;:850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354</Words>
  <Application>Microsoft Office PowerPoint</Application>
  <PresentationFormat>宽屏</PresentationFormat>
  <Paragraphs>35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CMMI12</vt:lpstr>
      <vt:lpstr>CMR12</vt:lpstr>
      <vt:lpstr>CMR8</vt:lpstr>
      <vt:lpstr>Rubik</vt:lpstr>
      <vt:lpstr>Times-Roman</vt:lpstr>
      <vt:lpstr>等线</vt:lpstr>
      <vt:lpstr>等线 Light</vt:lpstr>
      <vt:lpstr>Arial</vt:lpstr>
      <vt:lpstr>Cambria Math</vt:lpstr>
      <vt:lpstr>Times New Roman</vt:lpstr>
      <vt:lpstr>Office 主题​​</vt:lpstr>
      <vt:lpstr>Chi-square Fitting</vt:lpstr>
      <vt:lpstr>PowerPoint 演示文稿</vt:lpstr>
      <vt:lpstr>Chi2 fitting &amp; Chi2 distribution</vt:lpstr>
      <vt:lpstr>Freedom</vt:lpstr>
      <vt:lpstr>Freedom</vt:lpstr>
      <vt:lpstr>Freedom</vt:lpstr>
      <vt:lpstr>Chi2 &amp; Maximum likelihood estimation</vt:lpstr>
      <vt:lpstr>Chi2 &amp; Maximum likelihood estimation</vt:lpstr>
      <vt:lpstr>Errors in both x and y</vt:lpstr>
      <vt:lpstr>PowerPoint 演示文稿</vt:lpstr>
      <vt:lpstr>Confidence region and confidence level</vt:lpstr>
      <vt:lpstr>Confidence region and confidence level</vt:lpstr>
      <vt:lpstr>Nonnormal errors</vt:lpstr>
      <vt:lpstr>Useful webpages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Fitting</dc:title>
  <dc:creator>kiky</dc:creator>
  <cp:lastModifiedBy>kiky</cp:lastModifiedBy>
  <cp:revision>12</cp:revision>
  <dcterms:created xsi:type="dcterms:W3CDTF">2021-08-26T08:41:00Z</dcterms:created>
  <dcterms:modified xsi:type="dcterms:W3CDTF">2021-09-13T01:49:13Z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E82AA20A7A944E2E8A2B185BE7BD93CC</vt:lpwstr>
  </property>
  <property fmtid="{D5CDD505-2E9C-101B-9397-08002B2CF9AE}" pid="3" name="KSOProductBuildVer">
    <vt:lpwstr>2052-11.1.0.10700</vt:lpwstr>
  </property>
</Properties>
</file>