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65" r:id="rId11"/>
    <p:sldId id="263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8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C62F-B67B-354C-A1E1-1DD8BC29934B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42E8-D931-6748-8E56-1D8C3D9AD6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816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the dynamical point of view, the major visual part of a galaxy is built by stars on different orbits in a gravitational potential. </a:t>
            </a:r>
          </a:p>
          <a:p>
            <a:r>
              <a:rPr lang="en-US" altLang="zh-CN" baseline="0" dirty="0" smtClean="0"/>
              <a:t>Here I am showing you three typical orbits: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combination of many different orbits construct a galaxy, the stellar orbit distribution in the galaxy determines its morphology and kinematic maps. The highly rotating orbits</a:t>
            </a:r>
          </a:p>
          <a:p>
            <a:r>
              <a:rPr lang="en-US" altLang="zh-CN" baseline="0" dirty="0" smtClean="0"/>
              <a:t>May build a flat disk, and the dynamical hot orbits build a dispersion dominating bulge. So disk and bulge is a qualitative proxy of the galaxy’s underlying orbital structure. </a:t>
            </a:r>
          </a:p>
          <a:p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Stars form a </a:t>
            </a:r>
            <a:r>
              <a:rPr kumimoji="1" lang="en-US" altLang="zh-CN" dirty="0" err="1" smtClean="0"/>
              <a:t>collisionless</a:t>
            </a:r>
            <a:r>
              <a:rPr kumimoji="1" lang="en-US" altLang="zh-CN" baseline="0" dirty="0" smtClean="0"/>
              <a:t> system, they could conserve the information of orbit for a long period until violent disturbance, thus they are fossil record of the galaxy formation history.</a:t>
            </a:r>
            <a:endParaRPr kumimoji="1" lang="en-US" altLang="zh-CN" dirty="0" smtClean="0"/>
          </a:p>
        </p:txBody>
      </p:sp>
      <p:sp>
        <p:nvSpPr>
          <p:cNvPr id="23555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54559E13-3D85-46AD-913C-CDAED3868A26}" type="slidenum">
              <a:rPr kumimoji="0" lang="zh-CN" altLang="en-US" sz="1200"/>
              <a:pPr/>
              <a:t>4</a:t>
            </a:fld>
            <a:endParaRPr kumimoji="0"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3975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9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39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705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686005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026701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507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786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445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946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107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631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57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642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E75C-D714-E64C-8654-96D64167077E}" type="datetimeFigureOut">
              <a:rPr kumimoji="1" lang="zh-CN" altLang="en-US" smtClean="0"/>
              <a:t>24/05/19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9A8A-C87C-1D4D-AF72-82E152228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97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1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0774" y="1188602"/>
            <a:ext cx="898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The environmental effects to the internal structures of early-type galaxies</a:t>
            </a:r>
            <a:endParaRPr kumimoji="1"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445454" y="3433450"/>
            <a:ext cx="5865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/>
              <a:t>Jin </a:t>
            </a:r>
            <a:r>
              <a:rPr kumimoji="1" lang="en-US" altLang="zh-CN" sz="3200" dirty="0" err="1" smtClean="0"/>
              <a:t>Yunpeng</a:t>
            </a:r>
            <a:r>
              <a:rPr kumimoji="1" lang="en-US" altLang="zh-CN" sz="3200" dirty="0" smtClean="0"/>
              <a:t>, </a:t>
            </a:r>
            <a:r>
              <a:rPr kumimoji="1" lang="en-US" altLang="zh-CN" sz="3200" dirty="0" err="1" smtClean="0"/>
              <a:t>LingZhu</a:t>
            </a:r>
            <a:r>
              <a:rPr kumimoji="1" lang="en-US" altLang="zh-CN" sz="3200" dirty="0" smtClean="0"/>
              <a:t>, </a:t>
            </a:r>
            <a:r>
              <a:rPr kumimoji="1" lang="en-US" altLang="zh-CN" sz="3200" dirty="0" err="1" smtClean="0"/>
              <a:t>Shude</a:t>
            </a:r>
            <a:r>
              <a:rPr kumimoji="1" lang="en-US" altLang="zh-CN" sz="3200" dirty="0" smtClean="0"/>
              <a:t> Mao,</a:t>
            </a:r>
          </a:p>
          <a:p>
            <a:r>
              <a:rPr kumimoji="1" lang="en-US" altLang="zh-CN" sz="3200" dirty="0" smtClean="0"/>
              <a:t> </a:t>
            </a:r>
            <a:r>
              <a:rPr kumimoji="1" lang="en-US" altLang="zh-CN" sz="3200" dirty="0" err="1" smtClean="0"/>
              <a:t>Lan</a:t>
            </a:r>
            <a:r>
              <a:rPr kumimoji="1" lang="en-US" altLang="zh-CN" sz="3200" dirty="0" smtClean="0"/>
              <a:t> Wang, Cheng Li</a:t>
            </a:r>
            <a:r>
              <a:rPr kumimoji="1" lang="mr-IN" altLang="zh-CN" sz="3200" dirty="0" smtClean="0"/>
              <a:t>…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5509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hape-vs-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3" y="-56941"/>
            <a:ext cx="4630324" cy="3472743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1044027" y="205924"/>
            <a:ext cx="3007420" cy="2687884"/>
            <a:chOff x="1044027" y="205924"/>
            <a:chExt cx="3007420" cy="2687884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4027" y="1943310"/>
              <a:ext cx="150371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/>
            <p:cNvCxnSpPr/>
            <p:nvPr/>
          </p:nvCxnSpPr>
          <p:spPr>
            <a:xfrm>
              <a:off x="2547737" y="1339986"/>
              <a:ext cx="150371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044027" y="1982264"/>
              <a:ext cx="1503710" cy="911544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44027" y="989392"/>
              <a:ext cx="1503710" cy="911544"/>
            </a:xfrm>
            <a:prstGeom prst="rect">
              <a:avLst/>
            </a:prstGeom>
            <a:solidFill>
              <a:srgbClr val="0000FF">
                <a:alpha val="36000"/>
              </a:srgbClr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547737" y="1378941"/>
              <a:ext cx="1503710" cy="1514867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547737" y="205924"/>
              <a:ext cx="1503710" cy="1095108"/>
            </a:xfrm>
            <a:prstGeom prst="rect">
              <a:avLst/>
            </a:prstGeom>
            <a:solidFill>
              <a:srgbClr val="0000FF">
                <a:alpha val="34000"/>
              </a:srgbClr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619403" y="150393"/>
            <a:ext cx="4660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err="1" smtClean="0"/>
              <a:t>M</a:t>
            </a:r>
            <a:r>
              <a:rPr kumimoji="1" lang="en-US" altLang="zh-CN" sz="2400" baseline="-25000" dirty="0" err="1" smtClean="0"/>
              <a:t>star</a:t>
            </a:r>
            <a:r>
              <a:rPr kumimoji="1" lang="en-US" altLang="zh-CN" sz="2400" dirty="0" smtClean="0"/>
              <a:t> is the major driver of change of intrinsic shape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With control of stellar mass, no different between centrals and satellites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/>
              <a:t>G</a:t>
            </a:r>
            <a:r>
              <a:rPr kumimoji="1" lang="en-US" altLang="zh-CN" sz="2400" dirty="0" smtClean="0"/>
              <a:t>alaxies tends to be </a:t>
            </a:r>
            <a:r>
              <a:rPr kumimoji="1" lang="en-US" altLang="zh-CN" sz="2400" dirty="0" err="1" smtClean="0"/>
              <a:t>prolate</a:t>
            </a:r>
            <a:r>
              <a:rPr kumimoji="1" lang="en-US" altLang="zh-CN" sz="2400" dirty="0" smtClean="0"/>
              <a:t> (higher T) have more nearby </a:t>
            </a:r>
            <a:r>
              <a:rPr kumimoji="1" lang="en-US" altLang="zh-CN" sz="2400" dirty="0" err="1" smtClean="0"/>
              <a:t>neighbours</a:t>
            </a:r>
            <a:r>
              <a:rPr kumimoji="1" lang="en-US" altLang="zh-CN" sz="2400" dirty="0" smtClean="0"/>
              <a:t> (</a:t>
            </a:r>
            <a:r>
              <a:rPr kumimoji="1" lang="en-US" altLang="zh-CN" sz="2400" dirty="0" err="1" smtClean="0"/>
              <a:t>rp</a:t>
            </a:r>
            <a:r>
              <a:rPr kumimoji="1" lang="en-US" altLang="zh-CN" sz="2400" dirty="0" smtClean="0"/>
              <a:t> &lt; 30 </a:t>
            </a:r>
            <a:r>
              <a:rPr kumimoji="1" lang="en-US" altLang="zh-CN" sz="2400" dirty="0" err="1" smtClean="0"/>
              <a:t>kpc</a:t>
            </a:r>
            <a:r>
              <a:rPr kumimoji="1" lang="en-US" altLang="zh-CN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400" dirty="0" smtClean="0"/>
          </a:p>
        </p:txBody>
      </p:sp>
      <p:grpSp>
        <p:nvGrpSpPr>
          <p:cNvPr id="16" name="组 15"/>
          <p:cNvGrpSpPr/>
          <p:nvPr/>
        </p:nvGrpSpPr>
        <p:grpSpPr>
          <a:xfrm>
            <a:off x="1044027" y="3415802"/>
            <a:ext cx="6413500" cy="3237959"/>
            <a:chOff x="1044027" y="3415802"/>
            <a:chExt cx="6413500" cy="3237959"/>
          </a:xfrm>
        </p:grpSpPr>
        <p:sp>
          <p:nvSpPr>
            <p:cNvPr id="14" name="文本框 13"/>
            <p:cNvSpPr txBox="1"/>
            <p:nvPr/>
          </p:nvSpPr>
          <p:spPr>
            <a:xfrm>
              <a:off x="3792969" y="6284429"/>
              <a:ext cx="1373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err="1" smtClean="0"/>
                <a:t>r_p</a:t>
              </a:r>
              <a:r>
                <a:rPr kumimoji="1" lang="en-US" altLang="zh-CN" dirty="0" smtClean="0"/>
                <a:t> [</a:t>
              </a:r>
              <a:r>
                <a:rPr kumimoji="1" lang="en-US" altLang="zh-CN" dirty="0" err="1" smtClean="0"/>
                <a:t>Mpc</a:t>
              </a:r>
              <a:r>
                <a:rPr kumimoji="1" lang="en-US" altLang="zh-CN" dirty="0" smtClean="0"/>
                <a:t> /h]</a:t>
              </a:r>
              <a:endParaRPr kumimoji="1" lang="zh-CN" altLang="en-US" dirty="0"/>
            </a:p>
          </p:txBody>
        </p:sp>
        <p:grpSp>
          <p:nvGrpSpPr>
            <p:cNvPr id="13" name="组 12"/>
            <p:cNvGrpSpPr/>
            <p:nvPr/>
          </p:nvGrpSpPr>
          <p:grpSpPr>
            <a:xfrm>
              <a:off x="1044027" y="3415802"/>
              <a:ext cx="6413500" cy="2946400"/>
              <a:chOff x="1044027" y="3415802"/>
              <a:chExt cx="6413500" cy="2946400"/>
            </a:xfrm>
          </p:grpSpPr>
          <p:pic>
            <p:nvPicPr>
              <p:cNvPr id="12" name="图片 11" descr="NC copy 2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4027" y="3415802"/>
                <a:ext cx="6413500" cy="2946400"/>
              </a:xfrm>
              <a:prstGeom prst="rect">
                <a:avLst/>
              </a:prstGeom>
            </p:spPr>
          </p:pic>
          <p:sp>
            <p:nvSpPr>
              <p:cNvPr id="7" name="椭圆 6"/>
              <p:cNvSpPr/>
              <p:nvPr/>
            </p:nvSpPr>
            <p:spPr>
              <a:xfrm>
                <a:off x="1676400" y="4944533"/>
                <a:ext cx="999067" cy="1339896"/>
              </a:xfrm>
              <a:prstGeom prst="ellipse">
                <a:avLst/>
              </a:prstGeom>
              <a:noFill/>
              <a:ln>
                <a:solidFill>
                  <a:srgbClr val="8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619403" y="4944533"/>
                <a:ext cx="999067" cy="1339896"/>
              </a:xfrm>
              <a:prstGeom prst="ellipse">
                <a:avLst/>
              </a:prstGeom>
              <a:noFill/>
              <a:ln>
                <a:solidFill>
                  <a:srgbClr val="8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000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ambda-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16" y="466130"/>
            <a:ext cx="6184900" cy="4813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77067" y="4465"/>
            <a:ext cx="336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Internal orbit distribution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897466" y="5361779"/>
            <a:ext cx="8940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err="1" smtClean="0"/>
              <a:t>M</a:t>
            </a:r>
            <a:r>
              <a:rPr kumimoji="1" lang="en-US" altLang="zh-CN" sz="2400" baseline="-25000" dirty="0" err="1" smtClean="0"/>
              <a:t>star</a:t>
            </a:r>
            <a:r>
              <a:rPr kumimoji="1" lang="en-US" altLang="zh-CN" sz="2400" dirty="0" smtClean="0"/>
              <a:t> is the major driver of change of orbit distribution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With control of stellar mass, no different between centrals and satellites</a:t>
            </a:r>
          </a:p>
          <a:p>
            <a:pPr marL="285750" indent="-285750">
              <a:buFont typeface="Arial"/>
              <a:buChar char="•"/>
            </a:pPr>
            <a:endParaRPr kumimoji="1"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77338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ambda-z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8" y="37173"/>
            <a:ext cx="4334735" cy="3367480"/>
          </a:xfrm>
          <a:prstGeom prst="rect">
            <a:avLst/>
          </a:prstGeom>
        </p:spPr>
      </p:pic>
      <p:grpSp>
        <p:nvGrpSpPr>
          <p:cNvPr id="14" name="组 13"/>
          <p:cNvGrpSpPr/>
          <p:nvPr/>
        </p:nvGrpSpPr>
        <p:grpSpPr>
          <a:xfrm>
            <a:off x="1114146" y="405941"/>
            <a:ext cx="3114717" cy="2277510"/>
            <a:chOff x="1114146" y="405941"/>
            <a:chExt cx="3114717" cy="2277510"/>
          </a:xfrm>
        </p:grpSpPr>
        <p:cxnSp>
          <p:nvCxnSpPr>
            <p:cNvPr id="5" name="直线连接符 4"/>
            <p:cNvCxnSpPr/>
            <p:nvPr/>
          </p:nvCxnSpPr>
          <p:spPr>
            <a:xfrm>
              <a:off x="1114146" y="1732953"/>
              <a:ext cx="150371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/>
            <p:cNvCxnSpPr/>
            <p:nvPr/>
          </p:nvCxnSpPr>
          <p:spPr>
            <a:xfrm flipV="1">
              <a:off x="2617856" y="1036199"/>
              <a:ext cx="833666" cy="28826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1114146" y="1771907"/>
              <a:ext cx="1503710" cy="91154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14146" y="779035"/>
              <a:ext cx="1503710" cy="911544"/>
            </a:xfrm>
            <a:prstGeom prst="rect">
              <a:avLst/>
            </a:prstGeom>
            <a:solidFill>
              <a:schemeClr val="bg1">
                <a:lumMod val="75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0441476">
              <a:off x="2606825" y="1105740"/>
              <a:ext cx="1622038" cy="899941"/>
            </a:xfrm>
            <a:prstGeom prst="rect">
              <a:avLst/>
            </a:prstGeom>
            <a:solidFill>
              <a:srgbClr val="93CDDD">
                <a:alpha val="23000"/>
              </a:srgb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0526096">
              <a:off x="2475478" y="405941"/>
              <a:ext cx="1270062" cy="693336"/>
            </a:xfrm>
            <a:prstGeom prst="rect">
              <a:avLst/>
            </a:prstGeom>
            <a:solidFill>
              <a:srgbClr val="BFBFBF">
                <a:alpha val="34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551063" y="80241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/>
              <a:t>Galaxies </a:t>
            </a:r>
            <a:r>
              <a:rPr kumimoji="1" lang="en-US" altLang="zh-CN" sz="2400" dirty="0" smtClean="0"/>
              <a:t>with more hot orbits have </a:t>
            </a:r>
            <a:r>
              <a:rPr kumimoji="1" lang="en-US" altLang="zh-CN" sz="2400" dirty="0"/>
              <a:t>more nearby </a:t>
            </a:r>
            <a:r>
              <a:rPr kumimoji="1" lang="en-US" altLang="zh-CN" sz="2400" dirty="0" err="1"/>
              <a:t>neighbours</a:t>
            </a:r>
            <a:r>
              <a:rPr kumimoji="1" lang="en-US" altLang="zh-CN" sz="2400" dirty="0"/>
              <a:t> (</a:t>
            </a:r>
            <a:r>
              <a:rPr kumimoji="1" lang="en-US" altLang="zh-CN" sz="2400" dirty="0" err="1"/>
              <a:t>rp</a:t>
            </a:r>
            <a:r>
              <a:rPr kumimoji="1" lang="en-US" altLang="zh-CN" sz="2400" dirty="0"/>
              <a:t> &lt; 30 </a:t>
            </a:r>
            <a:r>
              <a:rPr kumimoji="1" lang="en-US" altLang="zh-CN" sz="2400" dirty="0" err="1"/>
              <a:t>kpc</a:t>
            </a:r>
            <a:r>
              <a:rPr kumimoji="1" lang="en-US" altLang="zh-CN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Note here the orbit distribution is within 1 Re of the galaxy</a:t>
            </a:r>
            <a:endParaRPr kumimoji="1" lang="en-US" altLang="zh-CN" sz="2400" dirty="0"/>
          </a:p>
        </p:txBody>
      </p:sp>
      <p:grpSp>
        <p:nvGrpSpPr>
          <p:cNvPr id="15" name="组 14"/>
          <p:cNvGrpSpPr/>
          <p:nvPr/>
        </p:nvGrpSpPr>
        <p:grpSpPr>
          <a:xfrm>
            <a:off x="892573" y="3428026"/>
            <a:ext cx="6629400" cy="3340100"/>
            <a:chOff x="892573" y="3428026"/>
            <a:chExt cx="6629400" cy="3340100"/>
          </a:xfrm>
        </p:grpSpPr>
        <p:pic>
          <p:nvPicPr>
            <p:cNvPr id="13" name="图片 12" descr="NC copy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73" y="3428026"/>
              <a:ext cx="6629400" cy="334010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1676400" y="4944533"/>
              <a:ext cx="999067" cy="1339896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365898" y="4944533"/>
              <a:ext cx="999067" cy="1339896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189817" y="6317257"/>
            <a:ext cx="266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Jin + 2019 to be submitted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08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3600" b="1" dirty="0" smtClean="0"/>
              <a:t>In the future</a:t>
            </a:r>
          </a:p>
          <a:p>
            <a:pPr marL="0" indent="0">
              <a:buNone/>
            </a:pPr>
            <a:r>
              <a:rPr kumimoji="1" lang="en-US" altLang="zh-CN" sz="3600" b="1" dirty="0" smtClean="0"/>
              <a:t>Tag orbits with age and </a:t>
            </a:r>
            <a:r>
              <a:rPr kumimoji="1" lang="en-US" altLang="zh-CN" sz="3600" b="1" dirty="0" err="1" smtClean="0"/>
              <a:t>metallicity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9409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 24"/>
          <p:cNvGrpSpPr/>
          <p:nvPr/>
        </p:nvGrpSpPr>
        <p:grpSpPr>
          <a:xfrm>
            <a:off x="6653796" y="3459276"/>
            <a:ext cx="1414801" cy="1544523"/>
            <a:chOff x="5940152" y="1124744"/>
            <a:chExt cx="1326388" cy="1512168"/>
          </a:xfrm>
        </p:grpSpPr>
        <p:pic>
          <p:nvPicPr>
            <p:cNvPr id="26" name="图片 25" descr="无标题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59" y="1556792"/>
              <a:ext cx="1171359" cy="648072"/>
            </a:xfrm>
            <a:prstGeom prst="rect">
              <a:avLst/>
            </a:prstGeom>
          </p:spPr>
        </p:pic>
        <p:pic>
          <p:nvPicPr>
            <p:cNvPr id="27" name="图片 26" descr="无标题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1124744"/>
              <a:ext cx="1326388" cy="1512168"/>
            </a:xfrm>
            <a:prstGeom prst="rect">
              <a:avLst/>
            </a:prstGeom>
          </p:spPr>
        </p:pic>
      </p:grpSp>
      <p:pic>
        <p:nvPicPr>
          <p:cNvPr id="5" name="图片 4" descr="halo_6_fit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" y="2017022"/>
            <a:ext cx="7859565" cy="873979"/>
          </a:xfrm>
          <a:prstGeom prst="rect">
            <a:avLst/>
          </a:prstGeom>
        </p:spPr>
      </p:pic>
      <p:pic>
        <p:nvPicPr>
          <p:cNvPr id="3" name="图片 2" descr="halo_6_f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6" y="875023"/>
            <a:ext cx="7836711" cy="1059350"/>
          </a:xfrm>
          <a:prstGeom prst="rect">
            <a:avLst/>
          </a:prstGeom>
        </p:spPr>
      </p:pic>
      <p:grpSp>
        <p:nvGrpSpPr>
          <p:cNvPr id="68" name="组 67"/>
          <p:cNvGrpSpPr/>
          <p:nvPr/>
        </p:nvGrpSpPr>
        <p:grpSpPr>
          <a:xfrm>
            <a:off x="1543925" y="3484677"/>
            <a:ext cx="4267281" cy="1350452"/>
            <a:chOff x="955175" y="4173529"/>
            <a:chExt cx="4267281" cy="1350452"/>
          </a:xfrm>
        </p:grpSpPr>
        <p:pic>
          <p:nvPicPr>
            <p:cNvPr id="150" name="Picture 2" descr="Picture 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81707" y="4269434"/>
              <a:ext cx="1240749" cy="1254547"/>
            </a:xfrm>
            <a:prstGeom prst="rect">
              <a:avLst/>
            </a:prstGeom>
            <a:ln>
              <a:solidFill>
                <a:srgbClr val="FAC090"/>
              </a:solidFill>
            </a:ln>
          </p:spPr>
        </p:pic>
        <p:pic>
          <p:nvPicPr>
            <p:cNvPr id="151" name="Picture 11" descr="Picture 1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46961" y="4249831"/>
              <a:ext cx="1267649" cy="1274150"/>
            </a:xfrm>
            <a:prstGeom prst="rect">
              <a:avLst/>
            </a:prstGeom>
            <a:ln>
              <a:solidFill>
                <a:srgbClr val="F0BE89"/>
              </a:solidFill>
            </a:ln>
          </p:spPr>
        </p:pic>
        <p:pic>
          <p:nvPicPr>
            <p:cNvPr id="153" name="Picture 12" descr="Picture 1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78282" y="4269434"/>
              <a:ext cx="1253520" cy="1254547"/>
            </a:xfrm>
            <a:prstGeom prst="rect">
              <a:avLst/>
            </a:prstGeom>
            <a:ln>
              <a:solidFill>
                <a:srgbClr val="F0BE89"/>
              </a:solidFill>
            </a:ln>
          </p:spPr>
        </p:pic>
        <p:sp>
          <p:nvSpPr>
            <p:cNvPr id="154" name="TextBox 1"/>
            <p:cNvSpPr txBox="1"/>
            <p:nvPr/>
          </p:nvSpPr>
          <p:spPr>
            <a:xfrm>
              <a:off x="955175" y="4192530"/>
              <a:ext cx="484307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1400" dirty="0"/>
                <a:t>λ</a:t>
              </a:r>
              <a:r>
                <a:rPr sz="1400" baseline="-25000" dirty="0"/>
                <a:t>z</a:t>
              </a:r>
              <a:r>
                <a:rPr sz="1400" dirty="0"/>
                <a:t> ~ 0</a:t>
              </a:r>
            </a:p>
          </p:txBody>
        </p:sp>
        <p:sp>
          <p:nvSpPr>
            <p:cNvPr id="155" name="TextBox 16"/>
            <p:cNvSpPr txBox="1"/>
            <p:nvPr/>
          </p:nvSpPr>
          <p:spPr>
            <a:xfrm>
              <a:off x="2418947" y="4173529"/>
              <a:ext cx="620625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1400" dirty="0"/>
                <a:t>λ</a:t>
              </a:r>
              <a:r>
                <a:rPr sz="1400" baseline="-25000" dirty="0"/>
                <a:t>z</a:t>
              </a:r>
              <a:r>
                <a:rPr sz="1400" dirty="0"/>
                <a:t> ~ 0.5</a:t>
              </a:r>
            </a:p>
          </p:txBody>
        </p:sp>
        <p:sp>
          <p:nvSpPr>
            <p:cNvPr id="156" name="TextBox 17"/>
            <p:cNvSpPr txBox="1"/>
            <p:nvPr/>
          </p:nvSpPr>
          <p:spPr>
            <a:xfrm>
              <a:off x="3981707" y="4197528"/>
              <a:ext cx="484307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1400" dirty="0"/>
                <a:t>λ</a:t>
              </a:r>
              <a:r>
                <a:rPr sz="1400" baseline="-25000" dirty="0"/>
                <a:t>z</a:t>
              </a:r>
              <a:r>
                <a:rPr sz="1400" dirty="0"/>
                <a:t> ~ 1</a:t>
              </a:r>
            </a:p>
          </p:txBody>
        </p:sp>
        <p:sp>
          <p:nvSpPr>
            <p:cNvPr id="157" name="TextBox 4"/>
            <p:cNvSpPr txBox="1"/>
            <p:nvPr/>
          </p:nvSpPr>
          <p:spPr>
            <a:xfrm>
              <a:off x="1867448" y="4200896"/>
              <a:ext cx="364353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2400" b="1">
                  <a:solidFill>
                    <a:srgbClr val="C90202"/>
                  </a:solidFill>
                </a:defRPr>
              </a:lvl1pPr>
            </a:lstStyle>
            <a:p>
              <a:r>
                <a:rPr sz="1400" dirty="0"/>
                <a:t>Hot</a:t>
              </a:r>
            </a:p>
          </p:txBody>
        </p:sp>
        <p:sp>
          <p:nvSpPr>
            <p:cNvPr id="163" name="TextBox 20"/>
            <p:cNvSpPr txBox="1"/>
            <p:nvPr/>
          </p:nvSpPr>
          <p:spPr>
            <a:xfrm>
              <a:off x="3160614" y="4192530"/>
              <a:ext cx="553996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2400" b="1">
                  <a:solidFill>
                    <a:srgbClr val="E46C0A"/>
                  </a:solidFill>
                </a:defRPr>
              </a:lvl1pPr>
            </a:lstStyle>
            <a:p>
              <a:r>
                <a:rPr sz="1400" dirty="0"/>
                <a:t>Warm</a:t>
              </a:r>
            </a:p>
          </p:txBody>
        </p:sp>
        <p:sp>
          <p:nvSpPr>
            <p:cNvPr id="158" name="TextBox 18"/>
            <p:cNvSpPr txBox="1"/>
            <p:nvPr/>
          </p:nvSpPr>
          <p:spPr>
            <a:xfrm>
              <a:off x="4798141" y="4196998"/>
              <a:ext cx="424315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2400" b="1">
                  <a:solidFill>
                    <a:srgbClr val="0000FF"/>
                  </a:solidFill>
                </a:defRPr>
              </a:lvl1pPr>
            </a:lstStyle>
            <a:p>
              <a:r>
                <a:rPr sz="1400" dirty="0"/>
                <a:t>Cold</a:t>
              </a:r>
            </a:p>
          </p:txBody>
        </p:sp>
      </p:grpSp>
      <p:sp>
        <p:nvSpPr>
          <p:cNvPr id="152" name="TextBox 6"/>
          <p:cNvSpPr txBox="1"/>
          <p:nvPr/>
        </p:nvSpPr>
        <p:spPr>
          <a:xfrm>
            <a:off x="790829" y="127703"/>
            <a:ext cx="886325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rPr lang="x-none" dirty="0" smtClean="0"/>
              <a:t>Tag orbits with age and metallicity</a:t>
            </a:r>
            <a:endParaRPr dirty="0"/>
          </a:p>
        </p:txBody>
      </p:sp>
      <p:sp>
        <p:nvSpPr>
          <p:cNvPr id="161" name="TextBox 7"/>
          <p:cNvSpPr txBox="1"/>
          <p:nvPr/>
        </p:nvSpPr>
        <p:spPr>
          <a:xfrm>
            <a:off x="6851487" y="3506828"/>
            <a:ext cx="109661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2400" b="1"/>
            </a:lvl1pPr>
          </a:lstStyle>
          <a:p>
            <a:r>
              <a:rPr sz="1600" dirty="0"/>
              <a:t>A </a:t>
            </a:r>
            <a:r>
              <a:rPr lang="x-none" sz="1600" dirty="0" smtClean="0"/>
              <a:t>6D model</a:t>
            </a:r>
            <a:endParaRPr sz="1600" dirty="0"/>
          </a:p>
        </p:txBody>
      </p:sp>
      <p:sp>
        <p:nvSpPr>
          <p:cNvPr id="159" name="TextBox 5"/>
          <p:cNvSpPr txBox="1"/>
          <p:nvPr/>
        </p:nvSpPr>
        <p:spPr>
          <a:xfrm>
            <a:off x="1543925" y="3912484"/>
            <a:ext cx="736749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/>
            </a:lvl1pPr>
          </a:lstStyle>
          <a:p>
            <a:r>
              <a:rPr lang="en-US" sz="1600" dirty="0"/>
              <a:t>w</a:t>
            </a:r>
            <a:r>
              <a:rPr lang="x-none" sz="1600" baseline="-25000" dirty="0" smtClean="0"/>
              <a:t>1                                </a:t>
            </a:r>
            <a:r>
              <a:rPr sz="1600" dirty="0" smtClean="0"/>
              <a:t>+</a:t>
            </a:r>
            <a:r>
              <a:rPr lang="x-none" sz="1600" dirty="0" smtClean="0"/>
              <a:t> </a:t>
            </a:r>
            <a:r>
              <a:rPr lang="en-US" altLang="zh-CN" sz="1600" dirty="0" smtClean="0"/>
              <a:t>w</a:t>
            </a:r>
            <a:r>
              <a:rPr lang="x-none" altLang="zh-CN" sz="1600" baseline="-25000" dirty="0" smtClean="0"/>
              <a:t>2</a:t>
            </a:r>
            <a:r>
              <a:rPr sz="1600" dirty="0"/>
              <a:t>	</a:t>
            </a:r>
            <a:r>
              <a:rPr lang="x-none" sz="1600" dirty="0" smtClean="0"/>
              <a:t>                    </a:t>
            </a:r>
            <a:r>
              <a:rPr sz="1600" dirty="0" smtClean="0"/>
              <a:t>+</a:t>
            </a:r>
            <a:r>
              <a:rPr lang="x-none" sz="1600" dirty="0" smtClean="0"/>
              <a:t> </a:t>
            </a:r>
            <a:r>
              <a:rPr lang="en-US" altLang="zh-CN" sz="1600" dirty="0" smtClean="0"/>
              <a:t>w</a:t>
            </a:r>
            <a:r>
              <a:rPr lang="x-none" altLang="zh-CN" sz="1600" baseline="-25000" dirty="0" smtClean="0"/>
              <a:t>3</a:t>
            </a:r>
            <a:r>
              <a:rPr sz="1600" dirty="0"/>
              <a:t>	</a:t>
            </a:r>
            <a:r>
              <a:rPr lang="x-none" sz="1600" dirty="0" smtClean="0"/>
              <a:t>                         +</a:t>
            </a:r>
            <a:r>
              <a:rPr lang="mr-IN" sz="1600" dirty="0" smtClean="0"/>
              <a:t>… </a:t>
            </a:r>
            <a:r>
              <a:rPr lang="x-none" sz="1600" dirty="0" smtClean="0"/>
              <a:t> </a:t>
            </a:r>
            <a:r>
              <a:rPr sz="1600" dirty="0" smtClean="0"/>
              <a:t>=</a:t>
            </a:r>
            <a:r>
              <a:rPr sz="1600" dirty="0"/>
              <a:t>		</a:t>
            </a:r>
          </a:p>
        </p:txBody>
      </p:sp>
      <p:pic>
        <p:nvPicPr>
          <p:cNvPr id="2" name="图片 1" descr="halo_6_fit copy 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4" y="877462"/>
            <a:ext cx="5445253" cy="1056911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 rot="14421787">
            <a:off x="6753057" y="3019962"/>
            <a:ext cx="484632" cy="392157"/>
          </a:xfrm>
          <a:prstGeom prst="downArrow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下箭头 47"/>
          <p:cNvSpPr/>
          <p:nvPr/>
        </p:nvSpPr>
        <p:spPr>
          <a:xfrm rot="19634715">
            <a:off x="3695879" y="2992595"/>
            <a:ext cx="484632" cy="392157"/>
          </a:xfrm>
          <a:prstGeom prst="downArrow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 8"/>
          <p:cNvGrpSpPr/>
          <p:nvPr/>
        </p:nvGrpSpPr>
        <p:grpSpPr>
          <a:xfrm>
            <a:off x="1543925" y="4449768"/>
            <a:ext cx="6412641" cy="354583"/>
            <a:chOff x="1543925" y="4449768"/>
            <a:chExt cx="6412641" cy="354583"/>
          </a:xfrm>
        </p:grpSpPr>
        <p:sp>
          <p:nvSpPr>
            <p:cNvPr id="6" name="文本框 5"/>
            <p:cNvSpPr txBox="1"/>
            <p:nvPr/>
          </p:nvSpPr>
          <p:spPr>
            <a:xfrm>
              <a:off x="1543925" y="4465797"/>
              <a:ext cx="4529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C70A0A"/>
                  </a:solidFill>
                </a:rPr>
                <a:t>t</a:t>
              </a:r>
              <a:r>
                <a:rPr kumimoji="1" lang="en-US" altLang="zh-CN" sz="1600" b="1" baseline="-25000" dirty="0" smtClean="0">
                  <a:solidFill>
                    <a:srgbClr val="C70A0A"/>
                  </a:solidFill>
                </a:rPr>
                <a:t>1</a:t>
              </a:r>
              <a:r>
                <a:rPr kumimoji="1" lang="en-US" altLang="zh-CN" sz="1600" b="1" dirty="0" smtClean="0">
                  <a:solidFill>
                    <a:srgbClr val="C70A0A"/>
                  </a:solidFill>
                </a:rPr>
                <a:t>, Z</a:t>
              </a:r>
              <a:r>
                <a:rPr kumimoji="1" lang="en-US" altLang="zh-CN" sz="1600" b="1" baseline="-25000" dirty="0" smtClean="0">
                  <a:solidFill>
                    <a:srgbClr val="C70A0A"/>
                  </a:solidFill>
                </a:rPr>
                <a:t>1                                  </a:t>
              </a:r>
              <a:r>
                <a:rPr kumimoji="1" lang="en-US" altLang="zh-CN" sz="1600" b="1" dirty="0" smtClean="0">
                  <a:solidFill>
                    <a:srgbClr val="FF6600"/>
                  </a:solidFill>
                </a:rPr>
                <a:t>t</a:t>
              </a:r>
              <a:r>
                <a:rPr kumimoji="1" lang="en-US" altLang="zh-CN" sz="1600" b="1" baseline="-25000" dirty="0">
                  <a:solidFill>
                    <a:srgbClr val="FF6600"/>
                  </a:solidFill>
                </a:rPr>
                <a:t>2</a:t>
              </a:r>
              <a:r>
                <a:rPr kumimoji="1" lang="en-US" altLang="zh-CN" sz="1600" b="1" dirty="0" smtClean="0">
                  <a:solidFill>
                    <a:srgbClr val="FF6600"/>
                  </a:solidFill>
                </a:rPr>
                <a:t>, Z</a:t>
              </a:r>
              <a:r>
                <a:rPr kumimoji="1" lang="en-US" altLang="zh-CN" sz="1600" b="1" baseline="-25000" dirty="0">
                  <a:solidFill>
                    <a:srgbClr val="FF6600"/>
                  </a:solidFill>
                </a:rPr>
                <a:t>2</a:t>
              </a:r>
              <a:r>
                <a:rPr kumimoji="1" lang="en-US" altLang="zh-CN" sz="1600" b="1" baseline="-25000" dirty="0" smtClean="0">
                  <a:solidFill>
                    <a:srgbClr val="FF6600"/>
                  </a:solidFill>
                </a:rPr>
                <a:t> </a:t>
              </a:r>
              <a:r>
                <a:rPr kumimoji="1" lang="en-US" altLang="zh-CN" sz="1600" b="1" dirty="0" smtClean="0">
                  <a:solidFill>
                    <a:srgbClr val="FF6600"/>
                  </a:solidFill>
                </a:rPr>
                <a:t>                        </a:t>
              </a:r>
              <a:r>
                <a:rPr kumimoji="1" lang="en-US" altLang="zh-CN" sz="1600" b="1" dirty="0" smtClean="0">
                  <a:solidFill>
                    <a:srgbClr val="0000FF"/>
                  </a:solidFill>
                </a:rPr>
                <a:t>t</a:t>
              </a:r>
              <a:r>
                <a:rPr kumimoji="1" lang="en-US" altLang="zh-CN" sz="1600" b="1" baseline="-25000" dirty="0">
                  <a:solidFill>
                    <a:srgbClr val="0000FF"/>
                  </a:solidFill>
                </a:rPr>
                <a:t>3</a:t>
              </a:r>
              <a:r>
                <a:rPr kumimoji="1" lang="en-US" altLang="zh-CN" sz="1600" b="1" dirty="0" smtClean="0">
                  <a:solidFill>
                    <a:srgbClr val="0000FF"/>
                  </a:solidFill>
                </a:rPr>
                <a:t>, Z</a:t>
              </a:r>
              <a:r>
                <a:rPr kumimoji="1" lang="en-US" altLang="zh-CN" sz="1600" b="1" baseline="-25000" dirty="0">
                  <a:solidFill>
                    <a:srgbClr val="0000FF"/>
                  </a:solidFill>
                </a:rPr>
                <a:t>3</a:t>
              </a:r>
              <a:endParaRPr kumimoji="1" lang="zh-CN" altLang="en-US" sz="1600" b="1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9" name="TextBox 7"/>
            <p:cNvSpPr txBox="1"/>
            <p:nvPr/>
          </p:nvSpPr>
          <p:spPr>
            <a:xfrm>
              <a:off x="6816773" y="4449768"/>
              <a:ext cx="113979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r>
                <a:rPr lang="x-none" sz="1600" dirty="0" smtClean="0"/>
                <a:t>With t and Z</a:t>
              </a:r>
              <a:endParaRPr sz="1600" dirty="0"/>
            </a:p>
          </p:txBody>
        </p:sp>
      </p:grpSp>
      <p:sp>
        <p:nvSpPr>
          <p:cNvPr id="4" name="文本框 3"/>
          <p:cNvSpPr txBox="1"/>
          <p:nvPr/>
        </p:nvSpPr>
        <p:spPr>
          <a:xfrm rot="16200000">
            <a:off x="2587" y="1289372"/>
            <a:ext cx="7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Data</a:t>
            </a:r>
            <a:endParaRPr kumimoji="1"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 rot="16200000">
            <a:off x="-94063" y="2186824"/>
            <a:ext cx="99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Model</a:t>
            </a:r>
            <a:endParaRPr kumimoji="1"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096747" y="650924"/>
            <a:ext cx="2463053" cy="2257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7826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13432" y="-4"/>
            <a:ext cx="656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Tests with mock MUSE data - </a:t>
            </a:r>
            <a:r>
              <a:rPr kumimoji="1" lang="en-US" altLang="zh-CN" sz="2800" b="1" dirty="0" err="1" smtClean="0"/>
              <a:t>Auriga</a:t>
            </a:r>
            <a:r>
              <a:rPr kumimoji="1" lang="en-US" altLang="zh-CN" sz="2800" b="1" dirty="0" smtClean="0"/>
              <a:t> halo 6</a:t>
            </a:r>
            <a:endParaRPr kumimoji="1" lang="zh-CN" altLang="en-US" sz="2800" b="1" dirty="0"/>
          </a:p>
        </p:txBody>
      </p:sp>
      <p:grpSp>
        <p:nvGrpSpPr>
          <p:cNvPr id="8" name="组 7"/>
          <p:cNvGrpSpPr/>
          <p:nvPr/>
        </p:nvGrpSpPr>
        <p:grpSpPr>
          <a:xfrm>
            <a:off x="3935979" y="766858"/>
            <a:ext cx="4539153" cy="4760273"/>
            <a:chOff x="1438310" y="690658"/>
            <a:chExt cx="4539153" cy="4760273"/>
          </a:xfrm>
        </p:grpSpPr>
        <p:grpSp>
          <p:nvGrpSpPr>
            <p:cNvPr id="4" name="组 3"/>
            <p:cNvGrpSpPr/>
            <p:nvPr/>
          </p:nvGrpSpPr>
          <p:grpSpPr>
            <a:xfrm>
              <a:off x="1438310" y="690658"/>
              <a:ext cx="4539153" cy="4655155"/>
              <a:chOff x="3748080" y="3207043"/>
              <a:chExt cx="3074815" cy="3379584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080" y="3501173"/>
                <a:ext cx="3074815" cy="3085454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4204556" y="3207043"/>
                <a:ext cx="1579870" cy="36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Age vs. Circularity</a:t>
                </a:r>
                <a:endParaRPr kumimoji="1" lang="zh-CN" altLang="en-US" sz="2800" dirty="0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624670" y="5081599"/>
              <a:ext cx="181976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Stellar age t / </a:t>
              </a:r>
              <a:r>
                <a:rPr kumimoji="1" lang="en-US" altLang="zh-CN" dirty="0" err="1" smtClean="0"/>
                <a:t>Gyr</a:t>
              </a:r>
              <a:endParaRPr kumimoji="1"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78933" y="1007533"/>
            <a:ext cx="21361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Simulation:</a:t>
            </a:r>
          </a:p>
          <a:p>
            <a:r>
              <a:rPr kumimoji="1" lang="en-US" altLang="zh-CN" dirty="0" smtClean="0"/>
              <a:t>Particles with known </a:t>
            </a:r>
          </a:p>
          <a:p>
            <a:r>
              <a:rPr kumimoji="1" lang="en-US" altLang="zh-CN" dirty="0" smtClean="0"/>
              <a:t>(x, y, z, 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x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y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z</a:t>
            </a:r>
            <a:r>
              <a:rPr kumimoji="1" lang="en-US" altLang="zh-CN" dirty="0" smtClean="0"/>
              <a:t>, t, Z)</a:t>
            </a:r>
            <a:endParaRPr kumimoji="1" lang="zh-CN" altLang="en-US" dirty="0"/>
          </a:p>
        </p:txBody>
      </p:sp>
      <p:cxnSp>
        <p:nvCxnSpPr>
          <p:cNvPr id="20" name="直线连接符 19"/>
          <p:cNvCxnSpPr/>
          <p:nvPr/>
        </p:nvCxnSpPr>
        <p:spPr>
          <a:xfrm>
            <a:off x="4639737" y="4428068"/>
            <a:ext cx="49106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88477" y="4211542"/>
            <a:ext cx="61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rue</a:t>
            </a:r>
            <a:endParaRPr kumimoji="1" lang="zh-CN" altLang="en-US" dirty="0"/>
          </a:p>
        </p:txBody>
      </p:sp>
      <p:sp>
        <p:nvSpPr>
          <p:cNvPr id="36" name="右箭头 35"/>
          <p:cNvSpPr/>
          <p:nvPr/>
        </p:nvSpPr>
        <p:spPr>
          <a:xfrm>
            <a:off x="3066796" y="1397000"/>
            <a:ext cx="978408" cy="2370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67871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13432" y="-4"/>
            <a:ext cx="656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Tests with mock MUSE data - </a:t>
            </a:r>
            <a:r>
              <a:rPr kumimoji="1" lang="en-US" altLang="zh-CN" sz="2800" b="1" dirty="0" err="1" smtClean="0"/>
              <a:t>Auriga</a:t>
            </a:r>
            <a:r>
              <a:rPr kumimoji="1" lang="en-US" altLang="zh-CN" sz="2800" b="1" dirty="0" smtClean="0"/>
              <a:t> halo 6</a:t>
            </a:r>
            <a:endParaRPr kumimoji="1" lang="zh-CN" altLang="en-US" sz="28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778933" y="1007533"/>
            <a:ext cx="21361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Simulation:</a:t>
            </a:r>
          </a:p>
          <a:p>
            <a:r>
              <a:rPr kumimoji="1" lang="en-US" altLang="zh-CN" dirty="0" smtClean="0"/>
              <a:t>Particles with known </a:t>
            </a:r>
          </a:p>
          <a:p>
            <a:r>
              <a:rPr kumimoji="1" lang="en-US" altLang="zh-CN" dirty="0" smtClean="0"/>
              <a:t>(x, y, z, 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x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y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z</a:t>
            </a:r>
            <a:r>
              <a:rPr kumimoji="1" lang="en-US" altLang="zh-CN" dirty="0" smtClean="0"/>
              <a:t>, t, Z)</a:t>
            </a:r>
            <a:endParaRPr kumimoji="1" lang="zh-CN" altLang="en-US" dirty="0"/>
          </a:p>
        </p:txBody>
      </p:sp>
      <p:sp>
        <p:nvSpPr>
          <p:cNvPr id="26" name="下箭头 25"/>
          <p:cNvSpPr/>
          <p:nvPr/>
        </p:nvSpPr>
        <p:spPr>
          <a:xfrm>
            <a:off x="1509099" y="2037799"/>
            <a:ext cx="484632" cy="265134"/>
          </a:xfrm>
          <a:prstGeom prst="downArrow">
            <a:avLst/>
          </a:prstGeom>
          <a:solidFill>
            <a:srgbClr val="DCE6F2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171493" y="2556936"/>
            <a:ext cx="1178215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Mock data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778933" y="3580250"/>
            <a:ext cx="187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Best-fitting model</a:t>
            </a:r>
            <a:endParaRPr kumimoji="1" lang="zh-CN" altLang="en-US" dirty="0"/>
          </a:p>
        </p:txBody>
      </p:sp>
      <p:sp>
        <p:nvSpPr>
          <p:cNvPr id="29" name="下箭头 28"/>
          <p:cNvSpPr/>
          <p:nvPr/>
        </p:nvSpPr>
        <p:spPr>
          <a:xfrm>
            <a:off x="1509099" y="3266082"/>
            <a:ext cx="484632" cy="235917"/>
          </a:xfrm>
          <a:prstGeom prst="downArrow">
            <a:avLst/>
          </a:prstGeom>
          <a:solidFill>
            <a:srgbClr val="DCE6F2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0" name="组 29"/>
          <p:cNvGrpSpPr/>
          <p:nvPr/>
        </p:nvGrpSpPr>
        <p:grpSpPr>
          <a:xfrm>
            <a:off x="1023463" y="3501999"/>
            <a:ext cx="1414801" cy="1544523"/>
            <a:chOff x="5940152" y="1124744"/>
            <a:chExt cx="1326388" cy="1512168"/>
          </a:xfrm>
        </p:grpSpPr>
        <p:pic>
          <p:nvPicPr>
            <p:cNvPr id="31" name="图片 30" descr="无标题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59" y="1556792"/>
              <a:ext cx="1171359" cy="648072"/>
            </a:xfrm>
            <a:prstGeom prst="rect">
              <a:avLst/>
            </a:prstGeom>
          </p:spPr>
        </p:pic>
        <p:pic>
          <p:nvPicPr>
            <p:cNvPr id="32" name="图片 31" descr="无标题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1124744"/>
              <a:ext cx="1326388" cy="1512168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679429" y="4782474"/>
            <a:ext cx="2533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A orbit-superposed model tagged with t and Z</a:t>
            </a:r>
            <a:endParaRPr kumimoji="1" lang="zh-CN" altLang="en-US" sz="1600" dirty="0"/>
          </a:p>
        </p:txBody>
      </p:sp>
      <p:grpSp>
        <p:nvGrpSpPr>
          <p:cNvPr id="33" name="组 32"/>
          <p:cNvGrpSpPr/>
          <p:nvPr/>
        </p:nvGrpSpPr>
        <p:grpSpPr>
          <a:xfrm>
            <a:off x="3935979" y="766858"/>
            <a:ext cx="4539153" cy="4760273"/>
            <a:chOff x="1438310" y="690658"/>
            <a:chExt cx="4539153" cy="4760273"/>
          </a:xfrm>
        </p:grpSpPr>
        <p:grpSp>
          <p:nvGrpSpPr>
            <p:cNvPr id="34" name="组 33"/>
            <p:cNvGrpSpPr/>
            <p:nvPr/>
          </p:nvGrpSpPr>
          <p:grpSpPr>
            <a:xfrm>
              <a:off x="1438310" y="690658"/>
              <a:ext cx="4539153" cy="4655155"/>
              <a:chOff x="3748080" y="3207043"/>
              <a:chExt cx="3074815" cy="3379584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080" y="3501173"/>
                <a:ext cx="3074815" cy="3085454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4204556" y="3207043"/>
                <a:ext cx="1579870" cy="36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Age vs. Circularity</a:t>
                </a:r>
                <a:endParaRPr kumimoji="1" lang="zh-CN" altLang="en-US" sz="2800" dirty="0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624670" y="5081599"/>
              <a:ext cx="181976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Stellar age t / </a:t>
              </a:r>
              <a:r>
                <a:rPr kumimoji="1" lang="en-US" altLang="zh-CN" dirty="0" err="1" smtClean="0"/>
                <a:t>Gyr</a:t>
              </a:r>
              <a:endParaRPr kumimoji="1" lang="zh-CN" altLang="en-US" dirty="0"/>
            </a:p>
          </p:txBody>
        </p:sp>
      </p:grpSp>
      <p:cxnSp>
        <p:nvCxnSpPr>
          <p:cNvPr id="41" name="直线连接符 40"/>
          <p:cNvCxnSpPr/>
          <p:nvPr/>
        </p:nvCxnSpPr>
        <p:spPr>
          <a:xfrm>
            <a:off x="4639737" y="4428068"/>
            <a:ext cx="49106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088477" y="4211542"/>
            <a:ext cx="61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rue</a:t>
            </a:r>
            <a:endParaRPr kumimoji="1" lang="zh-CN" altLang="en-US" dirty="0"/>
          </a:p>
        </p:txBody>
      </p:sp>
      <p:sp>
        <p:nvSpPr>
          <p:cNvPr id="36" name="右箭头 35"/>
          <p:cNvSpPr/>
          <p:nvPr/>
        </p:nvSpPr>
        <p:spPr>
          <a:xfrm>
            <a:off x="3066796" y="1397000"/>
            <a:ext cx="978408" cy="2370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9" name="图片 48" descr="halo_6_fit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2876405"/>
            <a:ext cx="3485495" cy="387585"/>
          </a:xfrm>
          <a:prstGeom prst="rect">
            <a:avLst/>
          </a:prstGeom>
        </p:spPr>
      </p:pic>
      <p:pic>
        <p:nvPicPr>
          <p:cNvPr id="50" name="图片 49" descr="halo_6_f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2393401"/>
            <a:ext cx="3462100" cy="46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522" y="2074871"/>
            <a:ext cx="117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Mock data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062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13432" y="-4"/>
            <a:ext cx="656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Tests with mock MUSE data - </a:t>
            </a:r>
            <a:r>
              <a:rPr kumimoji="1" lang="en-US" altLang="zh-CN" sz="2800" b="1" dirty="0" err="1" smtClean="0"/>
              <a:t>Auriga</a:t>
            </a:r>
            <a:r>
              <a:rPr kumimoji="1" lang="en-US" altLang="zh-CN" sz="2800" b="1" dirty="0" smtClean="0"/>
              <a:t> halo 6</a:t>
            </a:r>
            <a:endParaRPr kumimoji="1" lang="zh-CN" altLang="en-US" sz="2800" b="1" dirty="0"/>
          </a:p>
        </p:txBody>
      </p:sp>
      <p:grpSp>
        <p:nvGrpSpPr>
          <p:cNvPr id="8" name="组 7"/>
          <p:cNvGrpSpPr/>
          <p:nvPr/>
        </p:nvGrpSpPr>
        <p:grpSpPr>
          <a:xfrm>
            <a:off x="3894677" y="766858"/>
            <a:ext cx="4590070" cy="4760273"/>
            <a:chOff x="1397008" y="690658"/>
            <a:chExt cx="4590070" cy="4760273"/>
          </a:xfrm>
        </p:grpSpPr>
        <p:grpSp>
          <p:nvGrpSpPr>
            <p:cNvPr id="4" name="组 3"/>
            <p:cNvGrpSpPr/>
            <p:nvPr/>
          </p:nvGrpSpPr>
          <p:grpSpPr>
            <a:xfrm>
              <a:off x="1397008" y="690658"/>
              <a:ext cx="4590070" cy="4618440"/>
              <a:chOff x="3720101" y="3207043"/>
              <a:chExt cx="3109306" cy="3352929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101" y="3475978"/>
                <a:ext cx="3109306" cy="3083994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4204556" y="3207043"/>
                <a:ext cx="1579870" cy="36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Age vs. Circularity</a:t>
                </a:r>
                <a:endParaRPr kumimoji="1" lang="zh-CN" altLang="en-US" sz="2800" dirty="0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624670" y="5081599"/>
              <a:ext cx="181976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Stellar age t / </a:t>
              </a:r>
              <a:r>
                <a:rPr kumimoji="1" lang="en-US" altLang="zh-CN" dirty="0" err="1" smtClean="0"/>
                <a:t>Gyr</a:t>
              </a:r>
              <a:endParaRPr kumimoji="1" lang="zh-CN" altLang="en-US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78933" y="1007533"/>
            <a:ext cx="21361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Simulation:</a:t>
            </a:r>
          </a:p>
          <a:p>
            <a:r>
              <a:rPr kumimoji="1" lang="en-US" altLang="zh-CN" dirty="0" smtClean="0"/>
              <a:t>Particles with known </a:t>
            </a:r>
          </a:p>
          <a:p>
            <a:r>
              <a:rPr kumimoji="1" lang="en-US" altLang="zh-CN" dirty="0" smtClean="0"/>
              <a:t>(x, y, z, 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x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y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z</a:t>
            </a:r>
            <a:r>
              <a:rPr kumimoji="1" lang="en-US" altLang="zh-CN" dirty="0" smtClean="0"/>
              <a:t>, t, Z)</a:t>
            </a:r>
            <a:endParaRPr kumimoji="1" lang="zh-CN" altLang="en-US" dirty="0"/>
          </a:p>
        </p:txBody>
      </p:sp>
      <p:cxnSp>
        <p:nvCxnSpPr>
          <p:cNvPr id="20" name="直线连接符 19"/>
          <p:cNvCxnSpPr/>
          <p:nvPr/>
        </p:nvCxnSpPr>
        <p:spPr>
          <a:xfrm>
            <a:off x="4639737" y="4428068"/>
            <a:ext cx="49106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88477" y="4211542"/>
            <a:ext cx="61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rue</a:t>
            </a:r>
            <a:endParaRPr kumimoji="1" lang="zh-CN" altLang="en-US" dirty="0"/>
          </a:p>
        </p:txBody>
      </p:sp>
      <p:cxnSp>
        <p:nvCxnSpPr>
          <p:cNvPr id="24" name="直线连接符 23"/>
          <p:cNvCxnSpPr/>
          <p:nvPr/>
        </p:nvCxnSpPr>
        <p:spPr>
          <a:xfrm flipV="1">
            <a:off x="4648206" y="4648202"/>
            <a:ext cx="482594" cy="1"/>
          </a:xfrm>
          <a:prstGeom prst="line">
            <a:avLst/>
          </a:prstGeom>
          <a:ln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088479" y="4430076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</a:t>
            </a:r>
            <a:r>
              <a:rPr kumimoji="1" lang="en-US" altLang="zh-CN" dirty="0" smtClean="0"/>
              <a:t>odel</a:t>
            </a:r>
            <a:endParaRPr kumimoji="1" lang="zh-CN" altLang="en-US" dirty="0"/>
          </a:p>
        </p:txBody>
      </p:sp>
      <p:sp>
        <p:nvSpPr>
          <p:cNvPr id="36" name="右箭头 35"/>
          <p:cNvSpPr/>
          <p:nvPr/>
        </p:nvSpPr>
        <p:spPr>
          <a:xfrm>
            <a:off x="3066796" y="1397000"/>
            <a:ext cx="978408" cy="2370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右箭头 36"/>
          <p:cNvSpPr/>
          <p:nvPr/>
        </p:nvSpPr>
        <p:spPr>
          <a:xfrm>
            <a:off x="3066796" y="4271013"/>
            <a:ext cx="978408" cy="28425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70A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7" name="组 46"/>
          <p:cNvGrpSpPr/>
          <p:nvPr/>
        </p:nvGrpSpPr>
        <p:grpSpPr>
          <a:xfrm>
            <a:off x="4732867" y="1265141"/>
            <a:ext cx="2294466" cy="3577059"/>
            <a:chOff x="4732867" y="1265141"/>
            <a:chExt cx="2294466" cy="3577059"/>
          </a:xfrm>
        </p:grpSpPr>
        <p:grpSp>
          <p:nvGrpSpPr>
            <p:cNvPr id="43" name="组 42"/>
            <p:cNvGrpSpPr/>
            <p:nvPr/>
          </p:nvGrpSpPr>
          <p:grpSpPr>
            <a:xfrm>
              <a:off x="5733174" y="1265141"/>
              <a:ext cx="439037" cy="3577059"/>
              <a:chOff x="6079067" y="2874370"/>
              <a:chExt cx="279404" cy="2620498"/>
            </a:xfrm>
          </p:grpSpPr>
          <p:cxnSp>
            <p:nvCxnSpPr>
              <p:cNvPr id="44" name="直线连接符 43"/>
              <p:cNvCxnSpPr/>
              <p:nvPr/>
            </p:nvCxnSpPr>
            <p:spPr>
              <a:xfrm flipH="1" flipV="1">
                <a:off x="6079067" y="2874370"/>
                <a:ext cx="1" cy="2620498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连接符 44"/>
              <p:cNvCxnSpPr/>
              <p:nvPr/>
            </p:nvCxnSpPr>
            <p:spPr>
              <a:xfrm flipH="1" flipV="1">
                <a:off x="6340472" y="2874370"/>
                <a:ext cx="17999" cy="2620498"/>
              </a:xfrm>
              <a:prstGeom prst="line">
                <a:avLst/>
              </a:prstGeom>
              <a:ln w="19050" cmpd="sng">
                <a:prstDash val="dash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/>
            <p:cNvSpPr txBox="1"/>
            <p:nvPr/>
          </p:nvSpPr>
          <p:spPr>
            <a:xfrm>
              <a:off x="4732867" y="3826191"/>
              <a:ext cx="2294466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Young   </a:t>
              </a:r>
              <a:r>
                <a:rPr kumimoji="1" lang="en-US" altLang="zh-CN" dirty="0" smtClean="0">
                  <a:solidFill>
                    <a:srgbClr val="00C2FF"/>
                  </a:solidFill>
                </a:rPr>
                <a:t>medium</a:t>
              </a:r>
              <a:r>
                <a:rPr kumimoji="1" lang="en-US" altLang="zh-CN" dirty="0" smtClean="0"/>
                <a:t>     </a:t>
              </a:r>
              <a:r>
                <a:rPr kumimoji="1" lang="en-US" altLang="zh-CN" dirty="0" smtClean="0">
                  <a:solidFill>
                    <a:srgbClr val="FF6600"/>
                  </a:solidFill>
                </a:rPr>
                <a:t>old</a:t>
              </a:r>
              <a:endParaRPr kumimoji="1" lang="zh-CN" altLang="en-US" dirty="0">
                <a:solidFill>
                  <a:srgbClr val="FF6600"/>
                </a:solidFill>
              </a:endParaRPr>
            </a:p>
          </p:txBody>
        </p:sp>
      </p:grpSp>
      <p:sp>
        <p:nvSpPr>
          <p:cNvPr id="34" name="下箭头 33"/>
          <p:cNvSpPr/>
          <p:nvPr/>
        </p:nvSpPr>
        <p:spPr>
          <a:xfrm>
            <a:off x="1509099" y="2037799"/>
            <a:ext cx="484632" cy="265134"/>
          </a:xfrm>
          <a:prstGeom prst="downArrow">
            <a:avLst/>
          </a:prstGeom>
          <a:solidFill>
            <a:srgbClr val="DCE6F2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171493" y="2556936"/>
            <a:ext cx="1178215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Mock data</a:t>
            </a:r>
            <a:endParaRPr kumimoji="1"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778933" y="3580250"/>
            <a:ext cx="187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Best-fitting model</a:t>
            </a:r>
            <a:endParaRPr kumimoji="1" lang="zh-CN" altLang="en-US" dirty="0"/>
          </a:p>
        </p:txBody>
      </p:sp>
      <p:sp>
        <p:nvSpPr>
          <p:cNvPr id="40" name="下箭头 39"/>
          <p:cNvSpPr/>
          <p:nvPr/>
        </p:nvSpPr>
        <p:spPr>
          <a:xfrm>
            <a:off x="1509099" y="3266082"/>
            <a:ext cx="484632" cy="235917"/>
          </a:xfrm>
          <a:prstGeom prst="downArrow">
            <a:avLst/>
          </a:prstGeom>
          <a:solidFill>
            <a:srgbClr val="DCE6F2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1" name="组 40"/>
          <p:cNvGrpSpPr/>
          <p:nvPr/>
        </p:nvGrpSpPr>
        <p:grpSpPr>
          <a:xfrm>
            <a:off x="1023463" y="3501999"/>
            <a:ext cx="1414801" cy="1544523"/>
            <a:chOff x="5940152" y="1124744"/>
            <a:chExt cx="1326388" cy="1512168"/>
          </a:xfrm>
        </p:grpSpPr>
        <p:pic>
          <p:nvPicPr>
            <p:cNvPr id="42" name="图片 41" descr="无标题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59" y="1556792"/>
              <a:ext cx="1171359" cy="648072"/>
            </a:xfrm>
            <a:prstGeom prst="rect">
              <a:avLst/>
            </a:prstGeom>
          </p:spPr>
        </p:pic>
        <p:pic>
          <p:nvPicPr>
            <p:cNvPr id="48" name="图片 47" descr="无标题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1124744"/>
              <a:ext cx="1326388" cy="1512168"/>
            </a:xfrm>
            <a:prstGeom prst="rect">
              <a:avLst/>
            </a:prstGeom>
          </p:spPr>
        </p:pic>
      </p:grpSp>
      <p:sp>
        <p:nvSpPr>
          <p:cNvPr id="49" name="文本框 48"/>
          <p:cNvSpPr txBox="1"/>
          <p:nvPr/>
        </p:nvSpPr>
        <p:spPr>
          <a:xfrm>
            <a:off x="679429" y="4782474"/>
            <a:ext cx="2533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A orbit-superposed model tagged with t and Z</a:t>
            </a:r>
            <a:endParaRPr kumimoji="1" lang="zh-CN" altLang="en-US" sz="1600" dirty="0"/>
          </a:p>
        </p:txBody>
      </p:sp>
      <p:pic>
        <p:nvPicPr>
          <p:cNvPr id="50" name="图片 49" descr="halo_6_fit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2876405"/>
            <a:ext cx="3485495" cy="387585"/>
          </a:xfrm>
          <a:prstGeom prst="rect">
            <a:avLst/>
          </a:prstGeom>
        </p:spPr>
      </p:pic>
      <p:pic>
        <p:nvPicPr>
          <p:cNvPr id="51" name="图片 50" descr="halo_6_f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2393401"/>
            <a:ext cx="3462100" cy="467999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73522" y="2074871"/>
            <a:ext cx="117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Mock data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7897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Screen Shot 2019-03-18 at 6.5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43" y="2895696"/>
            <a:ext cx="3250457" cy="296756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5890" y="-60983"/>
            <a:ext cx="6536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O</a:t>
            </a:r>
            <a:r>
              <a:rPr kumimoji="1" lang="en-US" altLang="zh-CN" sz="2800" b="1" dirty="0" smtClean="0"/>
              <a:t>rbital decomposition based on stellar age</a:t>
            </a:r>
            <a:endParaRPr kumimoji="1" lang="zh-CN" altLang="en-US" sz="2800" b="1" dirty="0"/>
          </a:p>
        </p:txBody>
      </p:sp>
      <p:grpSp>
        <p:nvGrpSpPr>
          <p:cNvPr id="2" name="组 1"/>
          <p:cNvGrpSpPr/>
          <p:nvPr/>
        </p:nvGrpSpPr>
        <p:grpSpPr>
          <a:xfrm>
            <a:off x="6705600" y="2970968"/>
            <a:ext cx="279403" cy="2523900"/>
            <a:chOff x="6079067" y="2970968"/>
            <a:chExt cx="279403" cy="2523900"/>
          </a:xfrm>
        </p:grpSpPr>
        <p:cxnSp>
          <p:nvCxnSpPr>
            <p:cNvPr id="10" name="直线连接符 9"/>
            <p:cNvCxnSpPr/>
            <p:nvPr/>
          </p:nvCxnSpPr>
          <p:spPr>
            <a:xfrm flipH="1" flipV="1">
              <a:off x="6079067" y="2970968"/>
              <a:ext cx="1" cy="252390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 flipH="1" flipV="1">
              <a:off x="6340472" y="2970968"/>
              <a:ext cx="17998" cy="2523900"/>
            </a:xfrm>
            <a:prstGeom prst="line">
              <a:avLst/>
            </a:prstGeom>
            <a:ln w="19050" cmpd="sng"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694266" y="5293782"/>
            <a:ext cx="3536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Surface brightness and Kinematics </a:t>
            </a:r>
          </a:p>
          <a:p>
            <a:r>
              <a:rPr kumimoji="1" lang="en-US" altLang="zh-CN" dirty="0" smtClean="0"/>
              <a:t>of </a:t>
            </a:r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old</a:t>
            </a:r>
            <a:r>
              <a:rPr kumimoji="1" lang="en-US" altLang="zh-CN" dirty="0"/>
              <a:t>, </a:t>
            </a:r>
            <a:r>
              <a:rPr kumimoji="1" lang="en-US" altLang="zh-CN" dirty="0">
                <a:solidFill>
                  <a:srgbClr val="00C2FF"/>
                </a:solidFill>
              </a:rPr>
              <a:t>medium </a:t>
            </a:r>
            <a:r>
              <a:rPr kumimoji="1" lang="en-US" altLang="zh-CN" dirty="0" smtClean="0">
                <a:solidFill>
                  <a:srgbClr val="00C2FF"/>
                </a:solidFill>
              </a:rPr>
              <a:t>age </a:t>
            </a:r>
            <a:r>
              <a:rPr kumimoji="1" lang="en-US" altLang="zh-CN" dirty="0" smtClean="0"/>
              <a:t>and young stars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860697" y="2601635"/>
            <a:ext cx="185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Age vs. Circularity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922451" y="4771999"/>
            <a:ext cx="1791375" cy="307777"/>
          </a:xfrm>
          <a:prstGeom prst="rect">
            <a:avLst/>
          </a:prstGeom>
          <a:solidFill>
            <a:srgbClr val="FDEADA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Young   </a:t>
            </a:r>
            <a:r>
              <a:rPr kumimoji="1" lang="en-US" altLang="zh-CN" sz="1400" dirty="0" smtClean="0">
                <a:solidFill>
                  <a:srgbClr val="00C2FF"/>
                </a:solidFill>
              </a:rPr>
              <a:t>medium</a:t>
            </a:r>
            <a:r>
              <a:rPr kumimoji="1" lang="en-US" altLang="zh-CN" sz="1400" dirty="0" smtClean="0"/>
              <a:t>    </a:t>
            </a:r>
            <a:r>
              <a:rPr kumimoji="1" lang="en-US" altLang="zh-CN" sz="1400" dirty="0" smtClean="0">
                <a:solidFill>
                  <a:srgbClr val="FF6600"/>
                </a:solidFill>
              </a:rPr>
              <a:t>old</a:t>
            </a:r>
            <a:endParaRPr kumimoji="1" lang="zh-CN" altLang="en-US" sz="1400" dirty="0">
              <a:solidFill>
                <a:srgbClr val="FF6600"/>
              </a:solidFill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3922696" y="352171"/>
            <a:ext cx="5221304" cy="2169677"/>
            <a:chOff x="3922696" y="352171"/>
            <a:chExt cx="5221304" cy="2169677"/>
          </a:xfrm>
        </p:grpSpPr>
        <p:pic>
          <p:nvPicPr>
            <p:cNvPr id="159" name="dhalo6_SB.png" descr="dhalo6_SB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922696" y="411440"/>
              <a:ext cx="5221304" cy="211040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" name="文本框 23"/>
            <p:cNvSpPr txBox="1"/>
            <p:nvPr/>
          </p:nvSpPr>
          <p:spPr>
            <a:xfrm>
              <a:off x="4230510" y="352171"/>
              <a:ext cx="449862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/>
                <a:t>         Young                        </a:t>
              </a:r>
              <a:r>
                <a:rPr kumimoji="1" lang="en-US" altLang="zh-CN" sz="1400" dirty="0" smtClean="0">
                  <a:solidFill>
                    <a:srgbClr val="00C2FF"/>
                  </a:solidFill>
                </a:rPr>
                <a:t>medium</a:t>
              </a:r>
              <a:r>
                <a:rPr kumimoji="1" lang="en-US" altLang="zh-CN" sz="1400" dirty="0" smtClean="0"/>
                <a:t>                            </a:t>
              </a:r>
              <a:r>
                <a:rPr kumimoji="1" lang="en-US" altLang="zh-CN" sz="1400" dirty="0" smtClean="0">
                  <a:solidFill>
                    <a:srgbClr val="FF6600"/>
                  </a:solidFill>
                </a:rPr>
                <a:t>old</a:t>
              </a:r>
              <a:endParaRPr kumimoji="1" lang="zh-CN" altLang="en-US" sz="14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277804" y="599270"/>
            <a:ext cx="4057129" cy="4849838"/>
            <a:chOff x="277804" y="599270"/>
            <a:chExt cx="4057129" cy="4849838"/>
          </a:xfrm>
        </p:grpSpPr>
        <p:pic>
          <p:nvPicPr>
            <p:cNvPr id="160" name="dhalo6_v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68" y="1049867"/>
              <a:ext cx="3382630" cy="424391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1126067" y="880530"/>
              <a:ext cx="23283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True                  Model </a:t>
              </a:r>
              <a:endParaRPr kumimoji="1"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29732" y="5079776"/>
              <a:ext cx="318191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 rot="16200000">
              <a:off x="-1590697" y="2467771"/>
              <a:ext cx="410633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V/</a:t>
              </a:r>
              <a:r>
                <a:rPr kumimoji="1" lang="en-US" altLang="zh-CN" dirty="0" err="1" smtClean="0"/>
                <a:t>σ</a:t>
              </a:r>
              <a:r>
                <a:rPr kumimoji="1" lang="en-US" altLang="zh-CN" dirty="0" smtClean="0"/>
                <a:t>      </a:t>
              </a:r>
              <a:r>
                <a:rPr kumimoji="1" lang="en-US" altLang="zh-CN" dirty="0" err="1" smtClean="0"/>
                <a:t>σ</a:t>
              </a:r>
              <a:r>
                <a:rPr kumimoji="1" lang="en-US" altLang="zh-CN" dirty="0" smtClean="0"/>
                <a:t>[km/s]    V[km/s]          SB</a:t>
              </a:r>
              <a:endParaRPr kumimoji="1"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7600" y="4966785"/>
              <a:ext cx="2885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X[</a:t>
              </a:r>
              <a:r>
                <a:rPr kumimoji="1" lang="en-US" altLang="zh-CN" dirty="0" err="1" smtClean="0"/>
                <a:t>arcsec</a:t>
              </a:r>
              <a:r>
                <a:rPr kumimoji="1" lang="en-US" altLang="zh-CN" dirty="0" smtClean="0"/>
                <a:t>]          X</a:t>
              </a:r>
              <a:r>
                <a:rPr kumimoji="1" lang="en-US" altLang="zh-CN" dirty="0"/>
                <a:t>[</a:t>
              </a:r>
              <a:r>
                <a:rPr kumimoji="1" lang="en-US" altLang="zh-CN" dirty="0" err="1"/>
                <a:t>arcsec</a:t>
              </a:r>
              <a:r>
                <a:rPr kumimoji="1" lang="en-US" altLang="zh-CN" dirty="0" smtClean="0"/>
                <a:t>]</a:t>
              </a:r>
              <a:endParaRPr kumimoji="1" lang="zh-CN" altLang="en-US" dirty="0"/>
            </a:p>
          </p:txBody>
        </p:sp>
        <p:cxnSp>
          <p:nvCxnSpPr>
            <p:cNvPr id="20" name="直线箭头连接符 19"/>
            <p:cNvCxnSpPr/>
            <p:nvPr/>
          </p:nvCxnSpPr>
          <p:spPr>
            <a:xfrm flipH="1">
              <a:off x="1998133" y="1049867"/>
              <a:ext cx="2336800" cy="584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1066800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2273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9-05-24 at 10.0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833966"/>
            <a:ext cx="4216400" cy="5410200"/>
          </a:xfrm>
          <a:prstGeom prst="rect">
            <a:avLst/>
          </a:prstGeom>
        </p:spPr>
      </p:pic>
      <p:pic>
        <p:nvPicPr>
          <p:cNvPr id="3" name="图片 2" descr="Screen Shot 2019-05-24 at 10.01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10" y="183067"/>
            <a:ext cx="4190923" cy="3420533"/>
          </a:xfrm>
          <a:prstGeom prst="rect">
            <a:avLst/>
          </a:prstGeom>
        </p:spPr>
      </p:pic>
      <p:pic>
        <p:nvPicPr>
          <p:cNvPr id="4" name="图片 3" descr="Screen Shot 2019-05-24 at 10.01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04" y="3564467"/>
            <a:ext cx="4101762" cy="32935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2794" y="71965"/>
            <a:ext cx="3071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CALIFA/</a:t>
            </a:r>
          </a:p>
          <a:p>
            <a:r>
              <a:rPr kumimoji="1" lang="en-US" altLang="zh-CN" sz="2400" dirty="0" err="1" smtClean="0"/>
              <a:t>MaNGA</a:t>
            </a:r>
            <a:r>
              <a:rPr kumimoji="1" lang="en-US" altLang="zh-CN" sz="2400" dirty="0" smtClean="0"/>
              <a:t>-like mock data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4346190" y="90163"/>
            <a:ext cx="136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15 spirals</a:t>
            </a:r>
            <a:endParaRPr kumimoji="1"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4084386" y="3369734"/>
            <a:ext cx="157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9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ellipticals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23334" y="6244166"/>
            <a:ext cx="271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Zhu+ 2019 to be submitted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94228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4180" y="885712"/>
            <a:ext cx="8661345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What determines the internal structure of galaxies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800" dirty="0" smtClean="0"/>
              <a:t>Merger history + SFH   (mass dominating)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800" dirty="0" smtClean="0"/>
              <a:t>Local density environment (tidal force, ram pressure)</a:t>
            </a:r>
          </a:p>
          <a:p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How to describe the internal structure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800" dirty="0" smtClean="0"/>
              <a:t>Morphology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800" dirty="0" smtClean="0"/>
              <a:t>Kinematics: </a:t>
            </a:r>
            <a:r>
              <a:rPr kumimoji="1" lang="en-US" altLang="zh-CN" sz="2800" dirty="0" err="1" smtClean="0"/>
              <a:t>Lambda_Re</a:t>
            </a:r>
            <a:endParaRPr kumimoji="1" lang="en-US" altLang="zh-CN" sz="2800" dirty="0" smtClean="0"/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800" dirty="0" smtClean="0"/>
              <a:t>Internal orbit distribution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4265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68614" y="1354"/>
            <a:ext cx="421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Morphology: bulge/disk fraction</a:t>
            </a:r>
            <a:endParaRPr kumimoji="1" lang="zh-CN" altLang="en-US" sz="2400" dirty="0"/>
          </a:p>
        </p:txBody>
      </p:sp>
      <p:pic>
        <p:nvPicPr>
          <p:cNvPr id="8" name="图片 7" descr="Screen Shot 2019-05-24 at 9.5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27" y="2830587"/>
            <a:ext cx="2768600" cy="1155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2347" y="3105641"/>
            <a:ext cx="160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kinematics: </a:t>
            </a:r>
            <a:endParaRPr kumimoji="1" lang="zh-CN" altLang="en-US" sz="2400" dirty="0"/>
          </a:p>
        </p:txBody>
      </p:sp>
      <p:pic>
        <p:nvPicPr>
          <p:cNvPr id="9" name="图片 8" descr="Screen Shot 2019-05-24 at 9.52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85" y="3742752"/>
            <a:ext cx="5700904" cy="31152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96" y="463019"/>
            <a:ext cx="6216893" cy="254359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948" y="5808133"/>
            <a:ext cx="288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See a review </a:t>
            </a:r>
            <a:r>
              <a:rPr kumimoji="1" lang="en-US" altLang="zh-CN" dirty="0" err="1" smtClean="0"/>
              <a:t>Cappellari</a:t>
            </a:r>
            <a:r>
              <a:rPr kumimoji="1" lang="en-US" altLang="zh-CN" dirty="0" smtClean="0"/>
              <a:t> 2016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36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100" y="1597755"/>
            <a:ext cx="1408536" cy="144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 31"/>
          <p:cNvGrpSpPr/>
          <p:nvPr/>
        </p:nvGrpSpPr>
        <p:grpSpPr>
          <a:xfrm>
            <a:off x="1032173" y="1568237"/>
            <a:ext cx="4263884" cy="1489711"/>
            <a:chOff x="436198" y="1052736"/>
            <a:chExt cx="5592802" cy="1862498"/>
          </a:xfrm>
        </p:grpSpPr>
        <p:grpSp>
          <p:nvGrpSpPr>
            <p:cNvPr id="31" name="组 30"/>
            <p:cNvGrpSpPr/>
            <p:nvPr/>
          </p:nvGrpSpPr>
          <p:grpSpPr>
            <a:xfrm>
              <a:off x="436198" y="1052736"/>
              <a:ext cx="1882412" cy="1841327"/>
              <a:chOff x="436198" y="1052736"/>
              <a:chExt cx="1882412" cy="1841327"/>
            </a:xfrm>
          </p:grpSpPr>
          <p:pic>
            <p:nvPicPr>
              <p:cNvPr id="22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6198" y="1052736"/>
                <a:ext cx="1882412" cy="1841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30"/>
              <p:cNvSpPr txBox="1">
                <a:spLocks noChangeArrowheads="1"/>
              </p:cNvSpPr>
              <p:nvPr/>
            </p:nvSpPr>
            <p:spPr bwMode="auto">
              <a:xfrm>
                <a:off x="683568" y="2503481"/>
                <a:ext cx="82403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>
                <a:lvl1pPr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kumimoji="0" lang="en-US" altLang="zh-CN" sz="1400" b="1" dirty="0" smtClean="0">
                    <a:solidFill>
                      <a:srgbClr val="000090"/>
                    </a:solidFill>
                  </a:rPr>
                  <a:t>Cold</a:t>
                </a:r>
                <a:endParaRPr kumimoji="0" lang="en-US" altLang="zh-CN" sz="14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26" name="文本框 6"/>
              <p:cNvSpPr txBox="1">
                <a:spLocks noChangeArrowheads="1"/>
              </p:cNvSpPr>
              <p:nvPr/>
            </p:nvSpPr>
            <p:spPr bwMode="auto">
              <a:xfrm>
                <a:off x="611560" y="2226035"/>
                <a:ext cx="6321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lang="el-GR" altLang="zh-CN" sz="1400" b="1" dirty="0" smtClean="0"/>
                  <a:t>λ</a:t>
                </a:r>
                <a:r>
                  <a:rPr lang="en-US" altLang="zh-CN" sz="1400" b="1" baseline="-25000" dirty="0" smtClean="0"/>
                  <a:t>z </a:t>
                </a:r>
                <a:r>
                  <a:rPr lang="en-US" altLang="zh-CN" sz="1400" b="1" dirty="0"/>
                  <a:t>~ 1</a:t>
                </a:r>
                <a:r>
                  <a:rPr lang="en-US" altLang="zh-CN" sz="1400" b="1" baseline="-25000" dirty="0"/>
                  <a:t> </a:t>
                </a:r>
                <a:endParaRPr lang="zh-CN" altLang="en-US" sz="1400" b="1" baseline="-25000" dirty="0"/>
              </a:p>
            </p:txBody>
          </p:sp>
        </p:grpSp>
        <p:grpSp>
          <p:nvGrpSpPr>
            <p:cNvPr id="4" name="组 3"/>
            <p:cNvGrpSpPr/>
            <p:nvPr/>
          </p:nvGrpSpPr>
          <p:grpSpPr>
            <a:xfrm>
              <a:off x="2339752" y="2204864"/>
              <a:ext cx="1004888" cy="575369"/>
              <a:chOff x="323850" y="4005759"/>
              <a:chExt cx="1004888" cy="575369"/>
            </a:xfrm>
          </p:grpSpPr>
          <p:sp>
            <p:nvSpPr>
              <p:cNvPr id="25" name="TextBox 32"/>
              <p:cNvSpPr txBox="1">
                <a:spLocks noChangeArrowheads="1"/>
              </p:cNvSpPr>
              <p:nvPr/>
            </p:nvSpPr>
            <p:spPr bwMode="auto">
              <a:xfrm>
                <a:off x="395858" y="4293791"/>
                <a:ext cx="932880" cy="287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>
                <a:lvl1pPr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kumimoji="0" lang="en-US" altLang="zh-CN" sz="1400" b="1" dirty="0" smtClean="0">
                    <a:solidFill>
                      <a:srgbClr val="ED7D31"/>
                    </a:solidFill>
                  </a:rPr>
                  <a:t>Warm</a:t>
                </a:r>
                <a:endParaRPr kumimoji="0" lang="en-US" altLang="zh-CN" sz="1400" b="1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27" name="文本框 28"/>
              <p:cNvSpPr txBox="1">
                <a:spLocks noChangeArrowheads="1"/>
              </p:cNvSpPr>
              <p:nvPr/>
            </p:nvSpPr>
            <p:spPr bwMode="auto">
              <a:xfrm>
                <a:off x="323850" y="4005759"/>
                <a:ext cx="781050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lang="el-GR" altLang="zh-CN" sz="1400" b="1" dirty="0"/>
                  <a:t>λ</a:t>
                </a:r>
                <a:r>
                  <a:rPr lang="en-US" altLang="zh-CN" sz="1400" b="1" baseline="-25000" dirty="0"/>
                  <a:t>z </a:t>
                </a:r>
                <a:r>
                  <a:rPr lang="en-US" altLang="zh-CN" sz="1400" b="1" dirty="0"/>
                  <a:t>~ 0.5</a:t>
                </a:r>
                <a:r>
                  <a:rPr lang="en-US" altLang="zh-CN" sz="1400" b="1" baseline="-25000" dirty="0"/>
                  <a:t> </a:t>
                </a:r>
                <a:endParaRPr lang="zh-CN" altLang="en-US" sz="1400" b="1" baseline="-25000" dirty="0"/>
              </a:p>
            </p:txBody>
          </p:sp>
        </p:grpSp>
        <p:grpSp>
          <p:nvGrpSpPr>
            <p:cNvPr id="5" name="组 4"/>
            <p:cNvGrpSpPr/>
            <p:nvPr/>
          </p:nvGrpSpPr>
          <p:grpSpPr>
            <a:xfrm>
              <a:off x="4145050" y="1073908"/>
              <a:ext cx="1883950" cy="1841326"/>
              <a:chOff x="833004" y="3882865"/>
              <a:chExt cx="1883950" cy="1841326"/>
            </a:xfrm>
          </p:grpSpPr>
          <p:pic>
            <p:nvPicPr>
              <p:cNvPr id="20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3004" y="3882865"/>
                <a:ext cx="1883950" cy="1841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32"/>
              <p:cNvSpPr txBox="1">
                <a:spLocks noChangeArrowheads="1"/>
              </p:cNvSpPr>
              <p:nvPr/>
            </p:nvSpPr>
            <p:spPr bwMode="auto">
              <a:xfrm>
                <a:off x="1043930" y="5301853"/>
                <a:ext cx="932111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>
                <a:lvl1pPr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kumimoji="0" lang="en-US" altLang="zh-CN" sz="1400" b="1" dirty="0" smtClean="0">
                    <a:solidFill>
                      <a:srgbClr val="FF0000"/>
                    </a:solidFill>
                  </a:rPr>
                  <a:t>Hot</a:t>
                </a:r>
                <a:endParaRPr kumimoji="0" lang="en-US" altLang="zh-CN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文本框 29"/>
              <p:cNvSpPr txBox="1">
                <a:spLocks noChangeArrowheads="1"/>
              </p:cNvSpPr>
              <p:nvPr/>
            </p:nvSpPr>
            <p:spPr bwMode="auto">
              <a:xfrm>
                <a:off x="971922" y="5013821"/>
                <a:ext cx="631825" cy="3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lang="el-GR" altLang="zh-CN" sz="1400" b="1" dirty="0"/>
                  <a:t>λ</a:t>
                </a:r>
                <a:r>
                  <a:rPr lang="en-US" altLang="zh-CN" sz="1400" b="1" baseline="-25000" dirty="0"/>
                  <a:t>z </a:t>
                </a:r>
                <a:r>
                  <a:rPr lang="en-US" altLang="zh-CN" sz="1400" b="1" dirty="0"/>
                  <a:t>~ 0</a:t>
                </a:r>
                <a:r>
                  <a:rPr lang="en-US" altLang="zh-CN" sz="1400" b="1" baseline="-25000" dirty="0"/>
                  <a:t> </a:t>
                </a:r>
                <a:endParaRPr lang="zh-CN" altLang="en-US" sz="1400" b="1" baseline="-25000" dirty="0"/>
              </a:p>
            </p:txBody>
          </p:sp>
        </p:grpSp>
      </p:grpSp>
      <p:grpSp>
        <p:nvGrpSpPr>
          <p:cNvPr id="8" name="组 7"/>
          <p:cNvGrpSpPr/>
          <p:nvPr/>
        </p:nvGrpSpPr>
        <p:grpSpPr>
          <a:xfrm>
            <a:off x="6474584" y="1458715"/>
            <a:ext cx="1438947" cy="1517406"/>
            <a:chOff x="5940152" y="1124744"/>
            <a:chExt cx="1326388" cy="1512168"/>
          </a:xfrm>
        </p:grpSpPr>
        <p:pic>
          <p:nvPicPr>
            <p:cNvPr id="6" name="图片 5" descr="无标题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59" y="1556792"/>
              <a:ext cx="1171359" cy="648072"/>
            </a:xfrm>
            <a:prstGeom prst="rect">
              <a:avLst/>
            </a:prstGeom>
          </p:spPr>
        </p:pic>
        <p:pic>
          <p:nvPicPr>
            <p:cNvPr id="7" name="图片 6" descr="无标题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1124744"/>
              <a:ext cx="1326388" cy="1512168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37066" y="619361"/>
            <a:ext cx="890693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Stellar orbit distribution determines the morphology and kinematics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2400" dirty="0" smtClean="0"/>
              <a:t>Hot orbits: dispersion-dominated bulge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2400" dirty="0" smtClean="0"/>
              <a:t>Cold orbits: fast rotating disk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451030" y="126790"/>
            <a:ext cx="893286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kumimoji="0" lang="en-US" altLang="zh-CN" sz="2800" b="1" dirty="0">
                <a:solidFill>
                  <a:srgbClr val="0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  <a:r>
              <a:rPr kumimoji="0" lang="en-US" altLang="zh-CN" sz="2800" b="1" dirty="0" smtClean="0">
                <a:solidFill>
                  <a:srgbClr val="00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    </a:t>
            </a:r>
            <a:r>
              <a:rPr lang="en-US" altLang="zh-CN" sz="2800" b="1" dirty="0" smtClean="0"/>
              <a:t>Galaxy built </a:t>
            </a:r>
            <a:r>
              <a:rPr lang="en-US" altLang="zh-CN" sz="2800" b="1" dirty="0"/>
              <a:t>by stars on different orbits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60167" y="2022628"/>
            <a:ext cx="5709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kumimoji="0" lang="en-US" altLang="zh-CN" sz="1800" b="1" dirty="0"/>
              <a:t> </a:t>
            </a:r>
            <a:r>
              <a:rPr kumimoji="0" lang="en-US" altLang="zh-CN" sz="1800" b="1" dirty="0" smtClean="0"/>
              <a:t>      </a:t>
            </a:r>
            <a:r>
              <a:rPr kumimoji="0" lang="en-US" altLang="zh-CN" sz="1800" b="1" baseline="-25000" dirty="0" smtClean="0"/>
              <a:t>                    </a:t>
            </a:r>
            <a:r>
              <a:rPr kumimoji="0" lang="en-US" altLang="zh-CN" sz="1800" b="1" dirty="0" smtClean="0"/>
              <a:t>+  </a:t>
            </a:r>
            <a:r>
              <a:rPr kumimoji="0" lang="en-US" altLang="zh-CN" sz="1800" b="1" dirty="0"/>
              <a:t>	          </a:t>
            </a:r>
            <a:r>
              <a:rPr kumimoji="0" lang="en-US" altLang="zh-CN" sz="1800" b="1" dirty="0" smtClean="0"/>
              <a:t>    + </a:t>
            </a:r>
            <a:r>
              <a:rPr kumimoji="0" lang="en-US" altLang="zh-CN" sz="1800" b="1" dirty="0"/>
              <a:t>	        </a:t>
            </a:r>
            <a:r>
              <a:rPr kumimoji="0" lang="en-US" altLang="zh-CN" sz="1800" b="1" dirty="0" smtClean="0"/>
              <a:t>          +</a:t>
            </a:r>
            <a:r>
              <a:rPr kumimoji="0" lang="mr-IN" altLang="zh-CN" sz="1800" b="1" dirty="0"/>
              <a:t>… </a:t>
            </a:r>
            <a:r>
              <a:rPr kumimoji="0" lang="en-US" altLang="zh-CN" sz="1800" b="1" dirty="0"/>
              <a:t> =		</a:t>
            </a:r>
          </a:p>
        </p:txBody>
      </p:sp>
      <p:grpSp>
        <p:nvGrpSpPr>
          <p:cNvPr id="9" name="组 8"/>
          <p:cNvGrpSpPr/>
          <p:nvPr/>
        </p:nvGrpSpPr>
        <p:grpSpPr>
          <a:xfrm>
            <a:off x="1032173" y="2642803"/>
            <a:ext cx="7398041" cy="3208048"/>
            <a:chOff x="1032173" y="2642803"/>
            <a:chExt cx="7398041" cy="3208048"/>
          </a:xfrm>
        </p:grpSpPr>
        <p:pic>
          <p:nvPicPr>
            <p:cNvPr id="2" name="图片 1" descr="galaxy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73" y="3293558"/>
              <a:ext cx="7398041" cy="2557293"/>
            </a:xfrm>
            <a:prstGeom prst="rect">
              <a:avLst/>
            </a:prstGeom>
          </p:spPr>
        </p:pic>
        <p:grpSp>
          <p:nvGrpSpPr>
            <p:cNvPr id="41" name="组 40"/>
            <p:cNvGrpSpPr/>
            <p:nvPr/>
          </p:nvGrpSpPr>
          <p:grpSpPr>
            <a:xfrm>
              <a:off x="5312987" y="2642803"/>
              <a:ext cx="1975981" cy="551241"/>
              <a:chOff x="3559163" y="1803714"/>
              <a:chExt cx="2591832" cy="689183"/>
            </a:xfrm>
          </p:grpSpPr>
          <p:sp>
            <p:nvSpPr>
              <p:cNvPr id="42" name="下箭头 41"/>
              <p:cNvSpPr/>
              <p:nvPr/>
            </p:nvSpPr>
            <p:spPr>
              <a:xfrm>
                <a:off x="5790955" y="1803714"/>
                <a:ext cx="360040" cy="416727"/>
              </a:xfrm>
              <a:prstGeom prst="down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文本框 42"/>
              <p:cNvSpPr txBox="1"/>
              <p:nvPr/>
            </p:nvSpPr>
            <p:spPr bwMode="auto">
              <a:xfrm>
                <a:off x="3559163" y="2123565"/>
                <a:ext cx="24673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 smtClean="0"/>
                  <a:t>Project to the sky-plane</a:t>
                </a:r>
                <a:endParaRPr kumimoji="1" lang="zh-CN" altLang="en-US" b="1" dirty="0"/>
              </a:p>
            </p:txBody>
          </p:sp>
        </p:grpSp>
      </p:grp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883C-5566-4273-88DD-E2B0B50E8B3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9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 67"/>
          <p:cNvGrpSpPr/>
          <p:nvPr/>
        </p:nvGrpSpPr>
        <p:grpSpPr>
          <a:xfrm>
            <a:off x="1094875" y="4173529"/>
            <a:ext cx="4267281" cy="1865356"/>
            <a:chOff x="955175" y="4173529"/>
            <a:chExt cx="4267281" cy="1865356"/>
          </a:xfrm>
        </p:grpSpPr>
        <p:pic>
          <p:nvPicPr>
            <p:cNvPr id="150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981707" y="4269434"/>
              <a:ext cx="1240749" cy="1254547"/>
            </a:xfrm>
            <a:prstGeom prst="rect">
              <a:avLst/>
            </a:prstGeom>
            <a:ln>
              <a:solidFill>
                <a:srgbClr val="FAC090"/>
              </a:solidFill>
            </a:ln>
          </p:spPr>
        </p:pic>
        <p:pic>
          <p:nvPicPr>
            <p:cNvPr id="151" name="Picture 11" descr="Picture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46961" y="4249831"/>
              <a:ext cx="1267649" cy="1274150"/>
            </a:xfrm>
            <a:prstGeom prst="rect">
              <a:avLst/>
            </a:prstGeom>
            <a:ln>
              <a:solidFill>
                <a:srgbClr val="F0BE89"/>
              </a:solidFill>
            </a:ln>
          </p:spPr>
        </p:pic>
        <p:pic>
          <p:nvPicPr>
            <p:cNvPr id="153" name="Picture 12" descr="Picture 1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78282" y="4269434"/>
              <a:ext cx="1253520" cy="1254547"/>
            </a:xfrm>
            <a:prstGeom prst="rect">
              <a:avLst/>
            </a:prstGeom>
            <a:ln>
              <a:solidFill>
                <a:srgbClr val="F0BE89"/>
              </a:solidFill>
            </a:ln>
          </p:spPr>
        </p:pic>
        <p:sp>
          <p:nvSpPr>
            <p:cNvPr id="154" name="TextBox 1"/>
            <p:cNvSpPr txBox="1"/>
            <p:nvPr/>
          </p:nvSpPr>
          <p:spPr>
            <a:xfrm>
              <a:off x="955175" y="4192530"/>
              <a:ext cx="484307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1400" dirty="0"/>
                <a:t>λ</a:t>
              </a:r>
              <a:r>
                <a:rPr sz="1400" baseline="-25000" dirty="0"/>
                <a:t>z</a:t>
              </a:r>
              <a:r>
                <a:rPr sz="1400" dirty="0"/>
                <a:t> ~ 0</a:t>
              </a:r>
            </a:p>
          </p:txBody>
        </p:sp>
        <p:sp>
          <p:nvSpPr>
            <p:cNvPr id="155" name="TextBox 16"/>
            <p:cNvSpPr txBox="1"/>
            <p:nvPr/>
          </p:nvSpPr>
          <p:spPr>
            <a:xfrm>
              <a:off x="2418947" y="4173529"/>
              <a:ext cx="620625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1400" dirty="0"/>
                <a:t>λ</a:t>
              </a:r>
              <a:r>
                <a:rPr sz="1400" baseline="-25000" dirty="0"/>
                <a:t>z</a:t>
              </a:r>
              <a:r>
                <a:rPr sz="1400" dirty="0"/>
                <a:t> ~ 0.5</a:t>
              </a:r>
            </a:p>
          </p:txBody>
        </p:sp>
        <p:sp>
          <p:nvSpPr>
            <p:cNvPr id="156" name="TextBox 17"/>
            <p:cNvSpPr txBox="1"/>
            <p:nvPr/>
          </p:nvSpPr>
          <p:spPr>
            <a:xfrm>
              <a:off x="3981707" y="4197528"/>
              <a:ext cx="484307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1400" dirty="0"/>
                <a:t>λ</a:t>
              </a:r>
              <a:r>
                <a:rPr sz="1400" baseline="-25000" dirty="0"/>
                <a:t>z</a:t>
              </a:r>
              <a:r>
                <a:rPr sz="1400" dirty="0"/>
                <a:t> ~ 1</a:t>
              </a:r>
            </a:p>
          </p:txBody>
        </p:sp>
        <p:sp>
          <p:nvSpPr>
            <p:cNvPr id="157" name="TextBox 4"/>
            <p:cNvSpPr txBox="1"/>
            <p:nvPr/>
          </p:nvSpPr>
          <p:spPr>
            <a:xfrm>
              <a:off x="1867448" y="4200896"/>
              <a:ext cx="364353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2400" b="1">
                  <a:solidFill>
                    <a:srgbClr val="C90202"/>
                  </a:solidFill>
                </a:defRPr>
              </a:lvl1pPr>
            </a:lstStyle>
            <a:p>
              <a:r>
                <a:rPr sz="1400" dirty="0"/>
                <a:t>Hot</a:t>
              </a:r>
            </a:p>
          </p:txBody>
        </p:sp>
        <p:sp>
          <p:nvSpPr>
            <p:cNvPr id="163" name="TextBox 20"/>
            <p:cNvSpPr txBox="1"/>
            <p:nvPr/>
          </p:nvSpPr>
          <p:spPr>
            <a:xfrm>
              <a:off x="3160614" y="4192530"/>
              <a:ext cx="553996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2400" b="1">
                  <a:solidFill>
                    <a:srgbClr val="E46C0A"/>
                  </a:solidFill>
                </a:defRPr>
              </a:lvl1pPr>
            </a:lstStyle>
            <a:p>
              <a:r>
                <a:rPr sz="1400" dirty="0"/>
                <a:t>Warm</a:t>
              </a:r>
            </a:p>
          </p:txBody>
        </p:sp>
        <p:sp>
          <p:nvSpPr>
            <p:cNvPr id="158" name="TextBox 18"/>
            <p:cNvSpPr txBox="1"/>
            <p:nvPr/>
          </p:nvSpPr>
          <p:spPr>
            <a:xfrm>
              <a:off x="4798141" y="4196998"/>
              <a:ext cx="424315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2400" b="1">
                  <a:solidFill>
                    <a:srgbClr val="0000FF"/>
                  </a:solidFill>
                </a:defRPr>
              </a:lvl1pPr>
            </a:lstStyle>
            <a:p>
              <a:r>
                <a:rPr sz="1400" dirty="0"/>
                <a:t>Cold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543779" y="5577222"/>
              <a:ext cx="161839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Orbit library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62" name="Group 47"/>
          <p:cNvGrpSpPr/>
          <p:nvPr/>
        </p:nvGrpSpPr>
        <p:grpSpPr>
          <a:xfrm>
            <a:off x="6236448" y="4195680"/>
            <a:ext cx="1321402" cy="1281492"/>
            <a:chOff x="0" y="-35031"/>
            <a:chExt cx="1921934" cy="2058331"/>
          </a:xfrm>
        </p:grpSpPr>
        <p:pic>
          <p:nvPicPr>
            <p:cNvPr id="160" name="Picture 3" descr="Picture 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48346"/>
              <a:ext cx="1921934" cy="1974954"/>
            </a:xfrm>
            <a:prstGeom prst="rect">
              <a:avLst/>
            </a:prstGeom>
            <a:ln w="9525" cap="flat">
              <a:solidFill>
                <a:srgbClr val="FAC090"/>
              </a:solidFill>
              <a:prstDash val="solid"/>
              <a:round/>
            </a:ln>
            <a:effectLst/>
          </p:spPr>
        </p:pic>
        <p:sp>
          <p:nvSpPr>
            <p:cNvPr id="161" name="TextBox 7"/>
            <p:cNvSpPr txBox="1"/>
            <p:nvPr/>
          </p:nvSpPr>
          <p:spPr>
            <a:xfrm>
              <a:off x="241426" y="-35031"/>
              <a:ext cx="1594984" cy="543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r>
                <a:rPr sz="1600" dirty="0"/>
                <a:t>A </a:t>
              </a:r>
              <a:r>
                <a:rPr lang="x-none" sz="1600" dirty="0" smtClean="0"/>
                <a:t>6D model</a:t>
              </a:r>
              <a:endParaRPr sz="1600" dirty="0"/>
            </a:p>
          </p:txBody>
        </p:sp>
      </p:grpSp>
      <p:grpSp>
        <p:nvGrpSpPr>
          <p:cNvPr id="57" name="组 56"/>
          <p:cNvGrpSpPr/>
          <p:nvPr/>
        </p:nvGrpSpPr>
        <p:grpSpPr>
          <a:xfrm>
            <a:off x="424693" y="914400"/>
            <a:ext cx="3518517" cy="3025237"/>
            <a:chOff x="196093" y="914400"/>
            <a:chExt cx="3518517" cy="3025237"/>
          </a:xfrm>
        </p:grpSpPr>
        <p:grpSp>
          <p:nvGrpSpPr>
            <p:cNvPr id="56" name="组 55"/>
            <p:cNvGrpSpPr/>
            <p:nvPr/>
          </p:nvGrpSpPr>
          <p:grpSpPr>
            <a:xfrm>
              <a:off x="196093" y="914400"/>
              <a:ext cx="497472" cy="1701800"/>
              <a:chOff x="196093" y="914400"/>
              <a:chExt cx="497472" cy="1701800"/>
            </a:xfrm>
          </p:grpSpPr>
          <p:cxnSp>
            <p:nvCxnSpPr>
              <p:cNvPr id="27" name="直线连接符 26"/>
              <p:cNvCxnSpPr/>
              <p:nvPr/>
            </p:nvCxnSpPr>
            <p:spPr>
              <a:xfrm flipH="1">
                <a:off x="196093" y="945464"/>
                <a:ext cx="49747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直线箭头连接符 28"/>
              <p:cNvCxnSpPr/>
              <p:nvPr/>
            </p:nvCxnSpPr>
            <p:spPr>
              <a:xfrm>
                <a:off x="196093" y="914400"/>
                <a:ext cx="0" cy="1701800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0" name="矩形 29"/>
            <p:cNvSpPr/>
            <p:nvPr/>
          </p:nvSpPr>
          <p:spPr>
            <a:xfrm>
              <a:off x="196093" y="2616200"/>
              <a:ext cx="3518517" cy="13234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r>
                <a:rPr lang="en-US" altLang="zh-CN" sz="2000" dirty="0">
                  <a:solidFill>
                    <a:srgbClr val="000000"/>
                  </a:solidFill>
                  <a:sym typeface="Calibri"/>
                </a:rPr>
                <a:t>Stellar mass + DM mass + </a:t>
              </a:r>
              <a:r>
                <a:rPr lang="en-US" altLang="zh-CN" sz="2000" dirty="0" smtClean="0">
                  <a:solidFill>
                    <a:srgbClr val="000000"/>
                  </a:solidFill>
                  <a:sym typeface="Calibri"/>
                </a:rPr>
                <a:t>BH</a:t>
              </a:r>
              <a:r>
                <a:rPr lang="mr-IN" altLang="zh-CN" sz="2000" dirty="0" smtClean="0">
                  <a:solidFill>
                    <a:srgbClr val="000000"/>
                  </a:solidFill>
                  <a:sym typeface="Calibri"/>
                </a:rPr>
                <a:t>…</a:t>
              </a:r>
              <a:r>
                <a:rPr lang="en-US" altLang="zh-CN" sz="2000" dirty="0" smtClean="0">
                  <a:solidFill>
                    <a:srgbClr val="000000"/>
                  </a:solidFill>
                  <a:sym typeface="Calibri"/>
                </a:rPr>
                <a:t> </a:t>
              </a:r>
              <a:endParaRPr lang="en-US" altLang="zh-CN" sz="2000" dirty="0">
                <a:solidFill>
                  <a:srgbClr val="000000"/>
                </a:solidFill>
                <a:sym typeface="Calibri"/>
              </a:endParaRPr>
            </a:p>
            <a:p>
              <a:pPr hangingPunct="0"/>
              <a:r>
                <a:rPr lang="en-US" altLang="zh-CN" sz="2000" dirty="0">
                  <a:solidFill>
                    <a:srgbClr val="000000"/>
                  </a:solidFill>
                  <a:sym typeface="Calibri"/>
                </a:rPr>
                <a:t>= gravitational potential</a:t>
              </a:r>
            </a:p>
            <a:p>
              <a:pPr hangingPunct="0"/>
              <a:r>
                <a:rPr lang="en-US" altLang="zh-CN" sz="2000" dirty="0">
                  <a:solidFill>
                    <a:srgbClr val="000000"/>
                  </a:solidFill>
                  <a:sym typeface="Calibri"/>
                </a:rPr>
                <a:t>Stellar M/L, DM M</a:t>
              </a:r>
              <a:r>
                <a:rPr lang="en-US" altLang="zh-CN" sz="2000" baseline="-25000" dirty="0">
                  <a:solidFill>
                    <a:srgbClr val="000000"/>
                  </a:solidFill>
                  <a:sym typeface="Calibri"/>
                </a:rPr>
                <a:t>200</a:t>
              </a:r>
              <a:r>
                <a:rPr lang="en-US" altLang="zh-CN" sz="2000" dirty="0">
                  <a:solidFill>
                    <a:srgbClr val="000000"/>
                  </a:solidFill>
                  <a:sym typeface="Calibri"/>
                </a:rPr>
                <a:t>, C, viewing angles: </a:t>
              </a:r>
              <a:r>
                <a:rPr lang="en-US" altLang="zh-CN" sz="2000" dirty="0" err="1">
                  <a:solidFill>
                    <a:srgbClr val="000000"/>
                  </a:solidFill>
                  <a:sym typeface="Calibri"/>
                </a:rPr>
                <a:t>θ,</a:t>
              </a:r>
              <a:r>
                <a:rPr lang="en-US" altLang="zh-CN" sz="2000" dirty="0" err="1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  <a:sym typeface="Calibri"/>
                </a:rPr>
                <a:t>ϕ,φ</a:t>
              </a:r>
              <a:r>
                <a:rPr lang="en-US" altLang="zh-CN" sz="2000" dirty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  <a:sym typeface="Calibri"/>
                </a:rPr>
                <a:t>.</a:t>
              </a:r>
              <a:endParaRPr lang="zh-CN" altLang="en-US" sz="2000" dirty="0">
                <a:solidFill>
                  <a:srgbClr val="000000"/>
                </a:solidFill>
                <a:sym typeface="Calibri"/>
              </a:endParaRPr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487510" y="4047895"/>
            <a:ext cx="609502" cy="770798"/>
            <a:chOff x="258910" y="4047895"/>
            <a:chExt cx="609502" cy="770798"/>
          </a:xfrm>
          <a:effectLst/>
        </p:grpSpPr>
        <p:cxnSp>
          <p:nvCxnSpPr>
            <p:cNvPr id="59" name="直线箭头连接符 58"/>
            <p:cNvCxnSpPr/>
            <p:nvPr/>
          </p:nvCxnSpPr>
          <p:spPr>
            <a:xfrm>
              <a:off x="258910" y="4047895"/>
              <a:ext cx="0" cy="770798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直线箭头连接符 60"/>
            <p:cNvCxnSpPr/>
            <p:nvPr/>
          </p:nvCxnSpPr>
          <p:spPr>
            <a:xfrm>
              <a:off x="258910" y="4818693"/>
              <a:ext cx="609502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9" name="TextBox 5"/>
          <p:cNvSpPr txBox="1"/>
          <p:nvPr/>
        </p:nvSpPr>
        <p:spPr>
          <a:xfrm>
            <a:off x="1117982" y="4601336"/>
            <a:ext cx="736749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/>
            </a:lvl1pPr>
          </a:lstStyle>
          <a:p>
            <a:r>
              <a:rPr lang="en-US" sz="1800" dirty="0"/>
              <a:t>w</a:t>
            </a:r>
            <a:r>
              <a:rPr lang="x-none" sz="1800" baseline="-25000" dirty="0" smtClean="0"/>
              <a:t>1                            </a:t>
            </a:r>
            <a:r>
              <a:rPr sz="1800" dirty="0" smtClean="0"/>
              <a:t>+</a:t>
            </a:r>
            <a:r>
              <a:rPr lang="x-none" sz="1800" dirty="0" smtClean="0"/>
              <a:t> </a:t>
            </a:r>
            <a:r>
              <a:rPr lang="en-US" altLang="zh-CN" sz="1800" dirty="0" smtClean="0"/>
              <a:t>w</a:t>
            </a:r>
            <a:r>
              <a:rPr lang="x-none" altLang="zh-CN" sz="1800" baseline="-25000" dirty="0" smtClean="0"/>
              <a:t>2</a:t>
            </a:r>
            <a:r>
              <a:rPr sz="1800" dirty="0"/>
              <a:t>	</a:t>
            </a:r>
            <a:r>
              <a:rPr lang="x-none" sz="1800" dirty="0" smtClean="0"/>
              <a:t>                 </a:t>
            </a:r>
            <a:r>
              <a:rPr sz="1800" dirty="0" smtClean="0"/>
              <a:t>+</a:t>
            </a:r>
            <a:r>
              <a:rPr lang="x-none" sz="1800" dirty="0" smtClean="0"/>
              <a:t> </a:t>
            </a:r>
            <a:r>
              <a:rPr lang="en-US" altLang="zh-CN" sz="1800" dirty="0" smtClean="0"/>
              <a:t>w</a:t>
            </a:r>
            <a:r>
              <a:rPr lang="x-none" altLang="zh-CN" sz="1800" baseline="-25000" dirty="0" smtClean="0"/>
              <a:t>3</a:t>
            </a:r>
            <a:r>
              <a:rPr sz="1800" dirty="0"/>
              <a:t>	</a:t>
            </a:r>
            <a:r>
              <a:rPr lang="x-none" sz="1800" dirty="0" smtClean="0"/>
              <a:t>                      +</a:t>
            </a:r>
            <a:r>
              <a:rPr lang="mr-IN" sz="1800" dirty="0" smtClean="0"/>
              <a:t>… </a:t>
            </a:r>
            <a:r>
              <a:rPr lang="x-none" sz="1800" dirty="0" smtClean="0"/>
              <a:t> </a:t>
            </a:r>
            <a:r>
              <a:rPr sz="1800" dirty="0" smtClean="0"/>
              <a:t>=</a:t>
            </a:r>
            <a:r>
              <a:rPr sz="1800" dirty="0"/>
              <a:t>	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8" y="1337614"/>
            <a:ext cx="5446776" cy="828858"/>
          </a:xfrm>
          <a:prstGeom prst="rect">
            <a:avLst/>
          </a:prstGeom>
        </p:spPr>
      </p:pic>
      <p:grpSp>
        <p:nvGrpSpPr>
          <p:cNvPr id="63" name="组 62"/>
          <p:cNvGrpSpPr/>
          <p:nvPr/>
        </p:nvGrpSpPr>
        <p:grpSpPr>
          <a:xfrm>
            <a:off x="1236712" y="2148769"/>
            <a:ext cx="4933979" cy="1899126"/>
            <a:chOff x="869310" y="2953872"/>
            <a:chExt cx="4933979" cy="1899126"/>
          </a:xfrm>
        </p:grpSpPr>
        <p:cxnSp>
          <p:nvCxnSpPr>
            <p:cNvPr id="67" name="直线箭头连接符 66"/>
            <p:cNvCxnSpPr/>
            <p:nvPr/>
          </p:nvCxnSpPr>
          <p:spPr>
            <a:xfrm flipV="1">
              <a:off x="5803289" y="3324334"/>
              <a:ext cx="0" cy="1528664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直线连接符 68"/>
            <p:cNvCxnSpPr/>
            <p:nvPr/>
          </p:nvCxnSpPr>
          <p:spPr>
            <a:xfrm flipH="1" flipV="1">
              <a:off x="869314" y="3324335"/>
              <a:ext cx="4933975" cy="53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0" name="直线箭头连接符 79"/>
            <p:cNvCxnSpPr/>
            <p:nvPr/>
          </p:nvCxnSpPr>
          <p:spPr>
            <a:xfrm flipH="1" flipV="1">
              <a:off x="869310" y="2977553"/>
              <a:ext cx="1" cy="35216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直线箭头连接符 83"/>
            <p:cNvCxnSpPr/>
            <p:nvPr/>
          </p:nvCxnSpPr>
          <p:spPr>
            <a:xfrm flipH="1" flipV="1">
              <a:off x="2002175" y="2953872"/>
              <a:ext cx="1" cy="35216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5" name="直线箭头连接符 84"/>
            <p:cNvCxnSpPr/>
            <p:nvPr/>
          </p:nvCxnSpPr>
          <p:spPr>
            <a:xfrm flipH="1" flipV="1">
              <a:off x="3149093" y="2977553"/>
              <a:ext cx="1" cy="35216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90" name="直线箭头连接符 89"/>
          <p:cNvCxnSpPr/>
          <p:nvPr/>
        </p:nvCxnSpPr>
        <p:spPr>
          <a:xfrm flipV="1">
            <a:off x="7395220" y="2148769"/>
            <a:ext cx="0" cy="179086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3" name="Shape 99"/>
          <p:cNvSpPr/>
          <p:nvPr/>
        </p:nvSpPr>
        <p:spPr>
          <a:xfrm>
            <a:off x="46686" y="6344421"/>
            <a:ext cx="882510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 defTabSz="457200">
              <a:buClr>
                <a:srgbClr val="FFFFFF"/>
              </a:buClr>
              <a:buFont typeface="Arial"/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tx1"/>
                </a:solidFill>
              </a:rPr>
              <a:t>Schwarzschild </a:t>
            </a:r>
            <a:r>
              <a:rPr sz="1400" dirty="0" smtClean="0">
                <a:solidFill>
                  <a:schemeClr val="tx1"/>
                </a:solidFill>
              </a:rPr>
              <a:t>1979, </a:t>
            </a:r>
            <a:r>
              <a:rPr sz="1400" dirty="0">
                <a:solidFill>
                  <a:schemeClr val="tx1"/>
                </a:solidFill>
              </a:rPr>
              <a:t>Richstone &amp; </a:t>
            </a:r>
            <a:r>
              <a:rPr sz="1400" dirty="0" smtClean="0">
                <a:solidFill>
                  <a:schemeClr val="tx1"/>
                </a:solidFill>
              </a:rPr>
              <a:t>Tremaine</a:t>
            </a:r>
            <a:r>
              <a:rPr lang="x-none" sz="1400" dirty="0" smtClean="0">
                <a:solidFill>
                  <a:schemeClr val="tx1"/>
                </a:solidFill>
              </a:rPr>
              <a:t> </a:t>
            </a:r>
            <a:r>
              <a:rPr sz="1400" dirty="0" smtClean="0">
                <a:solidFill>
                  <a:schemeClr val="tx1"/>
                </a:solidFill>
              </a:rPr>
              <a:t>1988, Rix</a:t>
            </a:r>
            <a:r>
              <a:rPr lang="x-none" sz="1400" dirty="0" smtClean="0">
                <a:solidFill>
                  <a:schemeClr val="tx1"/>
                </a:solidFill>
              </a:rPr>
              <a:t>+ </a:t>
            </a:r>
            <a:r>
              <a:rPr sz="1400" dirty="0" smtClean="0">
                <a:solidFill>
                  <a:schemeClr val="tx1"/>
                </a:solidFill>
              </a:rPr>
              <a:t>1997, Gebhardt</a:t>
            </a:r>
            <a:r>
              <a:rPr lang="x-none" sz="1400" dirty="0" smtClean="0">
                <a:solidFill>
                  <a:schemeClr val="tx1"/>
                </a:solidFill>
              </a:rPr>
              <a:t>+ </a:t>
            </a:r>
            <a:r>
              <a:rPr sz="1400" dirty="0" smtClean="0">
                <a:solidFill>
                  <a:schemeClr val="tx1"/>
                </a:solidFill>
              </a:rPr>
              <a:t>2003,</a:t>
            </a:r>
            <a:r>
              <a:rPr lang="zh-CN" alt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/>
              <a:t>Remco</a:t>
            </a:r>
            <a:r>
              <a:rPr lang="en-US" sz="1400" dirty="0" smtClean="0"/>
              <a:t> </a:t>
            </a:r>
            <a:r>
              <a:rPr lang="en-US" sz="1400" dirty="0"/>
              <a:t>van den </a:t>
            </a:r>
            <a:r>
              <a:rPr lang="en-US" sz="1400" dirty="0" smtClean="0"/>
              <a:t>Bosch+ 2008, Zhu+ 2018a</a:t>
            </a:r>
            <a:r>
              <a:rPr lang="zh-CN" altLang="en-US" sz="1400" dirty="0" smtClean="0">
                <a:solidFill>
                  <a:srgbClr val="FFFFFF"/>
                </a:solidFill>
              </a:rPr>
              <a:t> 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2" name="图片 1" descr="halo_6_fit copy 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1" y="275131"/>
            <a:ext cx="5445253" cy="10569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10307" y="198931"/>
            <a:ext cx="2115041" cy="1971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937841" y="758617"/>
            <a:ext cx="3819944" cy="120032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Mass distribution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Intrinsic shape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Internal orbit distribution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922165" y="59232"/>
            <a:ext cx="328814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           SB                 V[km/s]             </a:t>
            </a:r>
            <a:r>
              <a:rPr kumimoji="1" lang="en-US" altLang="zh-CN" sz="1400" dirty="0" err="1" smtClean="0"/>
              <a:t>σ</a:t>
            </a:r>
            <a:r>
              <a:rPr kumimoji="1" lang="en-US" altLang="zh-CN" sz="1400" dirty="0" smtClean="0"/>
              <a:t>[km/s]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59897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xample-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90" y="334554"/>
            <a:ext cx="3653110" cy="2939883"/>
          </a:xfrm>
          <a:prstGeom prst="rect">
            <a:avLst/>
          </a:prstGeom>
        </p:spPr>
      </p:pic>
      <p:pic>
        <p:nvPicPr>
          <p:cNvPr id="5" name="图片 4" descr="example-shap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23" y="3359106"/>
            <a:ext cx="4113776" cy="3310611"/>
          </a:xfrm>
          <a:prstGeom prst="rect">
            <a:avLst/>
          </a:prstGeom>
        </p:spPr>
      </p:pic>
      <p:pic>
        <p:nvPicPr>
          <p:cNvPr id="6" name="图片 5" descr="Screen Shot 2019-05-24 at 9.22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1" y="761985"/>
            <a:ext cx="1315688" cy="1179905"/>
          </a:xfrm>
          <a:prstGeom prst="rect">
            <a:avLst/>
          </a:prstGeom>
        </p:spPr>
      </p:pic>
      <p:pic>
        <p:nvPicPr>
          <p:cNvPr id="7" name="图片 6" descr="kin-data-ob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8" y="1941890"/>
            <a:ext cx="2145500" cy="26860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4522" y="3274437"/>
            <a:ext cx="2200305" cy="13535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 descr="kin-data-mode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" y="3359106"/>
            <a:ext cx="2216589" cy="27750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5462" y="72944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 </a:t>
            </a:r>
            <a:r>
              <a:rPr kumimoji="1" lang="en-US" altLang="zh-CN" sz="2800" dirty="0" err="1" smtClean="0"/>
              <a:t>MaNGA</a:t>
            </a:r>
            <a:r>
              <a:rPr kumimoji="1" lang="en-US" altLang="zh-CN" sz="2800" dirty="0" smtClean="0"/>
              <a:t> galaxy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3936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ibar_90_incl_80Lz_orbit_linear_only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92" y="1211190"/>
            <a:ext cx="5486399" cy="45170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30763" y="135467"/>
            <a:ext cx="3673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Stellar orbit distribution</a:t>
            </a:r>
            <a:endParaRPr kumimoji="1" lang="zh-CN" altLang="en-US" sz="2800" dirty="0"/>
          </a:p>
        </p:txBody>
      </p:sp>
      <p:pic>
        <p:nvPicPr>
          <p:cNvPr id="4" name="图片 3" descr="Screen Shot 2019-05-24 at 9.22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1" y="761985"/>
            <a:ext cx="1315688" cy="1179905"/>
          </a:xfrm>
          <a:prstGeom prst="rect">
            <a:avLst/>
          </a:prstGeom>
        </p:spPr>
      </p:pic>
      <p:pic>
        <p:nvPicPr>
          <p:cNvPr id="5" name="图片 4" descr="kin-data-ob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8" y="1941890"/>
            <a:ext cx="2145500" cy="26860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4522" y="3274437"/>
            <a:ext cx="2200305" cy="13535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 descr="kin-data-mode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" y="3359106"/>
            <a:ext cx="2216589" cy="27750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5462" y="72944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 </a:t>
            </a:r>
            <a:r>
              <a:rPr kumimoji="1" lang="en-US" altLang="zh-CN" sz="2800" dirty="0" err="1" smtClean="0"/>
              <a:t>MaNGA</a:t>
            </a:r>
            <a:r>
              <a:rPr kumimoji="1" lang="en-US" altLang="zh-CN" sz="2800" dirty="0" smtClean="0"/>
              <a:t> galaxy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7843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creen Shot 2019-05-24 at 9.4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860549"/>
            <a:ext cx="5503333" cy="41324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26259" y="364642"/>
            <a:ext cx="63658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zh-CN" sz="2800" dirty="0" smtClean="0"/>
              <a:t>Massive Early-type galaxies in </a:t>
            </a:r>
            <a:r>
              <a:rPr kumimoji="1" lang="en-US" altLang="zh-CN" sz="2800" dirty="0" err="1" smtClean="0"/>
              <a:t>MaNGA</a:t>
            </a:r>
            <a:endParaRPr kumimoji="1" lang="en-US" altLang="zh-CN" sz="28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800" dirty="0" smtClean="0"/>
              <a:t>141 </a:t>
            </a:r>
            <a:r>
              <a:rPr kumimoji="1" lang="en-US" altLang="zh-CN" sz="2800" dirty="0"/>
              <a:t>centrals + 58 satellites from </a:t>
            </a:r>
            <a:r>
              <a:rPr kumimoji="1" lang="en-US" altLang="zh-CN" sz="2800" dirty="0" err="1"/>
              <a:t>MaNGA</a:t>
            </a: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15407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Mfrac-vs-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86" y="1303120"/>
            <a:ext cx="6119573" cy="45896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27867" y="524933"/>
            <a:ext cx="3155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Dark matter fraction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922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768</Words>
  <Application>Microsoft Macintosh PowerPoint</Application>
  <PresentationFormat>全屏显示(4:3)</PresentationFormat>
  <Paragraphs>129</Paragraphs>
  <Slides>19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SHAO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Ling zhu</dc:creator>
  <cp:lastModifiedBy>Ling Zhu</cp:lastModifiedBy>
  <cp:revision>56</cp:revision>
  <dcterms:created xsi:type="dcterms:W3CDTF">2019-05-23T08:47:46Z</dcterms:created>
  <dcterms:modified xsi:type="dcterms:W3CDTF">2019-05-24T05:38:10Z</dcterms:modified>
</cp:coreProperties>
</file>