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7" r:id="rId4"/>
    <p:sldId id="269" r:id="rId5"/>
    <p:sldId id="266" r:id="rId6"/>
    <p:sldId id="270" r:id="rId7"/>
    <p:sldId id="258" r:id="rId8"/>
    <p:sldId id="273" r:id="rId9"/>
    <p:sldId id="274" r:id="rId10"/>
    <p:sldId id="276" r:id="rId11"/>
    <p:sldId id="277" r:id="rId12"/>
    <p:sldId id="271" r:id="rId13"/>
    <p:sldId id="272" r:id="rId14"/>
    <p:sldId id="263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0A123-B771-4529-8BCD-EC8B8B3E2C06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546E6-CB65-44C7-B72F-B17063BE23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87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6546E6-CB65-44C7-B72F-B17063BE23B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86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63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230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96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62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68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87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24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43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38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776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03FC-C6DA-4266-98BB-40F892235DD1}" type="datetimeFigureOut">
              <a:rPr lang="zh-CN" altLang="en-US" smtClean="0"/>
              <a:t>2021-5-26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3F594-B62E-4EF3-9C79-B47B3ACD55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02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9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4CC86D-A0F8-4579-9EB7-283CE848A7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Attenuation &amp; </a:t>
            </a:r>
            <a:br>
              <a:rPr lang="en-US" altLang="zh-CN" dirty="0"/>
            </a:br>
            <a:r>
              <a:rPr lang="en-US" altLang="zh-CN" dirty="0"/>
              <a:t>Effective optical depth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79343A3-22B3-49A7-A745-5195359F4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/>
              <a:t>Jiafeng lu</a:t>
            </a:r>
          </a:p>
          <a:p>
            <a:pPr algn="r"/>
            <a:fld id="{6DF7D017-AC91-4DF3-804D-A6BBD06A47CF}" type="datetime1">
              <a:rPr lang="en-US" altLang="zh-CN"/>
              <a:t>5/26/2021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499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C1C88C-CAB2-4931-A1A7-9D5EB122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Attenuation curve-distribution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ABEF3B4D-7A5A-4324-A7F9-D46F743004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/>
                  <a:t>Uniform mixed as example(galaxy as a whole)</a:t>
                </a:r>
              </a:p>
              <a:p>
                <a:pPr lvl="1"/>
                <a:r>
                  <a:rPr lang="en-US" altLang="zh-CN" dirty="0"/>
                  <a:t>Assume a power law extinction curve with </a:t>
                </a:r>
                <a:r>
                  <a:rPr lang="en-US" altLang="zh-CN" dirty="0" err="1"/>
                  <a:t>Rv</a:t>
                </a:r>
                <a:r>
                  <a:rPr lang="en-US" altLang="zh-CN" dirty="0"/>
                  <a:t>=3.1</a:t>
                </a:r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i="1"/>
                          <m:t>ν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=0.458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=0.588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3.52</a:t>
                </a:r>
              </a:p>
              <a:p>
                <a:pPr lvl="1"/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i="1"/>
                          <m:t>ν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zh-CN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dirty="0"/>
                  <a:t>=0.838,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=1.044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4.06</a:t>
                </a:r>
              </a:p>
              <a:p>
                <a:pPr lvl="1"/>
                <a:r>
                  <a:rPr lang="en-US" altLang="zh-CN" dirty="0"/>
                  <a:t>Attenuation curve become flatter when optical depth growth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the deeper the optical depth is, the slower the equivalent optical depth increases</a:t>
                </a: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5" name="内容占位符 4">
                <a:extLst>
                  <a:ext uri="{FF2B5EF4-FFF2-40B4-BE49-F238E27FC236}">
                    <a16:creationId xmlns:a16="http://schemas.microsoft.com/office/drawing/2014/main" id="{ABEF3B4D-7A5A-4324-A7F9-D46F743004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34CE792-1E55-4DD0-A1F0-9275E9C4A5BC}"/>
                  </a:ext>
                </a:extLst>
              </p:cNvPr>
              <p:cNvSpPr txBox="1"/>
              <p:nvPr/>
            </p:nvSpPr>
            <p:spPr>
              <a:xfrm>
                <a:off x="6264789" y="2766764"/>
                <a:ext cx="1665392" cy="6596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C34CE792-1E55-4DD0-A1F0-9275E9C4A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4789" y="2766764"/>
                <a:ext cx="1665392" cy="6596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D5D49D7-CAFB-4CA9-B140-2E869DE13F33}"/>
                  </a:ext>
                </a:extLst>
              </p:cNvPr>
              <p:cNvSpPr txBox="1"/>
              <p:nvPr/>
            </p:nvSpPr>
            <p:spPr>
              <a:xfrm>
                <a:off x="7097485" y="316772"/>
                <a:ext cx="6096000" cy="9766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CN" i="1"/>
                                <m:t>ν</m:t>
                              </m:r>
                            </m:sub>
                          </m:sSub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altLang="zh-CN" i="1"/>
                                        <m:t>ν</m:t>
                                      </m:r>
                                    </m:sub>
                                  </m:sSub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/>
                                    <m:t>ν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~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altLang="zh-CN" i="1"/>
                                        <m:t>ν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      ,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/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≪1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/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   ,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/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≫1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D5D49D7-CAFB-4CA9-B140-2E869DE13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485" y="316772"/>
                <a:ext cx="6096000" cy="9766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95A68621-FDF3-4943-9E6C-3AAE64B6E4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3335" y="1690688"/>
            <a:ext cx="39243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12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DB9BCE-0684-42FB-85C6-820800FF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Attenuation curve-luminosity weighted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FC2A-F0A3-4EC3-962C-D983836913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CN" i="1" smtClean="0">
                            <a:latin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=3.1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Example1(cluster &amp; SF region)</a:t>
                </a:r>
              </a:p>
              <a:p>
                <a:pPr lvl="1"/>
                <a:r>
                  <a:rPr lang="en-US" altLang="zh-CN" dirty="0"/>
                  <a:t>red star+ </a:t>
                </a:r>
                <a:r>
                  <a:rPr lang="en-US" altLang="zh-CN" dirty="0" err="1"/>
                  <a:t>extincted</a:t>
                </a:r>
                <a:r>
                  <a:rPr lang="en-US" altLang="zh-CN" dirty="0"/>
                  <a:t> blue star(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=0.38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=0.67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/>
                  <a:t>1.31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Example2</a:t>
                </a:r>
              </a:p>
              <a:p>
                <a:pPr lvl="1"/>
                <a:r>
                  <a:rPr lang="en-US" altLang="zh-CN" dirty="0"/>
                  <a:t>blue star+ </a:t>
                </a:r>
                <a:r>
                  <a:rPr lang="en-US" altLang="zh-CN" dirty="0" err="1"/>
                  <a:t>extincted</a:t>
                </a:r>
                <a:r>
                  <a:rPr lang="en-US" altLang="zh-CN" dirty="0"/>
                  <a:t> red star(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V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=0.38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CN" i="1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=0.28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&lt;0!</m:t>
                    </m:r>
                  </m:oMath>
                </a14:m>
                <a:endParaRPr lang="zh-CN" altLang="en-US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D54FC2A-F0A3-4EC3-962C-D983836913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组合 3">
            <a:extLst>
              <a:ext uri="{FF2B5EF4-FFF2-40B4-BE49-F238E27FC236}">
                <a16:creationId xmlns:a16="http://schemas.microsoft.com/office/drawing/2014/main" id="{9FB6F476-F536-4DDB-80DD-B21B96D1F599}"/>
              </a:ext>
            </a:extLst>
          </p:cNvPr>
          <p:cNvGrpSpPr/>
          <p:nvPr/>
        </p:nvGrpSpPr>
        <p:grpSpPr>
          <a:xfrm>
            <a:off x="7782047" y="2736659"/>
            <a:ext cx="2771556" cy="754611"/>
            <a:chOff x="7116723" y="2351033"/>
            <a:chExt cx="2771556" cy="754611"/>
          </a:xfrm>
        </p:grpSpPr>
        <p:sp>
          <p:nvSpPr>
            <p:cNvPr id="6" name="星形: 五角 5">
              <a:extLst>
                <a:ext uri="{FF2B5EF4-FFF2-40B4-BE49-F238E27FC236}">
                  <a16:creationId xmlns:a16="http://schemas.microsoft.com/office/drawing/2014/main" id="{43D0F998-18A8-4776-927C-6505C82D5F11}"/>
                </a:ext>
              </a:extLst>
            </p:cNvPr>
            <p:cNvSpPr/>
            <p:nvPr/>
          </p:nvSpPr>
          <p:spPr>
            <a:xfrm>
              <a:off x="7964978" y="2699378"/>
              <a:ext cx="311519" cy="311519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62BD2E2-ABE0-45C9-B7CD-4FB1C925E665}"/>
                </a:ext>
              </a:extLst>
            </p:cNvPr>
            <p:cNvCxnSpPr>
              <a:cxnSpLocks/>
            </p:cNvCxnSpPr>
            <p:nvPr/>
          </p:nvCxnSpPr>
          <p:spPr>
            <a:xfrm>
              <a:off x="8276497" y="2855137"/>
              <a:ext cx="1603218" cy="16652"/>
            </a:xfrm>
            <a:prstGeom prst="straightConnector1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云形 8">
              <a:extLst>
                <a:ext uri="{FF2B5EF4-FFF2-40B4-BE49-F238E27FC236}">
                  <a16:creationId xmlns:a16="http://schemas.microsoft.com/office/drawing/2014/main" id="{95CAAC16-E17E-4196-AFE4-D3EC2551B401}"/>
                </a:ext>
              </a:extLst>
            </p:cNvPr>
            <p:cNvSpPr/>
            <p:nvPr/>
          </p:nvSpPr>
          <p:spPr>
            <a:xfrm>
              <a:off x="7116723" y="2351033"/>
              <a:ext cx="855162" cy="754611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星形: 五角 4">
              <a:extLst>
                <a:ext uri="{FF2B5EF4-FFF2-40B4-BE49-F238E27FC236}">
                  <a16:creationId xmlns:a16="http://schemas.microsoft.com/office/drawing/2014/main" id="{6A08EBEF-1C15-4A29-AFA8-871F0ABE8960}"/>
                </a:ext>
              </a:extLst>
            </p:cNvPr>
            <p:cNvSpPr/>
            <p:nvPr/>
          </p:nvSpPr>
          <p:spPr>
            <a:xfrm>
              <a:off x="7378995" y="2543619"/>
              <a:ext cx="311519" cy="311519"/>
            </a:xfrm>
            <a:prstGeom prst="star5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0762FC41-B342-47EB-91F3-D8350A08013F}"/>
                </a:ext>
              </a:extLst>
            </p:cNvPr>
            <p:cNvCxnSpPr/>
            <p:nvPr/>
          </p:nvCxnSpPr>
          <p:spPr>
            <a:xfrm>
              <a:off x="7687154" y="2700670"/>
              <a:ext cx="2201125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5345FB32-4770-4736-87BC-CE0C0C064A3D}"/>
              </a:ext>
            </a:extLst>
          </p:cNvPr>
          <p:cNvGrpSpPr/>
          <p:nvPr/>
        </p:nvGrpSpPr>
        <p:grpSpPr>
          <a:xfrm>
            <a:off x="7782047" y="5114601"/>
            <a:ext cx="2762992" cy="754611"/>
            <a:chOff x="7125287" y="2322072"/>
            <a:chExt cx="2762992" cy="754611"/>
          </a:xfrm>
        </p:grpSpPr>
        <p:sp>
          <p:nvSpPr>
            <p:cNvPr id="16" name="星形: 五角 15">
              <a:extLst>
                <a:ext uri="{FF2B5EF4-FFF2-40B4-BE49-F238E27FC236}">
                  <a16:creationId xmlns:a16="http://schemas.microsoft.com/office/drawing/2014/main" id="{71ED74CB-C4E4-45B7-B596-BE4D82DD2000}"/>
                </a:ext>
              </a:extLst>
            </p:cNvPr>
            <p:cNvSpPr/>
            <p:nvPr/>
          </p:nvSpPr>
          <p:spPr>
            <a:xfrm>
              <a:off x="7964978" y="2699378"/>
              <a:ext cx="311519" cy="311519"/>
            </a:xfrm>
            <a:prstGeom prst="star5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0000"/>
                </a:solidFill>
              </a:endParaRPr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6B0DA5F3-EEA4-4B77-A263-75702A533376}"/>
                </a:ext>
              </a:extLst>
            </p:cNvPr>
            <p:cNvCxnSpPr>
              <a:cxnSpLocks/>
            </p:cNvCxnSpPr>
            <p:nvPr/>
          </p:nvCxnSpPr>
          <p:spPr>
            <a:xfrm>
              <a:off x="8276497" y="2855137"/>
              <a:ext cx="1603218" cy="16652"/>
            </a:xfrm>
            <a:prstGeom prst="straightConnector1">
              <a:avLst/>
            </a:prstGeom>
            <a:solidFill>
              <a:srgbClr val="00B0F0"/>
            </a:solidFill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云形 17">
              <a:extLst>
                <a:ext uri="{FF2B5EF4-FFF2-40B4-BE49-F238E27FC236}">
                  <a16:creationId xmlns:a16="http://schemas.microsoft.com/office/drawing/2014/main" id="{189185A4-0EC3-4AC3-B090-DA987B6BF686}"/>
                </a:ext>
              </a:extLst>
            </p:cNvPr>
            <p:cNvSpPr/>
            <p:nvPr/>
          </p:nvSpPr>
          <p:spPr>
            <a:xfrm>
              <a:off x="7125287" y="2322072"/>
              <a:ext cx="855162" cy="754611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星形: 五角 18">
              <a:extLst>
                <a:ext uri="{FF2B5EF4-FFF2-40B4-BE49-F238E27FC236}">
                  <a16:creationId xmlns:a16="http://schemas.microsoft.com/office/drawing/2014/main" id="{14D05756-1A16-4651-BF1C-61E6DFB71683}"/>
                </a:ext>
              </a:extLst>
            </p:cNvPr>
            <p:cNvSpPr/>
            <p:nvPr/>
          </p:nvSpPr>
          <p:spPr>
            <a:xfrm>
              <a:off x="7378995" y="2543619"/>
              <a:ext cx="311519" cy="311519"/>
            </a:xfrm>
            <a:prstGeom prst="star5">
              <a:avLst>
                <a:gd name="adj" fmla="val 12777"/>
                <a:gd name="hf" fmla="val 105146"/>
                <a:gd name="vf" fmla="val 110557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706EF92B-125E-4E9C-AAE4-0A7C0615ACA5}"/>
                </a:ext>
              </a:extLst>
            </p:cNvPr>
            <p:cNvCxnSpPr/>
            <p:nvPr/>
          </p:nvCxnSpPr>
          <p:spPr>
            <a:xfrm>
              <a:off x="7687154" y="2700670"/>
              <a:ext cx="2201125" cy="0"/>
            </a:xfrm>
            <a:prstGeom prst="straightConnector1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67047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6C58B-D42E-4835-80BF-BB66E5F8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Clumpy dust approximation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A09AD980-FA8B-4195-93B1-AA58105BFE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Continuous dust first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i="1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r>
                  <a:rPr lang="en-US" altLang="zh-CN" dirty="0"/>
                  <a:t>Clumpy dust</a:t>
                </a:r>
              </a:p>
              <a:p>
                <a:pPr lvl="1"/>
                <a:r>
                  <a:rPr lang="en-US" altLang="zh-CN" i="1" dirty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n clumps  with extinction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i="1" dirty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 in the path</a:t>
                </a:r>
              </a:p>
              <a:p>
                <a:pPr lvl="1"/>
                <a:r>
                  <a:rPr lang="en-US" altLang="zh-CN" i="1" dirty="0">
                    <a:solidFill>
                      <a:schemeClr val="accent5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each has a probability p of obscuring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𝑛𝑝</m:t>
                        </m:r>
                        <m:r>
                          <a:rPr lang="zh-CN" alt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sz="3200" dirty="0"/>
                  <a:t>? 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内容占位符 5">
                <a:extLst>
                  <a:ext uri="{FF2B5EF4-FFF2-40B4-BE49-F238E27FC236}">
                    <a16:creationId xmlns:a16="http://schemas.microsoft.com/office/drawing/2014/main" id="{A09AD980-FA8B-4195-93B1-AA58105BFE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组合 44">
            <a:extLst>
              <a:ext uri="{FF2B5EF4-FFF2-40B4-BE49-F238E27FC236}">
                <a16:creationId xmlns:a16="http://schemas.microsoft.com/office/drawing/2014/main" id="{17D7AB08-383D-4EB9-B61E-0EF7ED876353}"/>
              </a:ext>
            </a:extLst>
          </p:cNvPr>
          <p:cNvGrpSpPr/>
          <p:nvPr/>
        </p:nvGrpSpPr>
        <p:grpSpPr>
          <a:xfrm>
            <a:off x="1456891" y="2267243"/>
            <a:ext cx="8340252" cy="988641"/>
            <a:chOff x="1456891" y="2267243"/>
            <a:chExt cx="8340252" cy="988641"/>
          </a:xfrm>
        </p:grpSpPr>
        <p:sp>
          <p:nvSpPr>
            <p:cNvPr id="7" name="星形: 五角 6">
              <a:extLst>
                <a:ext uri="{FF2B5EF4-FFF2-40B4-BE49-F238E27FC236}">
                  <a16:creationId xmlns:a16="http://schemas.microsoft.com/office/drawing/2014/main" id="{C662A82A-3218-4188-9730-AEE970AF48AA}"/>
                </a:ext>
              </a:extLst>
            </p:cNvPr>
            <p:cNvSpPr/>
            <p:nvPr/>
          </p:nvSpPr>
          <p:spPr>
            <a:xfrm>
              <a:off x="1456891" y="2786005"/>
              <a:ext cx="351928" cy="351928"/>
            </a:xfrm>
            <a:prstGeom prst="star5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3386B732-6AE7-4EB4-A2AC-FED26FF53679}"/>
                </a:ext>
              </a:extLst>
            </p:cNvPr>
            <p:cNvCxnSpPr/>
            <p:nvPr/>
          </p:nvCxnSpPr>
          <p:spPr>
            <a:xfrm>
              <a:off x="1800589" y="2961969"/>
              <a:ext cx="7996554" cy="0"/>
            </a:xfrm>
            <a:prstGeom prst="straightConnector1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4217FBD9-04AC-4A02-A419-AD627983CD55}"/>
                </a:ext>
              </a:extLst>
            </p:cNvPr>
            <p:cNvSpPr/>
            <p:nvPr/>
          </p:nvSpPr>
          <p:spPr>
            <a:xfrm>
              <a:off x="2193470" y="2668055"/>
              <a:ext cx="7043058" cy="58782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0D4D0056-C657-4806-BDAE-28738CA27EC8}"/>
                </a:ext>
              </a:extLst>
            </p:cNvPr>
            <p:cNvCxnSpPr>
              <a:cxnSpLocks/>
            </p:cNvCxnSpPr>
            <p:nvPr/>
          </p:nvCxnSpPr>
          <p:spPr>
            <a:xfrm>
              <a:off x="2231571" y="2623457"/>
              <a:ext cx="696685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8E6B09F6-25C0-47E7-A61F-6EAB80C918D4}"/>
                    </a:ext>
                  </a:extLst>
                </p:cNvPr>
                <p:cNvSpPr txBox="1"/>
                <p:nvPr/>
              </p:nvSpPr>
              <p:spPr>
                <a:xfrm>
                  <a:off x="5146221" y="2267243"/>
                  <a:ext cx="39460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8E6B09F6-25C0-47E7-A61F-6EAB80C918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6221" y="2267243"/>
                  <a:ext cx="394608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6AB851E3-D8C4-4A5A-B303-E14FB1245613}"/>
              </a:ext>
            </a:extLst>
          </p:cNvPr>
          <p:cNvGrpSpPr/>
          <p:nvPr/>
        </p:nvGrpSpPr>
        <p:grpSpPr>
          <a:xfrm>
            <a:off x="1654458" y="5069130"/>
            <a:ext cx="8673735" cy="1739917"/>
            <a:chOff x="1654458" y="5069130"/>
            <a:chExt cx="8673735" cy="1739917"/>
          </a:xfrm>
        </p:grpSpPr>
        <p:grpSp>
          <p:nvGrpSpPr>
            <p:cNvPr id="67" name="组合 66">
              <a:extLst>
                <a:ext uri="{FF2B5EF4-FFF2-40B4-BE49-F238E27FC236}">
                  <a16:creationId xmlns:a16="http://schemas.microsoft.com/office/drawing/2014/main" id="{7F6937E5-A30C-4970-86F6-F874A6306ACE}"/>
                </a:ext>
              </a:extLst>
            </p:cNvPr>
            <p:cNvGrpSpPr/>
            <p:nvPr/>
          </p:nvGrpSpPr>
          <p:grpSpPr>
            <a:xfrm>
              <a:off x="1654458" y="5069130"/>
              <a:ext cx="8673735" cy="1423745"/>
              <a:chOff x="1671279" y="5160290"/>
              <a:chExt cx="8673735" cy="1423745"/>
            </a:xfrm>
          </p:grpSpPr>
          <p:grpSp>
            <p:nvGrpSpPr>
              <p:cNvPr id="69" name="组合 68">
                <a:extLst>
                  <a:ext uri="{FF2B5EF4-FFF2-40B4-BE49-F238E27FC236}">
                    <a16:creationId xmlns:a16="http://schemas.microsoft.com/office/drawing/2014/main" id="{E171F168-5051-4AB1-A546-B8A30EF225E4}"/>
                  </a:ext>
                </a:extLst>
              </p:cNvPr>
              <p:cNvGrpSpPr/>
              <p:nvPr/>
            </p:nvGrpSpPr>
            <p:grpSpPr>
              <a:xfrm>
                <a:off x="1996532" y="5160290"/>
                <a:ext cx="8348482" cy="1423745"/>
                <a:chOff x="1434921" y="5090566"/>
                <a:chExt cx="8348482" cy="1423745"/>
              </a:xfrm>
            </p:grpSpPr>
            <p:sp>
              <p:nvSpPr>
                <p:cNvPr id="75" name="星形: 五角 74">
                  <a:extLst>
                    <a:ext uri="{FF2B5EF4-FFF2-40B4-BE49-F238E27FC236}">
                      <a16:creationId xmlns:a16="http://schemas.microsoft.com/office/drawing/2014/main" id="{257B6498-3F84-4993-A539-A231245A5FDC}"/>
                    </a:ext>
                  </a:extLst>
                </p:cNvPr>
                <p:cNvSpPr/>
                <p:nvPr/>
              </p:nvSpPr>
              <p:spPr>
                <a:xfrm>
                  <a:off x="1434921" y="5685186"/>
                  <a:ext cx="351928" cy="351928"/>
                </a:xfrm>
                <a:prstGeom prst="star5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76" name="直接箭头连接符 75">
                  <a:extLst>
                    <a:ext uri="{FF2B5EF4-FFF2-40B4-BE49-F238E27FC236}">
                      <a16:creationId xmlns:a16="http://schemas.microsoft.com/office/drawing/2014/main" id="{1975D0C1-9216-4E13-B415-026364BA1EB7}"/>
                    </a:ext>
                  </a:extLst>
                </p:cNvPr>
                <p:cNvCxnSpPr/>
                <p:nvPr/>
              </p:nvCxnSpPr>
              <p:spPr>
                <a:xfrm>
                  <a:off x="1786849" y="5861150"/>
                  <a:ext cx="7996554" cy="0"/>
                </a:xfrm>
                <a:prstGeom prst="straightConnector1">
                  <a:avLst/>
                </a:prstGeom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云形 76">
                  <a:extLst>
                    <a:ext uri="{FF2B5EF4-FFF2-40B4-BE49-F238E27FC236}">
                      <a16:creationId xmlns:a16="http://schemas.microsoft.com/office/drawing/2014/main" id="{A7B258BA-0CFB-4054-8CB3-1E6D4F117EC5}"/>
                    </a:ext>
                  </a:extLst>
                </p:cNvPr>
                <p:cNvSpPr/>
                <p:nvPr/>
              </p:nvSpPr>
              <p:spPr>
                <a:xfrm>
                  <a:off x="2362200" y="5685186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8" name="云形 77">
                  <a:extLst>
                    <a:ext uri="{FF2B5EF4-FFF2-40B4-BE49-F238E27FC236}">
                      <a16:creationId xmlns:a16="http://schemas.microsoft.com/office/drawing/2014/main" id="{90731614-45D0-42BA-85C0-33506424ECD1}"/>
                    </a:ext>
                  </a:extLst>
                </p:cNvPr>
                <p:cNvSpPr/>
                <p:nvPr/>
              </p:nvSpPr>
              <p:spPr>
                <a:xfrm>
                  <a:off x="8397404" y="5709036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9" name="云形 78">
                  <a:extLst>
                    <a:ext uri="{FF2B5EF4-FFF2-40B4-BE49-F238E27FC236}">
                      <a16:creationId xmlns:a16="http://schemas.microsoft.com/office/drawing/2014/main" id="{5A563564-155C-4D03-8DCA-51DAB38BCF12}"/>
                    </a:ext>
                  </a:extLst>
                </p:cNvPr>
                <p:cNvSpPr/>
                <p:nvPr/>
              </p:nvSpPr>
              <p:spPr>
                <a:xfrm>
                  <a:off x="7201166" y="5362929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0" name="云形 79">
                  <a:extLst>
                    <a:ext uri="{FF2B5EF4-FFF2-40B4-BE49-F238E27FC236}">
                      <a16:creationId xmlns:a16="http://schemas.microsoft.com/office/drawing/2014/main" id="{C144C728-B37E-4759-A1E0-C88CA4A4A23F}"/>
                    </a:ext>
                  </a:extLst>
                </p:cNvPr>
                <p:cNvSpPr/>
                <p:nvPr/>
              </p:nvSpPr>
              <p:spPr>
                <a:xfrm>
                  <a:off x="3382474" y="5650890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1" name="云形 80">
                  <a:extLst>
                    <a:ext uri="{FF2B5EF4-FFF2-40B4-BE49-F238E27FC236}">
                      <a16:creationId xmlns:a16="http://schemas.microsoft.com/office/drawing/2014/main" id="{79E1A1D2-A0FE-46F4-A370-AB303783C6DA}"/>
                    </a:ext>
                  </a:extLst>
                </p:cNvPr>
                <p:cNvSpPr/>
                <p:nvPr/>
              </p:nvSpPr>
              <p:spPr>
                <a:xfrm>
                  <a:off x="5677166" y="5441758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2" name="云形 81">
                  <a:extLst>
                    <a:ext uri="{FF2B5EF4-FFF2-40B4-BE49-F238E27FC236}">
                      <a16:creationId xmlns:a16="http://schemas.microsoft.com/office/drawing/2014/main" id="{8D0ADCD2-3362-4680-A436-991B563D954D}"/>
                    </a:ext>
                  </a:extLst>
                </p:cNvPr>
                <p:cNvSpPr/>
                <p:nvPr/>
              </p:nvSpPr>
              <p:spPr>
                <a:xfrm>
                  <a:off x="4396036" y="6002814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3" name="右大括号 82">
                  <a:extLst>
                    <a:ext uri="{FF2B5EF4-FFF2-40B4-BE49-F238E27FC236}">
                      <a16:creationId xmlns:a16="http://schemas.microsoft.com/office/drawing/2014/main" id="{E8AF6041-518E-4FF6-BE7A-069E55A38DE8}"/>
                    </a:ext>
                  </a:extLst>
                </p:cNvPr>
                <p:cNvSpPr/>
                <p:nvPr/>
              </p:nvSpPr>
              <p:spPr>
                <a:xfrm rot="16200000" flipH="1">
                  <a:off x="5431510" y="3196489"/>
                  <a:ext cx="269880" cy="6365764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文本框 83">
                      <a:extLst>
                        <a:ext uri="{FF2B5EF4-FFF2-40B4-BE49-F238E27FC236}">
                          <a16:creationId xmlns:a16="http://schemas.microsoft.com/office/drawing/2014/main" id="{27844BB2-8DEF-4FA0-904E-7B80D03C17F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53094" y="5090566"/>
                      <a:ext cx="38125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oMath>
                        </m:oMathPara>
                      </a14:m>
                      <a:endParaRPr lang="zh-CN" altLang="en-US" dirty="0"/>
                    </a:p>
                  </p:txBody>
                </p:sp>
              </mc:Choice>
              <mc:Fallback xmlns="">
                <p:sp>
                  <p:nvSpPr>
                    <p:cNvPr id="84" name="文本框 83">
                      <a:extLst>
                        <a:ext uri="{FF2B5EF4-FFF2-40B4-BE49-F238E27FC236}">
                          <a16:creationId xmlns:a16="http://schemas.microsoft.com/office/drawing/2014/main" id="{27844BB2-8DEF-4FA0-904E-7B80D03C17FF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53094" y="5090566"/>
                      <a:ext cx="381258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7937" r="-14286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70" name="星形: 五角 69">
                <a:extLst>
                  <a:ext uri="{FF2B5EF4-FFF2-40B4-BE49-F238E27FC236}">
                    <a16:creationId xmlns:a16="http://schemas.microsoft.com/office/drawing/2014/main" id="{AEBCFEE6-6C64-49EF-8B23-AB4BDF58E7B6}"/>
                  </a:ext>
                </a:extLst>
              </p:cNvPr>
              <p:cNvSpPr/>
              <p:nvPr/>
            </p:nvSpPr>
            <p:spPr>
              <a:xfrm>
                <a:off x="1837691" y="5520235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星形: 五角 70">
                <a:extLst>
                  <a:ext uri="{FF2B5EF4-FFF2-40B4-BE49-F238E27FC236}">
                    <a16:creationId xmlns:a16="http://schemas.microsoft.com/office/drawing/2014/main" id="{B4C75267-524B-4C92-AAF0-DCD3AADD67B0}"/>
                  </a:ext>
                </a:extLst>
              </p:cNvPr>
              <p:cNvSpPr/>
              <p:nvPr/>
            </p:nvSpPr>
            <p:spPr>
              <a:xfrm>
                <a:off x="1671279" y="5666928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星形: 五角 71">
                <a:extLst>
                  <a:ext uri="{FF2B5EF4-FFF2-40B4-BE49-F238E27FC236}">
                    <a16:creationId xmlns:a16="http://schemas.microsoft.com/office/drawing/2014/main" id="{791F865A-14A3-4ED9-942B-086EE66ABD40}"/>
                  </a:ext>
                </a:extLst>
              </p:cNvPr>
              <p:cNvSpPr/>
              <p:nvPr/>
            </p:nvSpPr>
            <p:spPr>
              <a:xfrm>
                <a:off x="1918500" y="5892180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星形: 五角 72">
                <a:extLst>
                  <a:ext uri="{FF2B5EF4-FFF2-40B4-BE49-F238E27FC236}">
                    <a16:creationId xmlns:a16="http://schemas.microsoft.com/office/drawing/2014/main" id="{2CAAF674-2FB8-4F02-A7DB-4D74042FC94B}"/>
                  </a:ext>
                </a:extLst>
              </p:cNvPr>
              <p:cNvSpPr/>
              <p:nvPr/>
            </p:nvSpPr>
            <p:spPr>
              <a:xfrm>
                <a:off x="2134918" y="5989585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星形: 五角 73">
                <a:extLst>
                  <a:ext uri="{FF2B5EF4-FFF2-40B4-BE49-F238E27FC236}">
                    <a16:creationId xmlns:a16="http://schemas.microsoft.com/office/drawing/2014/main" id="{AB75B12A-E991-4470-9738-03F76B65B5E6}"/>
                  </a:ext>
                </a:extLst>
              </p:cNvPr>
              <p:cNvSpPr/>
              <p:nvPr/>
            </p:nvSpPr>
            <p:spPr>
              <a:xfrm>
                <a:off x="2216002" y="5490964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73A461C3-6FAE-4429-98D7-60FA89DD2293}"/>
                </a:ext>
              </a:extLst>
            </p:cNvPr>
            <p:cNvSpPr txBox="1"/>
            <p:nvPr/>
          </p:nvSpPr>
          <p:spPr>
            <a:xfrm>
              <a:off x="5991326" y="6532048"/>
              <a:ext cx="42341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dirty="0"/>
                <a:t>n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707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D47F7E-98B0-42D9-8C91-B524A9926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Clumpy dust approximation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B1BA2C6-D1D1-43F9-A08B-17F458CF35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Number of covering clumpy</a:t>
                </a:r>
              </a:p>
              <a:p>
                <a:pPr lvl="1"/>
                <a:r>
                  <a:rPr lang="en-US" altLang="zh-CN" dirty="0"/>
                  <a:t>Following B(</a:t>
                </a:r>
                <a:r>
                  <a:rPr lang="en-US" altLang="zh-CN" dirty="0" err="1"/>
                  <a:t>n,p</a:t>
                </a:r>
                <a:r>
                  <a:rPr lang="en-US" altLang="zh-CN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/>
                  <a:t>average attenuated flux:</a:t>
                </a:r>
              </a:p>
              <a:p>
                <a:pPr lvl="2"/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zh-CN" altLang="en-US" sz="28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sup>
                        </m:sSup>
                      </m:e>
                    </m:nary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B1BA2C6-D1D1-43F9-A08B-17F458CF35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组合 21">
            <a:extLst>
              <a:ext uri="{FF2B5EF4-FFF2-40B4-BE49-F238E27FC236}">
                <a16:creationId xmlns:a16="http://schemas.microsoft.com/office/drawing/2014/main" id="{14D5538B-5B2B-41D7-A149-986C75B37C14}"/>
              </a:ext>
            </a:extLst>
          </p:cNvPr>
          <p:cNvGrpSpPr/>
          <p:nvPr/>
        </p:nvGrpSpPr>
        <p:grpSpPr>
          <a:xfrm>
            <a:off x="1654458" y="5069130"/>
            <a:ext cx="8673735" cy="1739917"/>
            <a:chOff x="1654458" y="5069130"/>
            <a:chExt cx="8673735" cy="173991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0075222-8A4C-48E4-A104-8E8A2AAA8FA3}"/>
                </a:ext>
              </a:extLst>
            </p:cNvPr>
            <p:cNvGrpSpPr/>
            <p:nvPr/>
          </p:nvGrpSpPr>
          <p:grpSpPr>
            <a:xfrm>
              <a:off x="1654458" y="5069130"/>
              <a:ext cx="8673735" cy="1423745"/>
              <a:chOff x="1671279" y="5160290"/>
              <a:chExt cx="8673735" cy="1423745"/>
            </a:xfrm>
          </p:grpSpPr>
          <p:grpSp>
            <p:nvGrpSpPr>
              <p:cNvPr id="4" name="组合 3">
                <a:extLst>
                  <a:ext uri="{FF2B5EF4-FFF2-40B4-BE49-F238E27FC236}">
                    <a16:creationId xmlns:a16="http://schemas.microsoft.com/office/drawing/2014/main" id="{1EE3C8D6-9323-4C73-8406-907E02CA02FF}"/>
                  </a:ext>
                </a:extLst>
              </p:cNvPr>
              <p:cNvGrpSpPr/>
              <p:nvPr/>
            </p:nvGrpSpPr>
            <p:grpSpPr>
              <a:xfrm>
                <a:off x="1996532" y="5160290"/>
                <a:ext cx="8348482" cy="1423745"/>
                <a:chOff x="1434921" y="5090566"/>
                <a:chExt cx="8348482" cy="1423745"/>
              </a:xfrm>
            </p:grpSpPr>
            <p:sp>
              <p:nvSpPr>
                <p:cNvPr id="5" name="星形: 五角 4">
                  <a:extLst>
                    <a:ext uri="{FF2B5EF4-FFF2-40B4-BE49-F238E27FC236}">
                      <a16:creationId xmlns:a16="http://schemas.microsoft.com/office/drawing/2014/main" id="{C585D1FF-F55B-46DE-B0EA-485A3C5FED51}"/>
                    </a:ext>
                  </a:extLst>
                </p:cNvPr>
                <p:cNvSpPr/>
                <p:nvPr/>
              </p:nvSpPr>
              <p:spPr>
                <a:xfrm>
                  <a:off x="1434921" y="5685186"/>
                  <a:ext cx="351928" cy="351928"/>
                </a:xfrm>
                <a:prstGeom prst="star5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cxnSp>
              <p:nvCxnSpPr>
                <p:cNvPr id="6" name="直接箭头连接符 5">
                  <a:extLst>
                    <a:ext uri="{FF2B5EF4-FFF2-40B4-BE49-F238E27FC236}">
                      <a16:creationId xmlns:a16="http://schemas.microsoft.com/office/drawing/2014/main" id="{7CC23A79-89BD-4015-840A-176A508964D8}"/>
                    </a:ext>
                  </a:extLst>
                </p:cNvPr>
                <p:cNvCxnSpPr/>
                <p:nvPr/>
              </p:nvCxnSpPr>
              <p:spPr>
                <a:xfrm>
                  <a:off x="1786849" y="5861150"/>
                  <a:ext cx="7996554" cy="0"/>
                </a:xfrm>
                <a:prstGeom prst="straightConnector1">
                  <a:avLst/>
                </a:prstGeom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云形 6">
                  <a:extLst>
                    <a:ext uri="{FF2B5EF4-FFF2-40B4-BE49-F238E27FC236}">
                      <a16:creationId xmlns:a16="http://schemas.microsoft.com/office/drawing/2014/main" id="{C0CF71F3-C29F-4AD7-8318-416F7449C5E0}"/>
                    </a:ext>
                  </a:extLst>
                </p:cNvPr>
                <p:cNvSpPr/>
                <p:nvPr/>
              </p:nvSpPr>
              <p:spPr>
                <a:xfrm>
                  <a:off x="2362200" y="5685186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" name="云形 7">
                  <a:extLst>
                    <a:ext uri="{FF2B5EF4-FFF2-40B4-BE49-F238E27FC236}">
                      <a16:creationId xmlns:a16="http://schemas.microsoft.com/office/drawing/2014/main" id="{A584C8A6-4150-426C-AA04-E393C3F311C5}"/>
                    </a:ext>
                  </a:extLst>
                </p:cNvPr>
                <p:cNvSpPr/>
                <p:nvPr/>
              </p:nvSpPr>
              <p:spPr>
                <a:xfrm>
                  <a:off x="8397404" y="5709036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云形 8">
                  <a:extLst>
                    <a:ext uri="{FF2B5EF4-FFF2-40B4-BE49-F238E27FC236}">
                      <a16:creationId xmlns:a16="http://schemas.microsoft.com/office/drawing/2014/main" id="{7297C5F5-D5D3-4867-81AF-873A21C12DB3}"/>
                    </a:ext>
                  </a:extLst>
                </p:cNvPr>
                <p:cNvSpPr/>
                <p:nvPr/>
              </p:nvSpPr>
              <p:spPr>
                <a:xfrm>
                  <a:off x="7201166" y="5362929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0" name="云形 9">
                  <a:extLst>
                    <a:ext uri="{FF2B5EF4-FFF2-40B4-BE49-F238E27FC236}">
                      <a16:creationId xmlns:a16="http://schemas.microsoft.com/office/drawing/2014/main" id="{83E09283-0399-459E-8A8D-0EBF9E280B63}"/>
                    </a:ext>
                  </a:extLst>
                </p:cNvPr>
                <p:cNvSpPr/>
                <p:nvPr/>
              </p:nvSpPr>
              <p:spPr>
                <a:xfrm>
                  <a:off x="3382474" y="5650890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1" name="云形 10">
                  <a:extLst>
                    <a:ext uri="{FF2B5EF4-FFF2-40B4-BE49-F238E27FC236}">
                      <a16:creationId xmlns:a16="http://schemas.microsoft.com/office/drawing/2014/main" id="{570AF781-A8C1-484D-BB95-F16682B7396C}"/>
                    </a:ext>
                  </a:extLst>
                </p:cNvPr>
                <p:cNvSpPr/>
                <p:nvPr/>
              </p:nvSpPr>
              <p:spPr>
                <a:xfrm>
                  <a:off x="5677166" y="5441758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2" name="云形 11">
                  <a:extLst>
                    <a:ext uri="{FF2B5EF4-FFF2-40B4-BE49-F238E27FC236}">
                      <a16:creationId xmlns:a16="http://schemas.microsoft.com/office/drawing/2014/main" id="{7CC03444-9CA9-43B5-87E8-8350E6E59005}"/>
                    </a:ext>
                  </a:extLst>
                </p:cNvPr>
                <p:cNvSpPr/>
                <p:nvPr/>
              </p:nvSpPr>
              <p:spPr>
                <a:xfrm>
                  <a:off x="4396036" y="6002814"/>
                  <a:ext cx="351928" cy="351924"/>
                </a:xfrm>
                <a:prstGeom prst="cloud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3" name="右大括号 12">
                  <a:extLst>
                    <a:ext uri="{FF2B5EF4-FFF2-40B4-BE49-F238E27FC236}">
                      <a16:creationId xmlns:a16="http://schemas.microsoft.com/office/drawing/2014/main" id="{6510B561-D44F-492F-9208-EC892FCEBCED}"/>
                    </a:ext>
                  </a:extLst>
                </p:cNvPr>
                <p:cNvSpPr/>
                <p:nvPr/>
              </p:nvSpPr>
              <p:spPr>
                <a:xfrm rot="16200000" flipH="1">
                  <a:off x="5431510" y="3196489"/>
                  <a:ext cx="269880" cy="6365764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" name="文本框 13">
                      <a:extLst>
                        <a:ext uri="{FF2B5EF4-FFF2-40B4-BE49-F238E27FC236}">
                          <a16:creationId xmlns:a16="http://schemas.microsoft.com/office/drawing/2014/main" id="{96BD3FDF-EEE7-4404-8932-C37B9545106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53094" y="5090566"/>
                      <a:ext cx="38125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zh-CN" altLang="en-US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oMath>
                        </m:oMathPara>
                      </a14:m>
                      <a:endParaRPr lang="zh-CN" altLang="en-US" dirty="0"/>
                    </a:p>
                  </p:txBody>
                </p:sp>
              </mc:Choice>
              <mc:Fallback xmlns="">
                <p:sp>
                  <p:nvSpPr>
                    <p:cNvPr id="14" name="文本框 13">
                      <a:extLst>
                        <a:ext uri="{FF2B5EF4-FFF2-40B4-BE49-F238E27FC236}">
                          <a16:creationId xmlns:a16="http://schemas.microsoft.com/office/drawing/2014/main" id="{96BD3FDF-EEE7-4404-8932-C37B9545106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53094" y="5090566"/>
                      <a:ext cx="381258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7937" r="-14286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5" name="星形: 五角 14">
                <a:extLst>
                  <a:ext uri="{FF2B5EF4-FFF2-40B4-BE49-F238E27FC236}">
                    <a16:creationId xmlns:a16="http://schemas.microsoft.com/office/drawing/2014/main" id="{11FE64BB-81D6-4936-B9F2-6C9BB2D3C0D5}"/>
                  </a:ext>
                </a:extLst>
              </p:cNvPr>
              <p:cNvSpPr/>
              <p:nvPr/>
            </p:nvSpPr>
            <p:spPr>
              <a:xfrm>
                <a:off x="1837691" y="5520235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星形: 五角 15">
                <a:extLst>
                  <a:ext uri="{FF2B5EF4-FFF2-40B4-BE49-F238E27FC236}">
                    <a16:creationId xmlns:a16="http://schemas.microsoft.com/office/drawing/2014/main" id="{BD06CBF0-2DFE-4C2C-A2BB-93E24BCDD7DC}"/>
                  </a:ext>
                </a:extLst>
              </p:cNvPr>
              <p:cNvSpPr/>
              <p:nvPr/>
            </p:nvSpPr>
            <p:spPr>
              <a:xfrm>
                <a:off x="1671279" y="5666928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星形: 五角 16">
                <a:extLst>
                  <a:ext uri="{FF2B5EF4-FFF2-40B4-BE49-F238E27FC236}">
                    <a16:creationId xmlns:a16="http://schemas.microsoft.com/office/drawing/2014/main" id="{93B1BA20-EEC9-4E6D-A302-94739DE2B6FB}"/>
                  </a:ext>
                </a:extLst>
              </p:cNvPr>
              <p:cNvSpPr/>
              <p:nvPr/>
            </p:nvSpPr>
            <p:spPr>
              <a:xfrm>
                <a:off x="1918500" y="5892180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星形: 五角 17">
                <a:extLst>
                  <a:ext uri="{FF2B5EF4-FFF2-40B4-BE49-F238E27FC236}">
                    <a16:creationId xmlns:a16="http://schemas.microsoft.com/office/drawing/2014/main" id="{643C3C95-B323-46BF-81A3-25D474F975C3}"/>
                  </a:ext>
                </a:extLst>
              </p:cNvPr>
              <p:cNvSpPr/>
              <p:nvPr/>
            </p:nvSpPr>
            <p:spPr>
              <a:xfrm>
                <a:off x="2134918" y="5989585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星形: 五角 18">
                <a:extLst>
                  <a:ext uri="{FF2B5EF4-FFF2-40B4-BE49-F238E27FC236}">
                    <a16:creationId xmlns:a16="http://schemas.microsoft.com/office/drawing/2014/main" id="{C0D10D8E-CCEE-41A8-BE05-9B44D6CA5BA1}"/>
                  </a:ext>
                </a:extLst>
              </p:cNvPr>
              <p:cNvSpPr/>
              <p:nvPr/>
            </p:nvSpPr>
            <p:spPr>
              <a:xfrm>
                <a:off x="2216002" y="5490964"/>
                <a:ext cx="351928" cy="351928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AC431ED4-4A19-4E90-AE98-E5FDEF9E61DC}"/>
                </a:ext>
              </a:extLst>
            </p:cNvPr>
            <p:cNvSpPr txBox="1"/>
            <p:nvPr/>
          </p:nvSpPr>
          <p:spPr>
            <a:xfrm>
              <a:off x="5991326" y="6532048"/>
              <a:ext cx="42341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zh-CN" dirty="0"/>
                <a:t>n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9448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C7914-F255-4FAD-B00F-F70C6032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Clumpy dust approximation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4D082BA-1132-45B0-9DE6-AB4EC3415D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14739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noBar"/>
                                  <m:ctrlP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altLang="zh-CN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zh-CN" altLang="en-US" sz="24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4D082BA-1132-45B0-9DE6-AB4EC3415D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14739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43FCE37A-EEA1-4BC3-AB39-5127086E9AC1}"/>
              </a:ext>
            </a:extLst>
          </p:cNvPr>
          <p:cNvCxnSpPr/>
          <p:nvPr/>
        </p:nvCxnSpPr>
        <p:spPr>
          <a:xfrm>
            <a:off x="1970314" y="2675403"/>
            <a:ext cx="0" cy="696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D7DD8651-E15A-4BCF-BF73-FE5BF92EF98E}"/>
              </a:ext>
            </a:extLst>
          </p:cNvPr>
          <p:cNvSpPr txBox="1"/>
          <p:nvPr/>
        </p:nvSpPr>
        <p:spPr>
          <a:xfrm>
            <a:off x="2133602" y="2839080"/>
            <a:ext cx="265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Continuous approximation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6FBE1D6-C67B-440F-9F2E-7E171567D269}"/>
                  </a:ext>
                </a:extLst>
              </p:cNvPr>
              <p:cNvSpPr txBox="1"/>
              <p:nvPr/>
            </p:nvSpPr>
            <p:spPr>
              <a:xfrm>
                <a:off x="217716" y="3095908"/>
                <a:ext cx="6096000" cy="10610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</m:acc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𝑛𝑝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𝑛𝑝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))</m:t>
                          </m:r>
                        </m:e>
                      </m:nary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sup>
                      </m:sSup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𝑑𝑘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6FBE1D6-C67B-440F-9F2E-7E171567D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16" y="3095908"/>
                <a:ext cx="6096000" cy="10610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13A39F18-A823-423B-9DCE-914AE249A333}"/>
              </a:ext>
            </a:extLst>
          </p:cNvPr>
          <p:cNvCxnSpPr/>
          <p:nvPr/>
        </p:nvCxnSpPr>
        <p:spPr>
          <a:xfrm>
            <a:off x="4049486" y="2329543"/>
            <a:ext cx="60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3D21116C-D469-48EA-BA23-ACE1A5C82D59}"/>
              </a:ext>
            </a:extLst>
          </p:cNvPr>
          <p:cNvCxnSpPr/>
          <p:nvPr/>
        </p:nvCxnSpPr>
        <p:spPr>
          <a:xfrm>
            <a:off x="4536689" y="3838367"/>
            <a:ext cx="609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72E14304-546A-4317-9054-9837E7CF769C}"/>
              </a:ext>
            </a:extLst>
          </p:cNvPr>
          <p:cNvCxnSpPr/>
          <p:nvPr/>
        </p:nvCxnSpPr>
        <p:spPr>
          <a:xfrm>
            <a:off x="4397829" y="2329543"/>
            <a:ext cx="2667000" cy="878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4C07C358-88F0-4DF9-B5F9-036BC25A7B35}"/>
              </a:ext>
            </a:extLst>
          </p:cNvPr>
          <p:cNvCxnSpPr>
            <a:cxnSpLocks/>
          </p:cNvCxnSpPr>
          <p:nvPr/>
        </p:nvCxnSpPr>
        <p:spPr>
          <a:xfrm flipV="1">
            <a:off x="4970325" y="3161617"/>
            <a:ext cx="2268674" cy="65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751A6CE9-3992-45F0-91CF-7B6D8E77BEA1}"/>
              </a:ext>
            </a:extLst>
          </p:cNvPr>
          <p:cNvSpPr txBox="1"/>
          <p:nvPr/>
        </p:nvSpPr>
        <p:spPr>
          <a:xfrm>
            <a:off x="7190014" y="2768977"/>
            <a:ext cx="316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balance the tail in binomial distribution</a:t>
            </a:r>
            <a:endParaRPr lang="zh-CN" altLang="en-US" sz="2400" dirty="0"/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4239A37-B213-43A5-99C8-227B301EB93D}"/>
              </a:ext>
            </a:extLst>
          </p:cNvPr>
          <p:cNvGrpSpPr/>
          <p:nvPr/>
        </p:nvGrpSpPr>
        <p:grpSpPr>
          <a:xfrm>
            <a:off x="1833246" y="5434255"/>
            <a:ext cx="8348482" cy="1423745"/>
            <a:chOff x="1434921" y="5090566"/>
            <a:chExt cx="8348482" cy="1423745"/>
          </a:xfrm>
        </p:grpSpPr>
        <p:sp>
          <p:nvSpPr>
            <p:cNvPr id="20" name="星形: 五角 19">
              <a:extLst>
                <a:ext uri="{FF2B5EF4-FFF2-40B4-BE49-F238E27FC236}">
                  <a16:creationId xmlns:a16="http://schemas.microsoft.com/office/drawing/2014/main" id="{9DE7BCEA-BC4E-402E-8DCB-BF0407D7ABF2}"/>
                </a:ext>
              </a:extLst>
            </p:cNvPr>
            <p:cNvSpPr/>
            <p:nvPr/>
          </p:nvSpPr>
          <p:spPr>
            <a:xfrm>
              <a:off x="1434921" y="5685186"/>
              <a:ext cx="351928" cy="351928"/>
            </a:xfrm>
            <a:prstGeom prst="star5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36501979-48A2-407E-ABD1-24D3A81C95AA}"/>
                </a:ext>
              </a:extLst>
            </p:cNvPr>
            <p:cNvCxnSpPr/>
            <p:nvPr/>
          </p:nvCxnSpPr>
          <p:spPr>
            <a:xfrm>
              <a:off x="1786849" y="5861150"/>
              <a:ext cx="7996554" cy="0"/>
            </a:xfrm>
            <a:prstGeom prst="straightConnector1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云形 21">
              <a:extLst>
                <a:ext uri="{FF2B5EF4-FFF2-40B4-BE49-F238E27FC236}">
                  <a16:creationId xmlns:a16="http://schemas.microsoft.com/office/drawing/2014/main" id="{B7E6176B-05A0-4D7C-AAEC-89EE95AA5A3B}"/>
                </a:ext>
              </a:extLst>
            </p:cNvPr>
            <p:cNvSpPr/>
            <p:nvPr/>
          </p:nvSpPr>
          <p:spPr>
            <a:xfrm>
              <a:off x="2362200" y="5685186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云形 22">
              <a:extLst>
                <a:ext uri="{FF2B5EF4-FFF2-40B4-BE49-F238E27FC236}">
                  <a16:creationId xmlns:a16="http://schemas.microsoft.com/office/drawing/2014/main" id="{1FB29D41-B390-4CDA-AB16-8E1667E29976}"/>
                </a:ext>
              </a:extLst>
            </p:cNvPr>
            <p:cNvSpPr/>
            <p:nvPr/>
          </p:nvSpPr>
          <p:spPr>
            <a:xfrm>
              <a:off x="8397404" y="5709036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云形 23">
              <a:extLst>
                <a:ext uri="{FF2B5EF4-FFF2-40B4-BE49-F238E27FC236}">
                  <a16:creationId xmlns:a16="http://schemas.microsoft.com/office/drawing/2014/main" id="{5806F607-3EE4-48C5-800B-629F6F13D826}"/>
                </a:ext>
              </a:extLst>
            </p:cNvPr>
            <p:cNvSpPr/>
            <p:nvPr/>
          </p:nvSpPr>
          <p:spPr>
            <a:xfrm>
              <a:off x="7201166" y="5362929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云形 24">
              <a:extLst>
                <a:ext uri="{FF2B5EF4-FFF2-40B4-BE49-F238E27FC236}">
                  <a16:creationId xmlns:a16="http://schemas.microsoft.com/office/drawing/2014/main" id="{FB74C65A-9302-4956-BFFB-76144BF9FC18}"/>
                </a:ext>
              </a:extLst>
            </p:cNvPr>
            <p:cNvSpPr/>
            <p:nvPr/>
          </p:nvSpPr>
          <p:spPr>
            <a:xfrm>
              <a:off x="3382474" y="5650890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云形 25">
              <a:extLst>
                <a:ext uri="{FF2B5EF4-FFF2-40B4-BE49-F238E27FC236}">
                  <a16:creationId xmlns:a16="http://schemas.microsoft.com/office/drawing/2014/main" id="{996625C8-8567-423B-9B6D-403223F33870}"/>
                </a:ext>
              </a:extLst>
            </p:cNvPr>
            <p:cNvSpPr/>
            <p:nvPr/>
          </p:nvSpPr>
          <p:spPr>
            <a:xfrm>
              <a:off x="5677166" y="5441758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云形 26">
              <a:extLst>
                <a:ext uri="{FF2B5EF4-FFF2-40B4-BE49-F238E27FC236}">
                  <a16:creationId xmlns:a16="http://schemas.microsoft.com/office/drawing/2014/main" id="{37E7F501-6D09-44A5-85AC-3384620E9BFB}"/>
                </a:ext>
              </a:extLst>
            </p:cNvPr>
            <p:cNvSpPr/>
            <p:nvPr/>
          </p:nvSpPr>
          <p:spPr>
            <a:xfrm>
              <a:off x="4396036" y="6002814"/>
              <a:ext cx="351928" cy="35192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右大括号 27">
              <a:extLst>
                <a:ext uri="{FF2B5EF4-FFF2-40B4-BE49-F238E27FC236}">
                  <a16:creationId xmlns:a16="http://schemas.microsoft.com/office/drawing/2014/main" id="{127AED4D-78DA-43D8-B679-B04D9F1370CB}"/>
                </a:ext>
              </a:extLst>
            </p:cNvPr>
            <p:cNvSpPr/>
            <p:nvPr/>
          </p:nvSpPr>
          <p:spPr>
            <a:xfrm rot="16200000" flipH="1">
              <a:off x="5431510" y="3196489"/>
              <a:ext cx="269880" cy="63657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822E12EF-F552-473E-AE75-DBDD5AB8D5A3}"/>
                    </a:ext>
                  </a:extLst>
                </p:cNvPr>
                <p:cNvSpPr txBox="1"/>
                <p:nvPr/>
              </p:nvSpPr>
              <p:spPr>
                <a:xfrm>
                  <a:off x="7553094" y="5090566"/>
                  <a:ext cx="38125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9" name="文本框 28">
                  <a:extLst>
                    <a:ext uri="{FF2B5EF4-FFF2-40B4-BE49-F238E27FC236}">
                      <a16:creationId xmlns:a16="http://schemas.microsoft.com/office/drawing/2014/main" id="{822E12EF-F552-473E-AE75-DBDD5AB8D5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3094" y="5090566"/>
                  <a:ext cx="381258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7937" r="-14286" b="-2391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1" name="直接箭头连接符 30">
            <a:extLst>
              <a:ext uri="{FF2B5EF4-FFF2-40B4-BE49-F238E27FC236}">
                <a16:creationId xmlns:a16="http://schemas.microsoft.com/office/drawing/2014/main" id="{B17DCF96-736E-4687-A61B-D1363CA23887}"/>
              </a:ext>
            </a:extLst>
          </p:cNvPr>
          <p:cNvCxnSpPr>
            <a:cxnSpLocks/>
          </p:cNvCxnSpPr>
          <p:nvPr/>
        </p:nvCxnSpPr>
        <p:spPr>
          <a:xfrm flipH="1">
            <a:off x="2936489" y="3810792"/>
            <a:ext cx="10885" cy="46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A331F01-42F7-4C56-89DE-5904DCC6768C}"/>
                  </a:ext>
                </a:extLst>
              </p:cNvPr>
              <p:cNvSpPr txBox="1"/>
              <p:nvPr/>
            </p:nvSpPr>
            <p:spPr>
              <a:xfrm>
                <a:off x="552317" y="4364288"/>
                <a:ext cx="5562600" cy="687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CN" altLang="en-US" sz="20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20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altLang="zh-CN" sz="20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𝑛𝑝</m:t>
                          </m:r>
                          <m:r>
                            <a:rPr lang="zh-CN" altLang="en-US" sz="20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zh-CN" altLang="en-US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altLang="zh-CN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zh-CN" altLang="en-US" sz="2000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</m:d>
                        </m:num>
                        <m:den>
                          <m:r>
                            <a:rPr lang="en-US" altLang="zh-CN" sz="20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0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zh-CN" altLang="en-US" sz="20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0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≲1)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4" name="文本框 33">
                <a:extLst>
                  <a:ext uri="{FF2B5EF4-FFF2-40B4-BE49-F238E27FC236}">
                    <a16:creationId xmlns:a16="http://schemas.microsoft.com/office/drawing/2014/main" id="{1A331F01-42F7-4C56-89DE-5904DCC67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17" y="4364288"/>
                <a:ext cx="5562600" cy="6876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箭头: 右 34">
                <a:extLst>
                  <a:ext uri="{FF2B5EF4-FFF2-40B4-BE49-F238E27FC236}">
                    <a16:creationId xmlns:a16="http://schemas.microsoft.com/office/drawing/2014/main" id="{24FBA2AD-2CBA-44E0-AEB6-385809D51FAF}"/>
                  </a:ext>
                </a:extLst>
              </p:cNvPr>
              <p:cNvSpPr/>
              <p:nvPr/>
            </p:nvSpPr>
            <p:spPr>
              <a:xfrm>
                <a:off x="5299521" y="4381429"/>
                <a:ext cx="2309034" cy="66475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~0,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~0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5" name="箭头: 右 34">
                <a:extLst>
                  <a:ext uri="{FF2B5EF4-FFF2-40B4-BE49-F238E27FC236}">
                    <a16:creationId xmlns:a16="http://schemas.microsoft.com/office/drawing/2014/main" id="{24FBA2AD-2CBA-44E0-AEB6-385809D51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521" y="4381429"/>
                <a:ext cx="2309034" cy="664755"/>
              </a:xfrm>
              <a:prstGeom prst="rightArrow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B9B0ED2E-8A07-47DA-B484-BB9806972AD2}"/>
                  </a:ext>
                </a:extLst>
              </p:cNvPr>
              <p:cNvSpPr txBox="1"/>
              <p:nvPr/>
            </p:nvSpPr>
            <p:spPr>
              <a:xfrm>
                <a:off x="7669350" y="4513693"/>
                <a:ext cx="169236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zh-CN" altLang="en-US" sz="28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280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altLang="zh-CN" sz="28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m:rPr>
                          <m:sty m:val="p"/>
                        </m:rPr>
                        <a:rPr lang="en-US" altLang="zh-CN" sz="28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B9B0ED2E-8A07-47DA-B484-BB9806972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9350" y="4513693"/>
                <a:ext cx="16923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图片 37">
            <a:extLst>
              <a:ext uri="{FF2B5EF4-FFF2-40B4-BE49-F238E27FC236}">
                <a16:creationId xmlns:a16="http://schemas.microsoft.com/office/drawing/2014/main" id="{2C2BE4E4-8C75-4096-83CB-2FC3B74ACF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96436" y="3932255"/>
            <a:ext cx="2383197" cy="151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5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3F5099-8299-4094-983E-0581BA6A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F367D0-1EB0-4E85-970F-83B3F68B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Extinction</a:t>
            </a:r>
          </a:p>
          <a:p>
            <a:pPr lvl="1"/>
            <a:r>
              <a:rPr lang="en-US" altLang="zh-CN" dirty="0"/>
              <a:t>Depend on dust property and dust column density</a:t>
            </a:r>
          </a:p>
          <a:p>
            <a:r>
              <a:rPr lang="en-US" altLang="zh-CN" dirty="0"/>
              <a:t>Attenuation</a:t>
            </a:r>
          </a:p>
          <a:p>
            <a:pPr lvl="1"/>
            <a:r>
              <a:rPr lang="en-US" altLang="zh-CN" dirty="0"/>
              <a:t>distribution based</a:t>
            </a:r>
          </a:p>
          <a:p>
            <a:pPr lvl="1"/>
            <a:r>
              <a:rPr lang="en-US" altLang="zh-CN" dirty="0"/>
              <a:t>luminosity weighted</a:t>
            </a:r>
          </a:p>
          <a:p>
            <a:r>
              <a:rPr lang="en-US" altLang="zh-CN" dirty="0"/>
              <a:t>Inference</a:t>
            </a:r>
          </a:p>
          <a:p>
            <a:pPr lvl="1"/>
            <a:r>
              <a:rPr lang="en-US" altLang="zh-CN" dirty="0"/>
              <a:t>Mixing flattens the attenuation curve</a:t>
            </a:r>
          </a:p>
          <a:p>
            <a:pPr lvl="1"/>
            <a:r>
              <a:rPr lang="en-US" altLang="zh-CN" dirty="0"/>
              <a:t>Attenuated blue stars make the attenuation curve steep</a:t>
            </a:r>
          </a:p>
          <a:p>
            <a:pPr lvl="1"/>
            <a:r>
              <a:rPr lang="en-US" altLang="zh-CN" dirty="0"/>
              <a:t>Clumpy dust attenuate lesser than diffuse dust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321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B9FE7A-7313-4CEC-9166-BC27DFC9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Extinction and Attenuation</a:t>
            </a:r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62C0BE6-3150-457D-953E-61C3CFDD51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Extinction</a:t>
            </a:r>
          </a:p>
          <a:p>
            <a:pPr lvl="1"/>
            <a:r>
              <a:rPr lang="en-US" altLang="zh-CN" dirty="0"/>
              <a:t>The amount of light lost along a single sightline due to absorption or scattering away from the line of sight.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Dust property, dust column density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B9501C1-D21C-43B7-B2D4-AEC6BC6264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Attenuation</a:t>
            </a:r>
          </a:p>
          <a:p>
            <a:pPr lvl="1"/>
            <a:r>
              <a:rPr lang="en-US" altLang="zh-CN" dirty="0"/>
              <a:t>The effective amount of light lost in aggregate for a number of sightlines.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Dust property, dust mass</a:t>
            </a:r>
            <a:endParaRPr lang="zh-CN" altLang="en-US" dirty="0"/>
          </a:p>
          <a:p>
            <a:pPr lvl="1"/>
            <a:r>
              <a:rPr lang="en-US" altLang="zh-CN" dirty="0"/>
              <a:t>Distribution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D411B57-3607-4043-95CE-59DF55654D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2" y="4886126"/>
            <a:ext cx="71151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0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9954E4-A719-45D1-B9C2-54EF9E5F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Optical depth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27376D3-A710-4285-906A-94179B298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48596" cy="4351338"/>
          </a:xfrm>
        </p:spPr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relative reduction </a:t>
            </a:r>
            <a:r>
              <a:rPr lang="en-US" altLang="zh-CN" dirty="0"/>
              <a:t>of radiation intensity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Attenuation coefficient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63BE7E4E-E98D-4B06-9F34-033DFA89828F}"/>
              </a:ext>
            </a:extLst>
          </p:cNvPr>
          <p:cNvGrpSpPr/>
          <p:nvPr/>
        </p:nvGrpSpPr>
        <p:grpSpPr>
          <a:xfrm>
            <a:off x="7303684" y="3008461"/>
            <a:ext cx="4367082" cy="3168502"/>
            <a:chOff x="8199861" y="0"/>
            <a:chExt cx="3992139" cy="28628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196374E-9B48-4709-81CA-4721AA6349FF}"/>
                </a:ext>
              </a:extLst>
            </p:cNvPr>
            <p:cNvGrpSpPr/>
            <p:nvPr/>
          </p:nvGrpSpPr>
          <p:grpSpPr>
            <a:xfrm>
              <a:off x="8199861" y="0"/>
              <a:ext cx="3992139" cy="2862820"/>
              <a:chOff x="2538412" y="1647825"/>
              <a:chExt cx="3396838" cy="2139759"/>
            </a:xfrm>
          </p:grpSpPr>
          <p:pic>
            <p:nvPicPr>
              <p:cNvPr id="12" name="图片 11">
                <a:extLst>
                  <a:ext uri="{FF2B5EF4-FFF2-40B4-BE49-F238E27FC236}">
                    <a16:creationId xmlns:a16="http://schemas.microsoft.com/office/drawing/2014/main" id="{74A4808D-95C2-4EEC-85D3-BA47B48F76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2259"/>
              <a:stretch/>
            </p:blipFill>
            <p:spPr>
              <a:xfrm>
                <a:off x="2538412" y="1647825"/>
                <a:ext cx="3396838" cy="1781175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文本框 12">
                    <a:extLst>
                      <a:ext uri="{FF2B5EF4-FFF2-40B4-BE49-F238E27FC236}">
                        <a16:creationId xmlns:a16="http://schemas.microsoft.com/office/drawing/2014/main" id="{70BDF992-EA12-46B7-BFA4-B84CBF1FAC6E}"/>
                      </a:ext>
                    </a:extLst>
                  </p:cNvPr>
                  <p:cNvSpPr txBox="1"/>
                  <p:nvPr/>
                </p:nvSpPr>
                <p:spPr>
                  <a:xfrm>
                    <a:off x="2955851" y="2887311"/>
                    <a:ext cx="510362" cy="3450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oMath>
                      </m:oMathPara>
                    </a14:m>
                    <a:endParaRPr lang="zh-CN" altLang="en-US" sz="2400" dirty="0"/>
                  </a:p>
                </p:txBody>
              </p:sp>
            </mc:Choice>
            <mc:Fallback xmlns="">
              <p:sp>
                <p:nvSpPr>
                  <p:cNvPr id="13" name="文本框 12">
                    <a:extLst>
                      <a:ext uri="{FF2B5EF4-FFF2-40B4-BE49-F238E27FC236}">
                        <a16:creationId xmlns:a16="http://schemas.microsoft.com/office/drawing/2014/main" id="{70BDF992-EA12-46B7-BFA4-B84CBF1FAC6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55851" y="2887311"/>
                    <a:ext cx="510362" cy="345063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350C4E47-603D-4342-A870-FB83EC073888}"/>
                      </a:ext>
                    </a:extLst>
                  </p:cNvPr>
                  <p:cNvSpPr txBox="1"/>
                  <p:nvPr/>
                </p:nvSpPr>
                <p:spPr>
                  <a:xfrm>
                    <a:off x="4065059" y="3442521"/>
                    <a:ext cx="510362" cy="3450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CN" altLang="en-US" sz="240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oMath>
                      </m:oMathPara>
                    </a14:m>
                    <a:endParaRPr lang="zh-CN" altLang="en-US" sz="2400" dirty="0"/>
                  </a:p>
                </p:txBody>
              </p:sp>
            </mc:Choice>
            <mc:Fallback xmlns="">
              <p:sp>
                <p:nvSpPr>
                  <p:cNvPr id="14" name="文本框 13">
                    <a:extLst>
                      <a:ext uri="{FF2B5EF4-FFF2-40B4-BE49-F238E27FC236}">
                        <a16:creationId xmlns:a16="http://schemas.microsoft.com/office/drawing/2014/main" id="{350C4E47-603D-4342-A870-FB83EC07388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65059" y="3442521"/>
                    <a:ext cx="510362" cy="345063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文本框 14">
                    <a:extLst>
                      <a:ext uri="{FF2B5EF4-FFF2-40B4-BE49-F238E27FC236}">
                        <a16:creationId xmlns:a16="http://schemas.microsoft.com/office/drawing/2014/main" id="{2CA6DE72-42C4-422A-960E-41D21175DFBD}"/>
                      </a:ext>
                    </a:extLst>
                  </p:cNvPr>
                  <p:cNvSpPr txBox="1"/>
                  <p:nvPr/>
                </p:nvSpPr>
                <p:spPr>
                  <a:xfrm>
                    <a:off x="4911244" y="2825218"/>
                    <a:ext cx="510362" cy="3450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oMath>
                      </m:oMathPara>
                    </a14:m>
                    <a:endParaRPr lang="zh-CN" altLang="en-US" sz="2400" dirty="0"/>
                  </a:p>
                </p:txBody>
              </p:sp>
            </mc:Choice>
            <mc:Fallback xmlns="">
              <p:sp>
                <p:nvSpPr>
                  <p:cNvPr id="15" name="文本框 14">
                    <a:extLst>
                      <a:ext uri="{FF2B5EF4-FFF2-40B4-BE49-F238E27FC236}">
                        <a16:creationId xmlns:a16="http://schemas.microsoft.com/office/drawing/2014/main" id="{2CA6DE72-42C4-422A-960E-41D21175DFB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11244" y="2825218"/>
                    <a:ext cx="510362" cy="345063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文本框 2">
                  <a:extLst>
                    <a:ext uri="{FF2B5EF4-FFF2-40B4-BE49-F238E27FC236}">
                      <a16:creationId xmlns:a16="http://schemas.microsoft.com/office/drawing/2014/main" id="{36D1A6C2-FE91-4958-9E25-228A7A7C011A}"/>
                    </a:ext>
                  </a:extLst>
                </p:cNvPr>
                <p:cNvSpPr txBox="1"/>
                <p:nvPr/>
              </p:nvSpPr>
              <p:spPr>
                <a:xfrm>
                  <a:off x="9820472" y="1968152"/>
                  <a:ext cx="529504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𝑑𝑠</m:t>
                        </m:r>
                      </m:oMath>
                    </m:oMathPara>
                  </a14:m>
                  <a:endParaRPr lang="en-US" altLang="zh-CN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𝑑𝐼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3" name="文本框 2">
                  <a:extLst>
                    <a:ext uri="{FF2B5EF4-FFF2-40B4-BE49-F238E27FC236}">
                      <a16:creationId xmlns:a16="http://schemas.microsoft.com/office/drawing/2014/main" id="{36D1A6C2-FE91-4958-9E25-228A7A7C01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20472" y="1968152"/>
                  <a:ext cx="529504" cy="553998"/>
                </a:xfrm>
                <a:prstGeom prst="rect">
                  <a:avLst/>
                </a:prstGeom>
                <a:blipFill>
                  <a:blip r:embed="rId6"/>
                  <a:stretch>
                    <a:fillRect l="-1053" r="-526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C220A9FC-3587-4211-8ABF-6FC0A798136D}"/>
                </a:ext>
              </a:extLst>
            </p:cNvPr>
            <p:cNvCxnSpPr/>
            <p:nvPr/>
          </p:nvCxnSpPr>
          <p:spPr>
            <a:xfrm>
              <a:off x="9897495" y="1968152"/>
              <a:ext cx="37545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6A4E3A9-1B95-466A-BA9D-9D498ACE68E8}"/>
              </a:ext>
            </a:extLst>
          </p:cNvPr>
          <p:cNvCxnSpPr>
            <a:cxnSpLocks/>
          </p:cNvCxnSpPr>
          <p:nvPr/>
        </p:nvCxnSpPr>
        <p:spPr>
          <a:xfrm flipV="1">
            <a:off x="3742659" y="2640193"/>
            <a:ext cx="0" cy="3402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ECA97F1-ABA9-4B5A-906E-91DA9C7641C5}"/>
                  </a:ext>
                </a:extLst>
              </p:cNvPr>
              <p:cNvSpPr txBox="1"/>
              <p:nvPr/>
            </p:nvSpPr>
            <p:spPr>
              <a:xfrm>
                <a:off x="2852183" y="2930503"/>
                <a:ext cx="20361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zh-CN" altLang="en-US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zh-CN" alt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ECA97F1-ABA9-4B5A-906E-91DA9C764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2183" y="2930503"/>
                <a:ext cx="203613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0E8D315-35D6-445E-B2BD-1315FB2E7670}"/>
                  </a:ext>
                </a:extLst>
              </p:cNvPr>
              <p:cNvSpPr txBox="1"/>
              <p:nvPr/>
            </p:nvSpPr>
            <p:spPr>
              <a:xfrm>
                <a:off x="1756864" y="4538482"/>
                <a:ext cx="4123934" cy="1150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=2.5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zh-CN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=2.5</m:t>
                      </m:r>
                      <m:func>
                        <m:func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func>
                      <m:r>
                        <a:rPr lang="zh-CN" altLang="en-US" sz="240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10E8D315-35D6-445E-B2BD-1315FB2E76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864" y="4538482"/>
                <a:ext cx="4123934" cy="1150700"/>
              </a:xfrm>
              <a:prstGeom prst="rect">
                <a:avLst/>
              </a:prstGeom>
              <a:blipFill>
                <a:blip r:embed="rId8"/>
                <a:stretch>
                  <a:fillRect b="-69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F4801013-07FB-417C-9379-6A8800AE2831}"/>
                  </a:ext>
                </a:extLst>
              </p:cNvPr>
              <p:cNvSpPr txBox="1"/>
              <p:nvPr/>
            </p:nvSpPr>
            <p:spPr>
              <a:xfrm>
                <a:off x="563405" y="2293700"/>
                <a:ext cx="609777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𝑑𝐼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𝑑𝑠</m:t>
                      </m:r>
                      <m:r>
                        <a:rPr lang="zh-CN" altLang="en-US" sz="2400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zh-CN" sz="24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sz="2400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id="{F4801013-07FB-417C-9379-6A8800AE28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405" y="2293700"/>
                <a:ext cx="6097772" cy="461665"/>
              </a:xfrm>
              <a:prstGeom prst="rect">
                <a:avLst/>
              </a:prstGeom>
              <a:blipFill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CF913F-89B7-410B-9031-C381EFD94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Optical depth</a:t>
            </a:r>
            <a:b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</a:rPr>
              <a:t>Understanding from cross section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6F84D6-04F5-4A0B-B941-2A51C604F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6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Medium particles</a:t>
            </a:r>
          </a:p>
          <a:p>
            <a:pPr lvl="1"/>
            <a:r>
              <a:rPr lang="en-US" altLang="zh-CN" dirty="0"/>
              <a:t>Cross section : σ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Given number density n, the covering area of particles in </a:t>
            </a:r>
            <a:r>
              <a:rPr lang="en-US" altLang="zh-CN" dirty="0" err="1"/>
              <a:t>dV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n: dust column density, σ: dust property</a:t>
            </a:r>
          </a:p>
          <a:p>
            <a:r>
              <a:rPr lang="en-US" altLang="zh-CN" dirty="0"/>
              <a:t>Optical depth: indicator of dust column density</a:t>
            </a:r>
            <a:endParaRPr lang="zh-CN" altLang="en-US" dirty="0"/>
          </a:p>
          <a:p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4DF981AF-7A19-4663-86D4-D14C51089050}"/>
              </a:ext>
            </a:extLst>
          </p:cNvPr>
          <p:cNvGrpSpPr/>
          <p:nvPr/>
        </p:nvGrpSpPr>
        <p:grpSpPr>
          <a:xfrm>
            <a:off x="1322595" y="3724848"/>
            <a:ext cx="5708736" cy="1162882"/>
            <a:chOff x="1287486" y="2838412"/>
            <a:chExt cx="5708736" cy="11628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文本框 4">
                  <a:extLst>
                    <a:ext uri="{FF2B5EF4-FFF2-40B4-BE49-F238E27FC236}">
                      <a16:creationId xmlns:a16="http://schemas.microsoft.com/office/drawing/2014/main" id="{C2A16BF3-7774-4004-A910-6288E0369052}"/>
                    </a:ext>
                  </a:extLst>
                </p:cNvPr>
                <p:cNvSpPr txBox="1"/>
                <p:nvPr/>
              </p:nvSpPr>
              <p:spPr>
                <a:xfrm>
                  <a:off x="1287486" y="2838412"/>
                  <a:ext cx="5708736" cy="11628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𝑎𝑏𝑠</m:t>
                            </m:r>
                          </m:sub>
                        </m:sSub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𝑑𝑁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𝑛𝑑𝑉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𝑛𝑑𝐴𝑑𝑠</m:t>
                        </m:r>
                      </m:oMath>
                    </m:oMathPara>
                  </a14:m>
                  <a:endParaRPr lang="en-US" altLang="zh-CN" sz="2400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40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𝑑𝐼</m:t>
                            </m:r>
                          </m:num>
                          <m:den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den>
                        </m:f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zh-CN" sz="24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𝑎𝑏𝑠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zh-CN" sz="24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𝑑𝐴</m:t>
                            </m:r>
                          </m:den>
                        </m:f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𝑛𝑑𝑠</m:t>
                        </m:r>
                      </m:oMath>
                    </m:oMathPara>
                  </a14:m>
                  <a:endParaRPr lang="zh-CN" altLang="en-US" sz="2400" dirty="0">
                    <a:solidFill>
                      <a:schemeClr val="accent5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" name="文本框 4">
                  <a:extLst>
                    <a:ext uri="{FF2B5EF4-FFF2-40B4-BE49-F238E27FC236}">
                      <a16:creationId xmlns:a16="http://schemas.microsoft.com/office/drawing/2014/main" id="{C2A16BF3-7774-4004-A910-6288E03690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7486" y="2838412"/>
                  <a:ext cx="5708736" cy="116288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椭圆 5">
              <a:extLst>
                <a:ext uri="{FF2B5EF4-FFF2-40B4-BE49-F238E27FC236}">
                  <a16:creationId xmlns:a16="http://schemas.microsoft.com/office/drawing/2014/main" id="{C848592B-1AD5-4BA1-AB8C-3E68878757F7}"/>
                </a:ext>
              </a:extLst>
            </p:cNvPr>
            <p:cNvSpPr/>
            <p:nvPr/>
          </p:nvSpPr>
          <p:spPr>
            <a:xfrm>
              <a:off x="4805977" y="3419853"/>
              <a:ext cx="910506" cy="458013"/>
            </a:xfrm>
            <a:prstGeom prst="ellipse">
              <a:avLst/>
            </a:prstGeom>
            <a:noFill/>
            <a:ln w="2857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9BA7AE8C-4461-4A9B-A791-3271D2B1CA6D}"/>
                </a:ext>
              </a:extLst>
            </p:cNvPr>
            <p:cNvCxnSpPr>
              <a:cxnSpLocks/>
            </p:cNvCxnSpPr>
            <p:nvPr/>
          </p:nvCxnSpPr>
          <p:spPr>
            <a:xfrm>
              <a:off x="5684146" y="3648859"/>
              <a:ext cx="38560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AEDD9069-5815-4ADD-92D6-460884063EBE}"/>
                    </a:ext>
                  </a:extLst>
                </p:cNvPr>
                <p:cNvSpPr txBox="1"/>
                <p:nvPr/>
              </p:nvSpPr>
              <p:spPr>
                <a:xfrm>
                  <a:off x="6060891" y="3419852"/>
                  <a:ext cx="679712" cy="46166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zh-CN" altLang="en-US" sz="24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>
            <p:sp>
              <p:nvSpPr>
                <p:cNvPr id="8" name="文本框 7">
                  <a:extLst>
                    <a:ext uri="{FF2B5EF4-FFF2-40B4-BE49-F238E27FC236}">
                      <a16:creationId xmlns:a16="http://schemas.microsoft.com/office/drawing/2014/main" id="{AEDD9069-5815-4ADD-92D6-460884063E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0891" y="3419852"/>
                  <a:ext cx="679712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3327C351-783A-4185-A779-27F6B9CF00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9799" y="4306288"/>
            <a:ext cx="4002201" cy="254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5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6E478-C2F8-4205-AEF7-53413DC0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Effective optical depth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DB9D2-2803-4830-92EB-8CFB094C4D2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9845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zh-CN" altLang="en-US" sz="360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CN" sz="360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zh-CN" sz="36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CN" sz="36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CN" sz="3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CN" sz="3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600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altLang="zh-CN" sz="3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Effective optical depth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en-US" altLang="zh-CN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zh-CN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zh-CN" altLang="en-US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num>
                          <m:den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altLang="zh-CN" i="1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altLang="zh-CN" i="1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func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Dust attenuation</a:t>
                </a:r>
              </a:p>
              <a:p>
                <a:r>
                  <a:rPr lang="en-US" altLang="zh-CN" dirty="0"/>
                  <a:t>Mean optical depth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en-US" altLang="zh-CN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zh-CN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altLang="zh-CN" i="1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Mean dust column density</a:t>
                </a:r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3EDB9D2-2803-4830-92EB-8CFB094C4D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98459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组合 11">
            <a:extLst>
              <a:ext uri="{FF2B5EF4-FFF2-40B4-BE49-F238E27FC236}">
                <a16:creationId xmlns:a16="http://schemas.microsoft.com/office/drawing/2014/main" id="{1414045C-CE76-4376-A5E1-ED56BA40DC4C}"/>
              </a:ext>
            </a:extLst>
          </p:cNvPr>
          <p:cNvGrpSpPr/>
          <p:nvPr/>
        </p:nvGrpSpPr>
        <p:grpSpPr>
          <a:xfrm>
            <a:off x="7355266" y="681037"/>
            <a:ext cx="4468139" cy="2383063"/>
            <a:chOff x="6060558" y="1949654"/>
            <a:chExt cx="4468139" cy="2383063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ECAFC254-9E7D-4860-9C05-2E88F300E2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593"/>
            <a:stretch/>
          </p:blipFill>
          <p:spPr>
            <a:xfrm>
              <a:off x="6060558" y="1949654"/>
              <a:ext cx="4390167" cy="238306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296C078B-EADB-48FD-AC8A-5B1C99C70738}"/>
                    </a:ext>
                  </a:extLst>
                </p:cNvPr>
                <p:cNvSpPr txBox="1"/>
                <p:nvPr/>
              </p:nvSpPr>
              <p:spPr>
                <a:xfrm>
                  <a:off x="6208209" y="3929643"/>
                  <a:ext cx="510362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9" name="文本框 8">
                  <a:extLst>
                    <a:ext uri="{FF2B5EF4-FFF2-40B4-BE49-F238E27FC236}">
                      <a16:creationId xmlns:a16="http://schemas.microsoft.com/office/drawing/2014/main" id="{296C078B-EADB-48FD-AC8A-5B1C99C707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8209" y="3929643"/>
                  <a:ext cx="510362" cy="38151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C9D3C758-26A6-46FB-B453-6BFF94122E6F}"/>
                    </a:ext>
                  </a:extLst>
                </p:cNvPr>
                <p:cNvSpPr txBox="1"/>
                <p:nvPr/>
              </p:nvSpPr>
              <p:spPr>
                <a:xfrm>
                  <a:off x="7230139" y="3047485"/>
                  <a:ext cx="510362" cy="3815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0,2</m:t>
                            </m:r>
                          </m:sub>
                        </m:sSub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0" name="文本框 9">
                  <a:extLst>
                    <a:ext uri="{FF2B5EF4-FFF2-40B4-BE49-F238E27FC236}">
                      <a16:creationId xmlns:a16="http://schemas.microsoft.com/office/drawing/2014/main" id="{C9D3C758-26A6-46FB-B453-6BFF94122E6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0139" y="3047485"/>
                  <a:ext cx="510362" cy="38151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4A00D620-0AD2-46F3-8186-F685E4517711}"/>
                    </a:ext>
                  </a:extLst>
                </p:cNvPr>
                <p:cNvSpPr txBox="1"/>
                <p:nvPr/>
              </p:nvSpPr>
              <p:spPr>
                <a:xfrm>
                  <a:off x="9744547" y="2759638"/>
                  <a:ext cx="784150" cy="6140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altLang="zh-CN" sz="1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CN" sz="1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4A00D620-0AD2-46F3-8186-F685E45177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44547" y="2759638"/>
                  <a:ext cx="784150" cy="614079"/>
                </a:xfrm>
                <a:prstGeom prst="rect">
                  <a:avLst/>
                </a:prstGeom>
                <a:blipFill>
                  <a:blip r:embed="rId8"/>
                  <a:stretch>
                    <a:fillRect l="-60465" t="-117000" r="-86822" b="-1690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03F8F36-C369-428E-BEAB-B9236B4E2B72}"/>
                  </a:ext>
                </a:extLst>
              </p:cNvPr>
              <p:cNvSpPr txBox="1"/>
              <p:nvPr/>
            </p:nvSpPr>
            <p:spPr>
              <a:xfrm>
                <a:off x="8160930" y="2476360"/>
                <a:ext cx="385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03F8F36-C369-428E-BEAB-B9236B4E2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930" y="2476360"/>
                <a:ext cx="38523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3646F86-5305-46D6-AAEA-74A2C97CDA1E}"/>
                  </a:ext>
                </a:extLst>
              </p:cNvPr>
              <p:cNvSpPr txBox="1"/>
              <p:nvPr/>
            </p:nvSpPr>
            <p:spPr>
              <a:xfrm>
                <a:off x="9209061" y="1769668"/>
                <a:ext cx="43859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A3646F86-5305-46D6-AAEA-74A2C97CDA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061" y="1769668"/>
                <a:ext cx="438593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A3D3046-5FC4-4505-AFF2-60DAC108BC4B}"/>
                  </a:ext>
                </a:extLst>
              </p:cNvPr>
              <p:cNvSpPr txBox="1"/>
              <p:nvPr/>
            </p:nvSpPr>
            <p:spPr>
              <a:xfrm>
                <a:off x="8917996" y="2809462"/>
                <a:ext cx="510362" cy="381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0,3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FA3D3046-5FC4-4505-AFF2-60DAC108B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7996" y="2809462"/>
                <a:ext cx="510362" cy="3815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>
            <a:extLst>
              <a:ext uri="{FF2B5EF4-FFF2-40B4-BE49-F238E27FC236}">
                <a16:creationId xmlns:a16="http://schemas.microsoft.com/office/drawing/2014/main" id="{F48C0E62-0D4C-42F1-B03C-4E1AFE7AD1E8}"/>
              </a:ext>
            </a:extLst>
          </p:cNvPr>
          <p:cNvSpPr txBox="1"/>
          <p:nvPr/>
        </p:nvSpPr>
        <p:spPr>
          <a:xfrm>
            <a:off x="6270488" y="4104167"/>
            <a:ext cx="5083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Attenuation  V.S.  Amount of dust</a:t>
            </a:r>
            <a:endParaRPr lang="zh-CN" altLang="en-US" sz="28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105147E-6AAE-4987-BEF5-38EC8793A89C}"/>
              </a:ext>
            </a:extLst>
          </p:cNvPr>
          <p:cNvSpPr txBox="1"/>
          <p:nvPr/>
        </p:nvSpPr>
        <p:spPr>
          <a:xfrm>
            <a:off x="8153166" y="4179185"/>
            <a:ext cx="7433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>
                <a:solidFill>
                  <a:schemeClr val="accent5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zh-CN" altLang="en-US" sz="8800" b="1" dirty="0">
              <a:solidFill>
                <a:schemeClr val="accent5">
                  <a:lumMod val="75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003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B1211-62C0-4B18-AC36-02A5FD0E4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52"/>
            <a:ext cx="10515600" cy="1325563"/>
          </a:xfrm>
        </p:spPr>
        <p:txBody>
          <a:bodyPr/>
          <a:lstStyle/>
          <a:p>
            <a:r>
              <a:rPr lang="en-US" altLang="zh-CN" dirty="0"/>
              <a:t>Attenuation-distribution based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35A494-D8CD-4A0A-85A2-83EA7224F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                                 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4928091-D424-44F5-AFD1-024179F45086}"/>
                  </a:ext>
                </a:extLst>
              </p:cNvPr>
              <p:cNvSpPr txBox="1"/>
              <p:nvPr/>
            </p:nvSpPr>
            <p:spPr>
              <a:xfrm>
                <a:off x="9210046" y="1277067"/>
                <a:ext cx="2086639" cy="713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CN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4928091-D424-44F5-AFD1-024179F45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0046" y="1277067"/>
                <a:ext cx="2086639" cy="7139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1292001C-56BE-4D3E-9D0A-831ECC6E3576}"/>
              </a:ext>
            </a:extLst>
          </p:cNvPr>
          <p:cNvGrpSpPr/>
          <p:nvPr/>
        </p:nvGrpSpPr>
        <p:grpSpPr>
          <a:xfrm>
            <a:off x="4562198" y="3155445"/>
            <a:ext cx="3823699" cy="958573"/>
            <a:chOff x="7687154" y="1343850"/>
            <a:chExt cx="3823699" cy="958573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8B3C4A19-77C1-4A98-9E52-547525D9C0F9}"/>
                </a:ext>
              </a:extLst>
            </p:cNvPr>
            <p:cNvGrpSpPr/>
            <p:nvPr/>
          </p:nvGrpSpPr>
          <p:grpSpPr>
            <a:xfrm>
              <a:off x="7687154" y="1656542"/>
              <a:ext cx="3823699" cy="645881"/>
              <a:chOff x="7687154" y="1656542"/>
              <a:chExt cx="3823699" cy="645881"/>
            </a:xfrm>
          </p:grpSpPr>
          <p:sp>
            <p:nvSpPr>
              <p:cNvPr id="11" name="云形 10">
                <a:extLst>
                  <a:ext uri="{FF2B5EF4-FFF2-40B4-BE49-F238E27FC236}">
                    <a16:creationId xmlns:a16="http://schemas.microsoft.com/office/drawing/2014/main" id="{764C6309-D8A1-4F10-9564-C74FFEBA2079}"/>
                  </a:ext>
                </a:extLst>
              </p:cNvPr>
              <p:cNvSpPr/>
              <p:nvPr/>
            </p:nvSpPr>
            <p:spPr>
              <a:xfrm>
                <a:off x="7687154" y="1664809"/>
                <a:ext cx="2971407" cy="596530"/>
              </a:xfrm>
              <a:prstGeom prst="cloud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星形: 五角 3">
                <a:extLst>
                  <a:ext uri="{FF2B5EF4-FFF2-40B4-BE49-F238E27FC236}">
                    <a16:creationId xmlns:a16="http://schemas.microsoft.com/office/drawing/2014/main" id="{CC2E3256-7899-4F8E-A254-C5F853A69894}"/>
                  </a:ext>
                </a:extLst>
              </p:cNvPr>
              <p:cNvSpPr/>
              <p:nvPr/>
            </p:nvSpPr>
            <p:spPr>
              <a:xfrm>
                <a:off x="9006953" y="1656542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星形: 五角 4">
                <a:extLst>
                  <a:ext uri="{FF2B5EF4-FFF2-40B4-BE49-F238E27FC236}">
                    <a16:creationId xmlns:a16="http://schemas.microsoft.com/office/drawing/2014/main" id="{5D571063-AD9C-4D99-AE32-1DEF01B105E7}"/>
                  </a:ext>
                </a:extLst>
              </p:cNvPr>
              <p:cNvSpPr/>
              <p:nvPr/>
            </p:nvSpPr>
            <p:spPr>
              <a:xfrm>
                <a:off x="9016414" y="1990904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9" name="直接箭头连接符 8">
                <a:extLst>
                  <a:ext uri="{FF2B5EF4-FFF2-40B4-BE49-F238E27FC236}">
                    <a16:creationId xmlns:a16="http://schemas.microsoft.com/office/drawing/2014/main" id="{088CF857-CD32-42D2-BFC2-3C67AE35D8D6}"/>
                  </a:ext>
                </a:extLst>
              </p:cNvPr>
              <p:cNvCxnSpPr/>
              <p:nvPr/>
            </p:nvCxnSpPr>
            <p:spPr>
              <a:xfrm>
                <a:off x="9309728" y="1966398"/>
                <a:ext cx="2201125" cy="0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03466EAE-E86F-474B-8B07-4E940F113662}"/>
                    </a:ext>
                  </a:extLst>
                </p:cNvPr>
                <p:cNvSpPr txBox="1"/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03466EAE-E86F-474B-8B07-4E940F1136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A762268A-3F26-4B1C-B206-411DF3AFDF7A}"/>
              </a:ext>
            </a:extLst>
          </p:cNvPr>
          <p:cNvGrpSpPr/>
          <p:nvPr/>
        </p:nvGrpSpPr>
        <p:grpSpPr>
          <a:xfrm>
            <a:off x="118755" y="3127921"/>
            <a:ext cx="3823699" cy="917489"/>
            <a:chOff x="7687154" y="1343850"/>
            <a:chExt cx="3823699" cy="917489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C048C39F-B8F5-432B-ADFE-F96FF54834BC}"/>
                </a:ext>
              </a:extLst>
            </p:cNvPr>
            <p:cNvGrpSpPr/>
            <p:nvPr/>
          </p:nvGrpSpPr>
          <p:grpSpPr>
            <a:xfrm>
              <a:off x="7687154" y="1664809"/>
              <a:ext cx="3823699" cy="596530"/>
              <a:chOff x="7687154" y="1664809"/>
              <a:chExt cx="3823699" cy="596530"/>
            </a:xfrm>
          </p:grpSpPr>
          <p:sp>
            <p:nvSpPr>
              <p:cNvPr id="22" name="云形 21">
                <a:extLst>
                  <a:ext uri="{FF2B5EF4-FFF2-40B4-BE49-F238E27FC236}">
                    <a16:creationId xmlns:a16="http://schemas.microsoft.com/office/drawing/2014/main" id="{2F2D9AB0-C067-4D71-A1F4-4BB738FF7475}"/>
                  </a:ext>
                </a:extLst>
              </p:cNvPr>
              <p:cNvSpPr/>
              <p:nvPr/>
            </p:nvSpPr>
            <p:spPr>
              <a:xfrm>
                <a:off x="7687154" y="1664809"/>
                <a:ext cx="2971407" cy="596530"/>
              </a:xfrm>
              <a:prstGeom prst="cloud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星形: 五角 22">
                <a:extLst>
                  <a:ext uri="{FF2B5EF4-FFF2-40B4-BE49-F238E27FC236}">
                    <a16:creationId xmlns:a16="http://schemas.microsoft.com/office/drawing/2014/main" id="{5C0E7804-6977-4710-8E53-2CF346248D31}"/>
                  </a:ext>
                </a:extLst>
              </p:cNvPr>
              <p:cNvSpPr/>
              <p:nvPr/>
            </p:nvSpPr>
            <p:spPr>
              <a:xfrm>
                <a:off x="9017097" y="1802370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星形: 五角 23">
                <a:extLst>
                  <a:ext uri="{FF2B5EF4-FFF2-40B4-BE49-F238E27FC236}">
                    <a16:creationId xmlns:a16="http://schemas.microsoft.com/office/drawing/2014/main" id="{2830FA16-0527-4CFC-A0D8-8B5F1E1754C0}"/>
                  </a:ext>
                </a:extLst>
              </p:cNvPr>
              <p:cNvSpPr/>
              <p:nvPr/>
            </p:nvSpPr>
            <p:spPr>
              <a:xfrm>
                <a:off x="10597241" y="1802369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5" name="直接箭头连接符 24">
                <a:extLst>
                  <a:ext uri="{FF2B5EF4-FFF2-40B4-BE49-F238E27FC236}">
                    <a16:creationId xmlns:a16="http://schemas.microsoft.com/office/drawing/2014/main" id="{C47995D5-15C1-452F-A4D3-8EFB4749AD9B}"/>
                  </a:ext>
                </a:extLst>
              </p:cNvPr>
              <p:cNvCxnSpPr/>
              <p:nvPr/>
            </p:nvCxnSpPr>
            <p:spPr>
              <a:xfrm>
                <a:off x="9309728" y="1966398"/>
                <a:ext cx="2201125" cy="0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D9FA4687-A2D2-491C-BF68-DBE8865D06B1}"/>
                    </a:ext>
                  </a:extLst>
                </p:cNvPr>
                <p:cNvSpPr txBox="1"/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D9FA4687-A2D2-491C-BF68-DBE8865D06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910F12C0-03B8-40D7-A168-10D65AE98983}"/>
              </a:ext>
            </a:extLst>
          </p:cNvPr>
          <p:cNvGrpSpPr/>
          <p:nvPr/>
        </p:nvGrpSpPr>
        <p:grpSpPr>
          <a:xfrm>
            <a:off x="8901619" y="3084078"/>
            <a:ext cx="3552872" cy="974214"/>
            <a:chOff x="7957981" y="1300095"/>
            <a:chExt cx="3552872" cy="974214"/>
          </a:xfrm>
        </p:grpSpPr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42999319-22A3-4AF2-A644-52D3AD3DB9C4}"/>
                </a:ext>
              </a:extLst>
            </p:cNvPr>
            <p:cNvGrpSpPr/>
            <p:nvPr/>
          </p:nvGrpSpPr>
          <p:grpSpPr>
            <a:xfrm>
              <a:off x="7957981" y="1677779"/>
              <a:ext cx="3552872" cy="596530"/>
              <a:chOff x="7957981" y="1677779"/>
              <a:chExt cx="3552872" cy="596530"/>
            </a:xfrm>
          </p:grpSpPr>
          <p:sp>
            <p:nvSpPr>
              <p:cNvPr id="29" name="云形 28">
                <a:extLst>
                  <a:ext uri="{FF2B5EF4-FFF2-40B4-BE49-F238E27FC236}">
                    <a16:creationId xmlns:a16="http://schemas.microsoft.com/office/drawing/2014/main" id="{68B0B483-83C6-4089-8B05-9C9603A1F45D}"/>
                  </a:ext>
                </a:extLst>
              </p:cNvPr>
              <p:cNvSpPr/>
              <p:nvPr/>
            </p:nvSpPr>
            <p:spPr>
              <a:xfrm>
                <a:off x="7957981" y="1677779"/>
                <a:ext cx="2971407" cy="596530"/>
              </a:xfrm>
              <a:prstGeom prst="cloud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星形: 五角 29">
                <a:extLst>
                  <a:ext uri="{FF2B5EF4-FFF2-40B4-BE49-F238E27FC236}">
                    <a16:creationId xmlns:a16="http://schemas.microsoft.com/office/drawing/2014/main" id="{DE27C743-C2F6-4EC7-B852-1C80F95969E5}"/>
                  </a:ext>
                </a:extLst>
              </p:cNvPr>
              <p:cNvSpPr/>
              <p:nvPr/>
            </p:nvSpPr>
            <p:spPr>
              <a:xfrm>
                <a:off x="8202777" y="1828751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1" name="星形: 五角 30">
                <a:extLst>
                  <a:ext uri="{FF2B5EF4-FFF2-40B4-BE49-F238E27FC236}">
                    <a16:creationId xmlns:a16="http://schemas.microsoft.com/office/drawing/2014/main" id="{B53783A7-232F-474E-99BA-187BB2BAA73F}"/>
                  </a:ext>
                </a:extLst>
              </p:cNvPr>
              <p:cNvSpPr/>
              <p:nvPr/>
            </p:nvSpPr>
            <p:spPr>
              <a:xfrm>
                <a:off x="9270181" y="1820284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32" name="直接箭头连接符 31">
                <a:extLst>
                  <a:ext uri="{FF2B5EF4-FFF2-40B4-BE49-F238E27FC236}">
                    <a16:creationId xmlns:a16="http://schemas.microsoft.com/office/drawing/2014/main" id="{D6C94014-A92E-462F-832D-539E513FAD6D}"/>
                  </a:ext>
                </a:extLst>
              </p:cNvPr>
              <p:cNvCxnSpPr/>
              <p:nvPr/>
            </p:nvCxnSpPr>
            <p:spPr>
              <a:xfrm>
                <a:off x="9309728" y="1966398"/>
                <a:ext cx="2201125" cy="0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10C514B9-D021-4BF4-9B9D-AB27571414D8}"/>
                    </a:ext>
                  </a:extLst>
                </p:cNvPr>
                <p:cNvSpPr txBox="1"/>
                <p:nvPr/>
              </p:nvSpPr>
              <p:spPr>
                <a:xfrm>
                  <a:off x="9270181" y="1300095"/>
                  <a:ext cx="44258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10C514B9-D021-4BF4-9B9D-AB27571414D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0181" y="1300095"/>
                  <a:ext cx="442582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65088643-FF3D-4492-97C0-9A42C32BE455}"/>
                  </a:ext>
                </a:extLst>
              </p:cNvPr>
              <p:cNvSpPr txBox="1"/>
              <p:nvPr/>
            </p:nvSpPr>
            <p:spPr>
              <a:xfrm>
                <a:off x="1308775" y="4759531"/>
                <a:ext cx="9457961" cy="562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0&lt;             &lt;              &lt;            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 &lt;                                            &lt;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altLang="zh-CN" b="0" dirty="0"/>
              </a:p>
            </p:txBody>
          </p:sp>
        </mc:Choice>
        <mc:Fallback xmlns="">
          <p:sp>
            <p:nvSpPr>
              <p:cNvPr id="38" name="文本框 37">
                <a:extLst>
                  <a:ext uri="{FF2B5EF4-FFF2-40B4-BE49-F238E27FC236}">
                    <a16:creationId xmlns:a16="http://schemas.microsoft.com/office/drawing/2014/main" id="{65088643-FF3D-4492-97C0-9A42C32BE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775" y="4759531"/>
                <a:ext cx="9457961" cy="562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768F8E32-56CE-43A9-8FB8-2087918E464A}"/>
              </a:ext>
            </a:extLst>
          </p:cNvPr>
          <p:cNvCxnSpPr>
            <a:cxnSpLocks/>
          </p:cNvCxnSpPr>
          <p:nvPr/>
        </p:nvCxnSpPr>
        <p:spPr>
          <a:xfrm flipH="1">
            <a:off x="7533606" y="4114018"/>
            <a:ext cx="1905619" cy="927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59421448-0AF2-4742-8F3C-A3860EC96261}"/>
              </a:ext>
            </a:extLst>
          </p:cNvPr>
          <p:cNvCxnSpPr>
            <a:cxnSpLocks/>
          </p:cNvCxnSpPr>
          <p:nvPr/>
        </p:nvCxnSpPr>
        <p:spPr>
          <a:xfrm>
            <a:off x="2620021" y="4001294"/>
            <a:ext cx="1089885" cy="99529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EA9A1A4D-4B2E-42F9-8BFB-026902CFE18F}"/>
              </a:ext>
            </a:extLst>
          </p:cNvPr>
          <p:cNvSpPr txBox="1"/>
          <p:nvPr/>
        </p:nvSpPr>
        <p:spPr>
          <a:xfrm>
            <a:off x="5767887" y="6077666"/>
            <a:ext cx="20900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latin typeface="CMR9"/>
              </a:rPr>
              <a:t>o</a:t>
            </a:r>
            <a:r>
              <a:rPr lang="en-US" altLang="zh-CN" sz="1800" b="0" i="0" u="none" strike="noStrike" baseline="0" dirty="0">
                <a:latin typeface="CMR9"/>
              </a:rPr>
              <a:t>r Uniform mixed</a:t>
            </a:r>
            <a:endParaRPr lang="zh-CN" altLang="en-US" dirty="0"/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66E4F3B2-D2C1-4697-A8E7-6AEF8A9A7972}"/>
              </a:ext>
            </a:extLst>
          </p:cNvPr>
          <p:cNvGrpSpPr/>
          <p:nvPr/>
        </p:nvGrpSpPr>
        <p:grpSpPr>
          <a:xfrm>
            <a:off x="1817340" y="5590257"/>
            <a:ext cx="3823699" cy="917489"/>
            <a:chOff x="7687154" y="1343850"/>
            <a:chExt cx="3823699" cy="917489"/>
          </a:xfrm>
        </p:grpSpPr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5E5BFC0C-E3D8-4B03-8FE9-521DF463CBB7}"/>
                </a:ext>
              </a:extLst>
            </p:cNvPr>
            <p:cNvGrpSpPr/>
            <p:nvPr/>
          </p:nvGrpSpPr>
          <p:grpSpPr>
            <a:xfrm>
              <a:off x="7687154" y="1664809"/>
              <a:ext cx="3823699" cy="596530"/>
              <a:chOff x="7687154" y="1664809"/>
              <a:chExt cx="3823699" cy="596530"/>
            </a:xfrm>
          </p:grpSpPr>
          <p:sp>
            <p:nvSpPr>
              <p:cNvPr id="48" name="云形 47">
                <a:extLst>
                  <a:ext uri="{FF2B5EF4-FFF2-40B4-BE49-F238E27FC236}">
                    <a16:creationId xmlns:a16="http://schemas.microsoft.com/office/drawing/2014/main" id="{7DD64AD2-18F3-4C49-B23D-4E68C30873B1}"/>
                  </a:ext>
                </a:extLst>
              </p:cNvPr>
              <p:cNvSpPr/>
              <p:nvPr/>
            </p:nvSpPr>
            <p:spPr>
              <a:xfrm>
                <a:off x="7687154" y="1664809"/>
                <a:ext cx="2971407" cy="596530"/>
              </a:xfrm>
              <a:prstGeom prst="cloud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星形: 五角 48">
                <a:extLst>
                  <a:ext uri="{FF2B5EF4-FFF2-40B4-BE49-F238E27FC236}">
                    <a16:creationId xmlns:a16="http://schemas.microsoft.com/office/drawing/2014/main" id="{B537CB3D-9860-4D23-9886-069659265DC5}"/>
                  </a:ext>
                </a:extLst>
              </p:cNvPr>
              <p:cNvSpPr/>
              <p:nvPr/>
            </p:nvSpPr>
            <p:spPr>
              <a:xfrm>
                <a:off x="9017097" y="1802370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星形: 五角 49">
                <a:extLst>
                  <a:ext uri="{FF2B5EF4-FFF2-40B4-BE49-F238E27FC236}">
                    <a16:creationId xmlns:a16="http://schemas.microsoft.com/office/drawing/2014/main" id="{DF732C84-52CE-4BC5-A001-401B0FC2BEE1}"/>
                  </a:ext>
                </a:extLst>
              </p:cNvPr>
              <p:cNvSpPr/>
              <p:nvPr/>
            </p:nvSpPr>
            <p:spPr>
              <a:xfrm>
                <a:off x="10597241" y="1802369"/>
                <a:ext cx="311519" cy="311519"/>
              </a:xfrm>
              <a:prstGeom prst="star5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51" name="直接箭头连接符 50">
                <a:extLst>
                  <a:ext uri="{FF2B5EF4-FFF2-40B4-BE49-F238E27FC236}">
                    <a16:creationId xmlns:a16="http://schemas.microsoft.com/office/drawing/2014/main" id="{D0E64EEF-B1A1-4632-B6BA-51C984100AA1}"/>
                  </a:ext>
                </a:extLst>
              </p:cNvPr>
              <p:cNvCxnSpPr/>
              <p:nvPr/>
            </p:nvCxnSpPr>
            <p:spPr>
              <a:xfrm>
                <a:off x="9309728" y="1966398"/>
                <a:ext cx="2201125" cy="0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E90033CF-DD60-48F8-A44D-69253A632238}"/>
                    </a:ext>
                  </a:extLst>
                </p:cNvPr>
                <p:cNvSpPr txBox="1"/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47" name="文本框 46">
                  <a:extLst>
                    <a:ext uri="{FF2B5EF4-FFF2-40B4-BE49-F238E27FC236}">
                      <a16:creationId xmlns:a16="http://schemas.microsoft.com/office/drawing/2014/main" id="{E90033CF-DD60-48F8-A44D-69253A6322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51565" y="1343850"/>
                  <a:ext cx="442582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星形: 五角 51">
            <a:extLst>
              <a:ext uri="{FF2B5EF4-FFF2-40B4-BE49-F238E27FC236}">
                <a16:creationId xmlns:a16="http://schemas.microsoft.com/office/drawing/2014/main" id="{240BCE9E-7E0B-449C-8F47-367CB784DC3B}"/>
              </a:ext>
            </a:extLst>
          </p:cNvPr>
          <p:cNvSpPr/>
          <p:nvPr/>
        </p:nvSpPr>
        <p:spPr>
          <a:xfrm>
            <a:off x="1911028" y="6057045"/>
            <a:ext cx="311519" cy="311519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箭头连接符 52">
            <a:extLst>
              <a:ext uri="{FF2B5EF4-FFF2-40B4-BE49-F238E27FC236}">
                <a16:creationId xmlns:a16="http://schemas.microsoft.com/office/drawing/2014/main" id="{02BA9024-5C12-470D-98B0-F7675414BE59}"/>
              </a:ext>
            </a:extLst>
          </p:cNvPr>
          <p:cNvCxnSpPr>
            <a:cxnSpLocks/>
          </p:cNvCxnSpPr>
          <p:nvPr/>
        </p:nvCxnSpPr>
        <p:spPr>
          <a:xfrm flipH="1" flipV="1">
            <a:off x="4540476" y="4955081"/>
            <a:ext cx="516908" cy="10930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文本框 57">
            <a:extLst>
              <a:ext uri="{FF2B5EF4-FFF2-40B4-BE49-F238E27FC236}">
                <a16:creationId xmlns:a16="http://schemas.microsoft.com/office/drawing/2014/main" id="{C50240C3-F91D-4E54-BC15-06749B5F8898}"/>
              </a:ext>
            </a:extLst>
          </p:cNvPr>
          <p:cNvSpPr txBox="1"/>
          <p:nvPr/>
        </p:nvSpPr>
        <p:spPr>
          <a:xfrm>
            <a:off x="4560706" y="2601253"/>
            <a:ext cx="6291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Effective optical depth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1550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9B1211-62C0-4B18-AC36-02A5FD0E4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Attenuation-luminosity weighted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35A494-D8CD-4A0A-85A2-83EA7224F8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9343" y="1933871"/>
                <a:ext cx="10515600" cy="4351338"/>
              </a:xfrm>
            </p:spPr>
            <p:txBody>
              <a:bodyPr/>
              <a:lstStyle/>
              <a:p>
                <a:r>
                  <a:rPr lang="en-US" altLang="zh-CN" dirty="0"/>
                  <a:t>Example</a:t>
                </a:r>
              </a:p>
              <a:p>
                <a:pPr lvl="1"/>
                <a:r>
                  <a:rPr lang="en-US" altLang="zh-CN" dirty="0"/>
                  <a:t>2  stars</a:t>
                </a:r>
              </a:p>
              <a:p>
                <a:pPr lvl="2"/>
                <a:r>
                  <a:rPr lang="en-US" altLang="zh-CN" dirty="0"/>
                  <a:t>One un-reddening</a:t>
                </a:r>
                <a:r>
                  <a:rPr lang="zh-CN" altLang="en-US" dirty="0"/>
                  <a:t>，</a:t>
                </a:r>
                <a:r>
                  <a:rPr lang="en-US" altLang="zh-CN" dirty="0"/>
                  <a:t>the other with extinction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zh-CN" altLang="en-US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pPr lvl="1"/>
                <a:endParaRPr lang="en-US" altLang="zh-CN" dirty="0"/>
              </a:p>
              <a:p>
                <a:pPr lvl="1"/>
                <a:r>
                  <a:rPr lang="en-US" altLang="zh-CN" dirty="0"/>
                  <a:t>For 2 stars with equal luminosity: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  <m:r>
                      <a:rPr lang="en-US" altLang="zh-CN" b="0" i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&lt;</m:t>
                    </m:r>
                    <m:acc>
                      <m:accPr>
                        <m:chr m:val="̅"/>
                        <m:ctrlPr>
                          <a:rPr lang="en-US" altLang="zh-CN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zh-CN" alt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acc>
                  </m:oMath>
                </a14:m>
                <a:endParaRPr lang="en-US" altLang="zh-CN" dirty="0"/>
              </a:p>
              <a:p>
                <a:r>
                  <a:rPr lang="en-US" altLang="zh-CN" dirty="0"/>
                  <a:t>Observation evidence: </a:t>
                </a:r>
              </a:p>
              <a:p>
                <a:pPr lvl="1"/>
                <a:r>
                  <a:rPr lang="en-US" altLang="zh-CN" dirty="0"/>
                  <a:t>attenuation of low resolution&lt;=mean attenuation of high resolution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	(uniform surface brightness)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C35A494-D8CD-4A0A-85A2-83EA7224F8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9343" y="1933871"/>
                <a:ext cx="10515600" cy="4351338"/>
              </a:xfrm>
              <a:blipFill>
                <a:blip r:embed="rId2"/>
                <a:stretch>
                  <a:fillRect l="-1043" t="-2241" b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4928091-D424-44F5-AFD1-024179F45086}"/>
                  </a:ext>
                </a:extLst>
              </p:cNvPr>
              <p:cNvSpPr txBox="1"/>
              <p:nvPr/>
            </p:nvSpPr>
            <p:spPr>
              <a:xfrm>
                <a:off x="4283240" y="1831872"/>
                <a:ext cx="2086639" cy="713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CN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0,</m:t>
                                      </m:r>
                                      <m: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e>
                      </m:fun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54928091-D424-44F5-AFD1-024179F45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240" y="1831872"/>
                <a:ext cx="2086639" cy="713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组合 19">
            <a:extLst>
              <a:ext uri="{FF2B5EF4-FFF2-40B4-BE49-F238E27FC236}">
                <a16:creationId xmlns:a16="http://schemas.microsoft.com/office/drawing/2014/main" id="{D44B78D5-12BA-4CAB-B039-D35BFDCEA241}"/>
              </a:ext>
            </a:extLst>
          </p:cNvPr>
          <p:cNvGrpSpPr/>
          <p:nvPr/>
        </p:nvGrpSpPr>
        <p:grpSpPr>
          <a:xfrm>
            <a:off x="8841156" y="734141"/>
            <a:ext cx="2512644" cy="1109405"/>
            <a:chOff x="7375635" y="2188829"/>
            <a:chExt cx="2512644" cy="1109405"/>
          </a:xfrm>
        </p:grpSpPr>
        <p:sp>
          <p:nvSpPr>
            <p:cNvPr id="4" name="星形: 五角 3">
              <a:extLst>
                <a:ext uri="{FF2B5EF4-FFF2-40B4-BE49-F238E27FC236}">
                  <a16:creationId xmlns:a16="http://schemas.microsoft.com/office/drawing/2014/main" id="{CC2E3256-7899-4F8E-A254-C5F853A69894}"/>
                </a:ext>
              </a:extLst>
            </p:cNvPr>
            <p:cNvSpPr/>
            <p:nvPr/>
          </p:nvSpPr>
          <p:spPr>
            <a:xfrm>
              <a:off x="7378995" y="2543619"/>
              <a:ext cx="311519" cy="311519"/>
            </a:xfrm>
            <a:prstGeom prst="star5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星形: 五角 4">
              <a:extLst>
                <a:ext uri="{FF2B5EF4-FFF2-40B4-BE49-F238E27FC236}">
                  <a16:creationId xmlns:a16="http://schemas.microsoft.com/office/drawing/2014/main" id="{5D571063-AD9C-4D99-AE32-1DEF01B105E7}"/>
                </a:ext>
              </a:extLst>
            </p:cNvPr>
            <p:cNvSpPr/>
            <p:nvPr/>
          </p:nvSpPr>
          <p:spPr>
            <a:xfrm>
              <a:off x="7375635" y="2986715"/>
              <a:ext cx="311519" cy="311519"/>
            </a:xfrm>
            <a:prstGeom prst="star5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088CF857-CD32-42D2-BFC2-3C67AE35D8D6}"/>
                </a:ext>
              </a:extLst>
            </p:cNvPr>
            <p:cNvCxnSpPr/>
            <p:nvPr/>
          </p:nvCxnSpPr>
          <p:spPr>
            <a:xfrm>
              <a:off x="7687154" y="2700670"/>
              <a:ext cx="2201125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7B6E9974-07DD-4C69-A415-704C6F38FEBD}"/>
                </a:ext>
              </a:extLst>
            </p:cNvPr>
            <p:cNvCxnSpPr/>
            <p:nvPr/>
          </p:nvCxnSpPr>
          <p:spPr>
            <a:xfrm>
              <a:off x="7687154" y="3140149"/>
              <a:ext cx="2201125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云形 10">
              <a:extLst>
                <a:ext uri="{FF2B5EF4-FFF2-40B4-BE49-F238E27FC236}">
                  <a16:creationId xmlns:a16="http://schemas.microsoft.com/office/drawing/2014/main" id="{764C6309-D8A1-4F10-9564-C74FFEBA2079}"/>
                </a:ext>
              </a:extLst>
            </p:cNvPr>
            <p:cNvSpPr/>
            <p:nvPr/>
          </p:nvSpPr>
          <p:spPr>
            <a:xfrm>
              <a:off x="8314660" y="2543619"/>
              <a:ext cx="552893" cy="311512"/>
            </a:xfrm>
            <a:prstGeom prst="cloud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03466EAE-E86F-474B-8B07-4E940F113662}"/>
                    </a:ext>
                  </a:extLst>
                </p:cNvPr>
                <p:cNvSpPr txBox="1"/>
                <p:nvPr/>
              </p:nvSpPr>
              <p:spPr>
                <a:xfrm>
                  <a:off x="8369815" y="2188829"/>
                  <a:ext cx="442582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</m:oMath>
                    </m:oMathPara>
                  </a14:m>
                  <a:endParaRPr lang="zh-CN" altLang="en-US" dirty="0"/>
                </a:p>
              </p:txBody>
            </p:sp>
          </mc:Choice>
          <mc:Fallback xmlns="">
            <p:sp>
              <p:nvSpPr>
                <p:cNvPr id="13" name="文本框 12">
                  <a:extLst>
                    <a:ext uri="{FF2B5EF4-FFF2-40B4-BE49-F238E27FC236}">
                      <a16:creationId xmlns:a16="http://schemas.microsoft.com/office/drawing/2014/main" id="{03466EAE-E86F-474B-8B07-4E940F1136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9815" y="2188829"/>
                  <a:ext cx="442582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6B79D32B-78E3-4670-AFDB-8E6CC19C2DF6}"/>
                  </a:ext>
                </a:extLst>
              </p:cNvPr>
              <p:cNvSpPr txBox="1"/>
              <p:nvPr/>
            </p:nvSpPr>
            <p:spPr>
              <a:xfrm>
                <a:off x="2009694" y="3330461"/>
                <a:ext cx="6184787" cy="1062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Mean optical depth: 0.5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Effective optical depth: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zh-CN" altLang="en-US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sup>
                            </m:sSup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6B79D32B-78E3-4670-AFDB-8E6CC19C2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694" y="3330461"/>
                <a:ext cx="6184787" cy="1062599"/>
              </a:xfrm>
              <a:prstGeom prst="rect">
                <a:avLst/>
              </a:prstGeom>
              <a:blipFill>
                <a:blip r:embed="rId5"/>
                <a:stretch>
                  <a:fillRect l="-888" t="-2857" b="-28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表格 16">
                <a:extLst>
                  <a:ext uri="{FF2B5EF4-FFF2-40B4-BE49-F238E27FC236}">
                    <a16:creationId xmlns:a16="http://schemas.microsoft.com/office/drawing/2014/main" id="{6D929E21-1875-48FB-BFFA-D67C2B801A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4697548"/>
                  </p:ext>
                </p:extLst>
              </p:nvPr>
            </p:nvGraphicFramePr>
            <p:xfrm>
              <a:off x="10253237" y="5403309"/>
              <a:ext cx="720000" cy="731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2713730210"/>
                        </a:ext>
                      </a:extLst>
                    </a:gridCol>
                    <a:gridCol w="360000">
                      <a:extLst>
                        <a:ext uri="{9D8B030D-6E8A-4147-A177-3AD203B41FA5}">
                          <a16:colId xmlns:a16="http://schemas.microsoft.com/office/drawing/2014/main" val="91323743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1530539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i="1" smtClean="0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841363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表格 16">
                <a:extLst>
                  <a:ext uri="{FF2B5EF4-FFF2-40B4-BE49-F238E27FC236}">
                    <a16:creationId xmlns:a16="http://schemas.microsoft.com/office/drawing/2014/main" id="{6D929E21-1875-48FB-BFFA-D67C2B801AE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4697548"/>
                  </p:ext>
                </p:extLst>
              </p:nvPr>
            </p:nvGraphicFramePr>
            <p:xfrm>
              <a:off x="10253237" y="5403309"/>
              <a:ext cx="720000" cy="7315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60000">
                      <a:extLst>
                        <a:ext uri="{9D8B030D-6E8A-4147-A177-3AD203B41FA5}">
                          <a16:colId xmlns:a16="http://schemas.microsoft.com/office/drawing/2014/main" val="2713730210"/>
                        </a:ext>
                      </a:extLst>
                    </a:gridCol>
                    <a:gridCol w="360000">
                      <a:extLst>
                        <a:ext uri="{9D8B030D-6E8A-4147-A177-3AD203B41FA5}">
                          <a16:colId xmlns:a16="http://schemas.microsoft.com/office/drawing/2014/main" val="9132374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667" t="-1639" r="-103333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667" t="-1639" r="-3333" b="-1016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530539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667" t="-103333" r="-103333" b="-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1667" t="-103333" r="-3333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413635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9" name="图片 18">
            <a:extLst>
              <a:ext uri="{FF2B5EF4-FFF2-40B4-BE49-F238E27FC236}">
                <a16:creationId xmlns:a16="http://schemas.microsoft.com/office/drawing/2014/main" id="{0B97B3BA-280E-465E-AAD4-95819805B5E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5043" y="2188828"/>
            <a:ext cx="4247330" cy="25399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379CEA1A-2F1C-4D3C-AFD4-4C20606E966F}"/>
                  </a:ext>
                </a:extLst>
              </p:cNvPr>
              <p:cNvSpPr txBox="1"/>
              <p:nvPr/>
            </p:nvSpPr>
            <p:spPr>
              <a:xfrm>
                <a:off x="9339943" y="4876800"/>
                <a:ext cx="9379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379CEA1A-2F1C-4D3C-AFD4-4C20606E9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9943" y="4876800"/>
                <a:ext cx="93797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68D6288-BDAE-4800-A42C-A311AA789880}"/>
                  </a:ext>
                </a:extLst>
              </p:cNvPr>
              <p:cNvSpPr txBox="1"/>
              <p:nvPr/>
            </p:nvSpPr>
            <p:spPr>
              <a:xfrm>
                <a:off x="6720027" y="3330461"/>
                <a:ext cx="5551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&amp;</m:t>
                      </m:r>
                      <m:acc>
                        <m:accPr>
                          <m:chr m:val="̅"/>
                          <m:ctrlP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acc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768D6288-BDAE-4800-A42C-A311AA789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027" y="3330461"/>
                <a:ext cx="555171" cy="369332"/>
              </a:xfrm>
              <a:prstGeom prst="rect">
                <a:avLst/>
              </a:prstGeom>
              <a:blipFill>
                <a:blip r:embed="rId9"/>
                <a:stretch>
                  <a:fillRect t="-6557" r="-516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27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26EBBF-F087-4B5E-A177-AF7F23A86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Attenuation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6C835B-D6BA-4BEE-BBDA-AC9ED1961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Attenuation-distribution based</a:t>
            </a:r>
          </a:p>
          <a:p>
            <a:pPr lvl="1"/>
            <a:r>
              <a:rPr lang="en-US" altLang="zh-CN" dirty="0"/>
              <a:t>Effective optical depth is not deeper than the overall light depth</a:t>
            </a:r>
          </a:p>
          <a:p>
            <a:r>
              <a:rPr lang="en-US" altLang="zh-CN" dirty="0"/>
              <a:t>Attenuation-luminosity weighted</a:t>
            </a:r>
          </a:p>
          <a:p>
            <a:pPr lvl="1"/>
            <a:r>
              <a:rPr lang="en-US" altLang="zh-CN" dirty="0"/>
              <a:t>attenuation of low resolution&lt;mean attenuation of high resolution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Inference</a:t>
            </a:r>
          </a:p>
          <a:p>
            <a:pPr lvl="1"/>
            <a:r>
              <a:rPr lang="en-US" altLang="zh-CN" dirty="0"/>
              <a:t>Dust mixture &amp; radiative transfer</a:t>
            </a:r>
          </a:p>
          <a:p>
            <a:pPr lvl="1"/>
            <a:r>
              <a:rPr lang="en-US" altLang="zh-CN" dirty="0"/>
              <a:t>Attenuation curve</a:t>
            </a:r>
          </a:p>
          <a:p>
            <a:pPr lvl="1"/>
            <a:r>
              <a:rPr lang="en-US" altLang="zh-CN" dirty="0"/>
              <a:t>Clumpy dust approximation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163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4CC7B-C899-4326-B8CD-D48BB4515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Dust mixture &amp; radiative transfer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1A18B4C-17B2-4639-A104-16CC4C1BED9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When radiation considered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𝑗𝑑𝑠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𝑑𝐼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CN" sz="2800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𝑑𝑠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As light passes through medium, increment = radiation from the medium itself - the absorbed part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1A18B4C-17B2-4639-A104-16CC4C1BED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内容占位符 14">
                <a:extLst>
                  <a:ext uri="{FF2B5EF4-FFF2-40B4-BE49-F238E27FC236}">
                    <a16:creationId xmlns:a16="http://schemas.microsoft.com/office/drawing/2014/main" id="{A7929F4A-9718-4E36-A996-6591951AE90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Uniform mixed</a:t>
                </a: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ν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</a:rPr>
                                <m:t>ν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</a:rPr>
                            <m:t>ν</m:t>
                          </m:r>
                          <m:r>
                            <a:rPr lang="en-US" altLang="zh-CN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,0</m:t>
                          </m:r>
                        </m:sub>
                      </m:sSub>
                      <m:f>
                        <m:fPr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</a:rPr>
                                    <m:t>ν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</a:rPr>
                                <m:t>ν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>
                  <a:solidFill>
                    <a:schemeClr val="accent5">
                      <a:lumMod val="75000"/>
                    </a:schemeClr>
                  </a:solidFill>
                </a:endParaRPr>
              </a:p>
              <a:p>
                <a:pPr marL="201168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m:rPr>
                                  <m:nor/>
                                </m:r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</a:rPr>
                                <m:t>ν</m:t>
                              </m:r>
                            </m:sub>
                          </m:sSub>
                        </m:e>
                      </m:acc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CN" b="0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</a:rPr>
                                        <m:t>ν</m:t>
                                      </m:r>
                                    </m:sub>
                                  </m:sSub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</a:rPr>
                                    <m:t>ν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altLang="zh-CN" b="0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~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m:rPr>
                                          <m:nor/>
                                        </m:rPr>
                                        <a:rPr lang="en-US" altLang="zh-CN" i="1">
                                          <a:solidFill>
                                            <a:schemeClr val="accent5">
                                              <a:lumMod val="75000"/>
                                            </a:schemeClr>
                                          </a:solidFill>
                                        </a:rPr>
                                        <m:t>ν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altLang="zh-CN" b="0" i="1" smtClean="0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   ,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</a:rPr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≪1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</a:rPr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  ,</m:t>
                              </m:r>
                              <m:sSub>
                                <m:sSubPr>
                                  <m:ctrl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en-US" altLang="zh-CN" i="1">
                                      <a:solidFill>
                                        <a:schemeClr val="accent5">
                                          <a:lumMod val="75000"/>
                                        </a:schemeClr>
                                      </a:solidFill>
                                    </a:rPr>
                                    <m:t>ν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≫1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内容占位符 14">
                <a:extLst>
                  <a:ext uri="{FF2B5EF4-FFF2-40B4-BE49-F238E27FC236}">
                    <a16:creationId xmlns:a16="http://schemas.microsoft.com/office/drawing/2014/main" id="{A7929F4A-9718-4E36-A996-6591951AE9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>
            <a:extLst>
              <a:ext uri="{FF2B5EF4-FFF2-40B4-BE49-F238E27FC236}">
                <a16:creationId xmlns:a16="http://schemas.microsoft.com/office/drawing/2014/main" id="{1DEA748C-0700-4214-8E48-A88BCE64B5FA}"/>
              </a:ext>
            </a:extLst>
          </p:cNvPr>
          <p:cNvSpPr/>
          <p:nvPr/>
        </p:nvSpPr>
        <p:spPr>
          <a:xfrm>
            <a:off x="718457" y="2242457"/>
            <a:ext cx="783772" cy="457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34608DC0-691C-46F1-99E8-6745280A71FC}"/>
              </a:ext>
            </a:extLst>
          </p:cNvPr>
          <p:cNvCxnSpPr/>
          <p:nvPr/>
        </p:nvCxnSpPr>
        <p:spPr>
          <a:xfrm>
            <a:off x="1970314" y="2699657"/>
            <a:ext cx="0" cy="729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C45DD88-F64A-467B-974E-8377D3460C8B}"/>
                  </a:ext>
                </a:extLst>
              </p:cNvPr>
              <p:cNvSpPr txBox="1"/>
              <p:nvPr/>
            </p:nvSpPr>
            <p:spPr>
              <a:xfrm>
                <a:off x="2090058" y="2699657"/>
                <a:ext cx="2427515" cy="8168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i="1"/>
                          <m:t>ν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CN" i="1"/>
                              <m:t>ν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CN" i="1"/>
                              <m:t>ν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i="1"/>
                          <m:t>ν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i="1"/>
                          <m:t>ν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𝑑𝑠</m:t>
                    </m:r>
                  </m:oMath>
                </a14:m>
                <a:endParaRPr lang="en-US" altLang="zh-CN" i="1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BC45DD88-F64A-467B-974E-8377D3460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58" y="2699657"/>
                <a:ext cx="2427515" cy="8168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8F0E801E-47B1-4A18-A99F-4E6E81EEEDE0}"/>
                  </a:ext>
                </a:extLst>
              </p:cNvPr>
              <p:cNvSpPr txBox="1"/>
              <p:nvPr/>
            </p:nvSpPr>
            <p:spPr>
              <a:xfrm>
                <a:off x="1115788" y="3390053"/>
                <a:ext cx="2188027" cy="683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CN" sz="2400" i="1"/>
                              <m:t>ν</m:t>
                            </m:r>
                          </m:sub>
                        </m:sSub>
                      </m:num>
                      <m:den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altLang="zh-CN" sz="2400" i="1"/>
                              <m:t>ν</m:t>
                            </m:r>
                          </m:sub>
                        </m:sSub>
                      </m:den>
                    </m:f>
                    <m:r>
                      <a:rPr lang="en-US" altLang="zh-CN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sz="2400" i="1"/>
                          <m:t>ν</m:t>
                        </m:r>
                      </m:sub>
                    </m:sSub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zh-CN" sz="2400" i="1"/>
                          <m:t>ν</m:t>
                        </m:r>
                      </m:sub>
                    </m:sSub>
                  </m:oMath>
                </a14:m>
                <a:endParaRPr lang="en-US" altLang="zh-CN" i="1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8F0E801E-47B1-4A18-A99F-4E6E81EEE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88" y="3390053"/>
                <a:ext cx="2188027" cy="6835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图片 16">
            <a:extLst>
              <a:ext uri="{FF2B5EF4-FFF2-40B4-BE49-F238E27FC236}">
                <a16:creationId xmlns:a16="http://schemas.microsoft.com/office/drawing/2014/main" id="{041040FC-6E2B-4E3D-97E5-B26492033F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09857" y="4241175"/>
            <a:ext cx="3679372" cy="260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0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2695</TotalTime>
  <Words>695</Words>
  <Application>Microsoft Office PowerPoint</Application>
  <PresentationFormat>宽屏</PresentationFormat>
  <Paragraphs>189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CMR9</vt:lpstr>
      <vt:lpstr>KaiTi</vt:lpstr>
      <vt:lpstr>等线</vt:lpstr>
      <vt:lpstr>Arial</vt:lpstr>
      <vt:lpstr>Calibri</vt:lpstr>
      <vt:lpstr>Calibri Light</vt:lpstr>
      <vt:lpstr>Cambria Math</vt:lpstr>
      <vt:lpstr>Office Theme</vt:lpstr>
      <vt:lpstr>Attenuation &amp;  Effective optical depth</vt:lpstr>
      <vt:lpstr>Extinction and Attenuation</vt:lpstr>
      <vt:lpstr>Optical depth</vt:lpstr>
      <vt:lpstr>Optical depth Understanding from cross section</vt:lpstr>
      <vt:lpstr>Effective optical depth</vt:lpstr>
      <vt:lpstr>Attenuation-distribution based</vt:lpstr>
      <vt:lpstr>Attenuation-luminosity weighted</vt:lpstr>
      <vt:lpstr>Attenuation</vt:lpstr>
      <vt:lpstr>Dust mixture &amp; radiative transfer</vt:lpstr>
      <vt:lpstr>Attenuation curve-distribution</vt:lpstr>
      <vt:lpstr>Attenuation curve-luminosity weighted</vt:lpstr>
      <vt:lpstr>Clumpy dust approximation</vt:lpstr>
      <vt:lpstr>Clumpy dust approximation</vt:lpstr>
      <vt:lpstr>Clumpy dust approximation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Attenuation &amp;  Effective optical depth</dc:title>
  <dc:creator>jiafeng lu</dc:creator>
  <cp:lastModifiedBy>jiafeng lu</cp:lastModifiedBy>
  <cp:revision>75</cp:revision>
  <dcterms:created xsi:type="dcterms:W3CDTF">2021-05-17T15:03:15Z</dcterms:created>
  <dcterms:modified xsi:type="dcterms:W3CDTF">2021-05-26T03:46:53Z</dcterms:modified>
</cp:coreProperties>
</file>