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73" r:id="rId8"/>
    <p:sldId id="265" r:id="rId9"/>
    <p:sldId id="272" r:id="rId10"/>
    <p:sldId id="266" r:id="rId11"/>
    <p:sldId id="267" r:id="rId12"/>
    <p:sldId id="274" r:id="rId13"/>
    <p:sldId id="268" r:id="rId14"/>
    <p:sldId id="270" r:id="rId15"/>
    <p:sldId id="261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Metallicity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89404" y="4683034"/>
            <a:ext cx="7891272" cy="106984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Jun</a:t>
            </a:r>
          </a:p>
          <a:p>
            <a:pPr algn="ctr"/>
            <a:r>
              <a:rPr lang="en-US" altLang="zh-CN" dirty="0" smtClean="0"/>
              <a:t>24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May @ </a:t>
            </a:r>
            <a:r>
              <a:rPr lang="en-US" altLang="zh-CN" dirty="0" err="1"/>
              <a:t>MaNGA</a:t>
            </a:r>
            <a:r>
              <a:rPr lang="en-US" altLang="zh-CN" dirty="0"/>
              <a:t> </a:t>
            </a:r>
            <a:r>
              <a:rPr lang="en-US" altLang="zh-CN" dirty="0" smtClean="0"/>
              <a:t>workshop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98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19" y="188078"/>
            <a:ext cx="10058400" cy="944935"/>
          </a:xfrm>
        </p:spPr>
        <p:txBody>
          <a:bodyPr/>
          <a:lstStyle/>
          <a:p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Gas</a:t>
            </a:r>
            <a:r>
              <a:rPr lang="el-GR" altLang="zh-CN" dirty="0" smtClean="0"/>
              <a:t>-</a:t>
            </a:r>
            <a:r>
              <a:rPr lang="en-US" altLang="zh-CN" dirty="0"/>
              <a:t>Z, 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esc</a:t>
            </a:r>
            <a:r>
              <a:rPr lang="en-US" altLang="zh-CN" dirty="0"/>
              <a:t>-Z relation</a:t>
            </a:r>
          </a:p>
        </p:txBody>
      </p:sp>
      <p:sp>
        <p:nvSpPr>
          <p:cNvPr id="8" name="矩形 7"/>
          <p:cNvSpPr/>
          <p:nvPr/>
        </p:nvSpPr>
        <p:spPr>
          <a:xfrm>
            <a:off x="7202621" y="660545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17" y="1133013"/>
            <a:ext cx="4742648" cy="56726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882" y="1029877"/>
            <a:ext cx="5036418" cy="55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19" y="188078"/>
            <a:ext cx="10058400" cy="944935"/>
          </a:xfrm>
        </p:spPr>
        <p:txBody>
          <a:bodyPr/>
          <a:lstStyle/>
          <a:p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Gas</a:t>
            </a:r>
            <a:r>
              <a:rPr lang="el-GR" altLang="zh-CN" dirty="0" smtClean="0"/>
              <a:t>-</a:t>
            </a:r>
            <a:r>
              <a:rPr lang="en-US" altLang="zh-CN" dirty="0"/>
              <a:t>Z, 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esc</a:t>
            </a:r>
            <a:r>
              <a:rPr lang="en-US" altLang="zh-CN" dirty="0"/>
              <a:t>-Z relation</a:t>
            </a:r>
          </a:p>
        </p:txBody>
      </p:sp>
      <p:sp>
        <p:nvSpPr>
          <p:cNvPr id="8" name="矩形 7"/>
          <p:cNvSpPr/>
          <p:nvPr/>
        </p:nvSpPr>
        <p:spPr>
          <a:xfrm>
            <a:off x="7202621" y="660545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00" y="1133013"/>
            <a:ext cx="4547529" cy="56387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422" y="1029877"/>
            <a:ext cx="5288606" cy="57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2168" y="597408"/>
            <a:ext cx="5668409" cy="2080478"/>
          </a:xfrm>
        </p:spPr>
        <p:txBody>
          <a:bodyPr/>
          <a:lstStyle/>
          <a:p>
            <a:r>
              <a:rPr lang="en-US" altLang="zh-CN" dirty="0" smtClean="0"/>
              <a:t>Gas-regulator Model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028689" y="731520"/>
            <a:ext cx="4248912" cy="67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Leaky box model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9" y="1402080"/>
            <a:ext cx="4010041" cy="407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25" y="2693640"/>
            <a:ext cx="3654721" cy="407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9" y="2244172"/>
            <a:ext cx="1675080" cy="419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19" y="3566401"/>
            <a:ext cx="1675080" cy="356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35" y="3934563"/>
            <a:ext cx="6091201" cy="83952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182317" y="2770458"/>
            <a:ext cx="433379" cy="27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215845" y="4159389"/>
            <a:ext cx="433379" cy="27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71" y="5196926"/>
            <a:ext cx="5735881" cy="101760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148789" y="5548320"/>
            <a:ext cx="433379" cy="27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4599" y="1186087"/>
            <a:ext cx="4060801" cy="90312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6978151" y="3710779"/>
            <a:ext cx="433379" cy="27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5723" y="2614560"/>
            <a:ext cx="3197881" cy="8649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4204" y="3488014"/>
            <a:ext cx="3400921" cy="1221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0820" y="5348763"/>
            <a:ext cx="4883663" cy="878912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6751320" y="519348"/>
            <a:ext cx="0" cy="6216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6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19" y="188078"/>
            <a:ext cx="10058400" cy="944935"/>
          </a:xfrm>
        </p:spPr>
        <p:txBody>
          <a:bodyPr/>
          <a:lstStyle/>
          <a:p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Gas</a:t>
            </a:r>
            <a:r>
              <a:rPr lang="el-GR" altLang="zh-CN" dirty="0" smtClean="0"/>
              <a:t>-</a:t>
            </a:r>
            <a:r>
              <a:rPr lang="en-US" altLang="zh-CN" dirty="0"/>
              <a:t>Z, 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esc</a:t>
            </a:r>
            <a:r>
              <a:rPr lang="en-US" altLang="zh-CN" dirty="0"/>
              <a:t>-Z relation</a:t>
            </a:r>
          </a:p>
        </p:txBody>
      </p:sp>
      <p:sp>
        <p:nvSpPr>
          <p:cNvPr id="8" name="矩形 7"/>
          <p:cNvSpPr/>
          <p:nvPr/>
        </p:nvSpPr>
        <p:spPr>
          <a:xfrm>
            <a:off x="7202621" y="660545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" y="1502344"/>
            <a:ext cx="10330544" cy="48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562" y="359228"/>
            <a:ext cx="10058400" cy="929205"/>
          </a:xfrm>
        </p:spPr>
        <p:txBody>
          <a:bodyPr/>
          <a:lstStyle/>
          <a:p>
            <a:r>
              <a:rPr lang="en-US" altLang="zh-CN" dirty="0"/>
              <a:t>Metallicity </a:t>
            </a:r>
            <a:r>
              <a:rPr lang="en-US" altLang="zh-CN" dirty="0" smtClean="0"/>
              <a:t>gradients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2621" y="660545"/>
            <a:ext cx="229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Belfiore</a:t>
            </a:r>
            <a:r>
              <a:rPr lang="en-US" altLang="zh-CN" dirty="0" smtClean="0"/>
              <a:t> et al. </a:t>
            </a:r>
            <a:r>
              <a:rPr lang="en-US" altLang="zh-CN" dirty="0"/>
              <a:t>(</a:t>
            </a:r>
            <a:r>
              <a:rPr lang="en-US" altLang="zh-CN" dirty="0" smtClean="0"/>
              <a:t>2017)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234440"/>
            <a:ext cx="10575575" cy="22531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59" y="1695009"/>
            <a:ext cx="7683211" cy="50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562" y="359228"/>
            <a:ext cx="10058400" cy="929205"/>
          </a:xfrm>
        </p:spPr>
        <p:txBody>
          <a:bodyPr/>
          <a:lstStyle/>
          <a:p>
            <a:r>
              <a:rPr lang="en-US" altLang="zh-CN" dirty="0"/>
              <a:t>Metallicity </a:t>
            </a:r>
            <a:r>
              <a:rPr lang="en-US" altLang="zh-CN" dirty="0" smtClean="0"/>
              <a:t>gradients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2621" y="660545"/>
            <a:ext cx="229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Belfiore</a:t>
            </a:r>
            <a:r>
              <a:rPr lang="en-US" altLang="zh-CN" dirty="0" smtClean="0"/>
              <a:t> et al. </a:t>
            </a:r>
            <a:r>
              <a:rPr lang="en-US" altLang="zh-CN" dirty="0"/>
              <a:t>(</a:t>
            </a:r>
            <a:r>
              <a:rPr lang="en-US" altLang="zh-CN" dirty="0" smtClean="0"/>
              <a:t>2017)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0" y="1512892"/>
            <a:ext cx="10998788" cy="48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562" y="359228"/>
            <a:ext cx="10058400" cy="929205"/>
          </a:xfrm>
        </p:spPr>
        <p:txBody>
          <a:bodyPr/>
          <a:lstStyle/>
          <a:p>
            <a:r>
              <a:rPr lang="en-US" altLang="zh-CN" dirty="0"/>
              <a:t>Metallicity </a:t>
            </a:r>
            <a:r>
              <a:rPr lang="en-US" altLang="zh-CN" dirty="0" smtClean="0"/>
              <a:t>gradients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2621" y="660545"/>
            <a:ext cx="229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Belfiore</a:t>
            </a:r>
            <a:r>
              <a:rPr lang="en-US" altLang="zh-CN" dirty="0" smtClean="0"/>
              <a:t> et al. </a:t>
            </a:r>
            <a:r>
              <a:rPr lang="en-US" altLang="zh-CN" dirty="0"/>
              <a:t>(</a:t>
            </a:r>
            <a:r>
              <a:rPr lang="en-US" altLang="zh-CN" dirty="0" smtClean="0"/>
              <a:t>2017)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4" y="1861457"/>
            <a:ext cx="5404209" cy="34186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633" y="1331194"/>
            <a:ext cx="5433246" cy="53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20" y="219771"/>
            <a:ext cx="10058400" cy="929205"/>
          </a:xfrm>
        </p:spPr>
        <p:txBody>
          <a:bodyPr/>
          <a:lstStyle/>
          <a:p>
            <a:r>
              <a:rPr lang="en-US" altLang="zh-CN" dirty="0"/>
              <a:t>Metallicity </a:t>
            </a:r>
            <a:r>
              <a:rPr lang="en-US" altLang="zh-CN" dirty="0" smtClean="0"/>
              <a:t>gradients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40078" y="499708"/>
            <a:ext cx="1913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Lian</a:t>
            </a:r>
            <a:r>
              <a:rPr lang="en-US" altLang="zh-CN" dirty="0" smtClean="0"/>
              <a:t> et al. </a:t>
            </a:r>
            <a:r>
              <a:rPr lang="en-US" altLang="zh-CN" dirty="0"/>
              <a:t>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20" y="1086546"/>
            <a:ext cx="10750346" cy="26143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58" y="2137248"/>
            <a:ext cx="7140678" cy="47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Mass Metallicity relation</a:t>
            </a:r>
          </a:p>
          <a:p>
            <a:pPr lvl="1"/>
            <a:r>
              <a:rPr lang="en-US" altLang="zh-CN" sz="2200" dirty="0" smtClean="0"/>
              <a:t>Local MZR</a:t>
            </a:r>
          </a:p>
          <a:p>
            <a:pPr lvl="1"/>
            <a:r>
              <a:rPr lang="en-US" altLang="zh-CN" sz="2200" dirty="0" smtClean="0"/>
              <a:t>Integrated MZR</a:t>
            </a:r>
          </a:p>
          <a:p>
            <a:pPr lvl="1"/>
            <a:r>
              <a:rPr lang="en-US" altLang="zh-CN" sz="2000" dirty="0"/>
              <a:t>Fundamental Metallicity </a:t>
            </a:r>
            <a:r>
              <a:rPr lang="en-US" altLang="zh-CN" sz="2000" dirty="0" smtClean="0"/>
              <a:t>Relation (FMR)</a:t>
            </a:r>
          </a:p>
          <a:p>
            <a:pPr lvl="1"/>
            <a:r>
              <a:rPr lang="en-US" altLang="zh-CN" sz="2200" dirty="0" smtClean="0"/>
              <a:t>μ-Z,  </a:t>
            </a:r>
            <a:r>
              <a:rPr lang="en-US" altLang="zh-CN" sz="2200" dirty="0" err="1" smtClean="0"/>
              <a:t>V</a:t>
            </a:r>
            <a:r>
              <a:rPr lang="en-US" altLang="zh-CN" sz="2200" baseline="-25000" dirty="0" err="1" smtClean="0"/>
              <a:t>esc</a:t>
            </a:r>
            <a:r>
              <a:rPr lang="en-US" altLang="zh-CN" sz="2200" dirty="0" smtClean="0"/>
              <a:t>-Z relation</a:t>
            </a:r>
          </a:p>
          <a:p>
            <a:r>
              <a:rPr lang="en-US" altLang="zh-CN" sz="2400" dirty="0" smtClean="0"/>
              <a:t>Metallicity gradients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13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Local MZ </a:t>
            </a:r>
            <a:r>
              <a:rPr lang="en-US" altLang="zh-CN" dirty="0" smtClean="0"/>
              <a:t>relation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4420" y="1892808"/>
            <a:ext cx="5641628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Barrera-Ballesteros et al. (2016)</a:t>
            </a:r>
            <a:endParaRPr lang="zh-CN" altLang="en-US" dirty="0"/>
          </a:p>
          <a:p>
            <a:r>
              <a:rPr lang="en-US" altLang="zh-CN" dirty="0" smtClean="0"/>
              <a:t>653 disc galaxies, &gt;500,000 </a:t>
            </a:r>
            <a:r>
              <a:rPr lang="en-US" altLang="zh-CN" dirty="0" err="1" smtClean="0"/>
              <a:t>spaxels</a:t>
            </a:r>
            <a:endParaRPr lang="en-US" altLang="zh-CN" dirty="0" smtClean="0"/>
          </a:p>
          <a:p>
            <a:r>
              <a:rPr lang="en-US" altLang="zh-CN" dirty="0" smtClean="0"/>
              <a:t>3 orders of mag and a factor of 4 in </a:t>
            </a:r>
            <a:r>
              <a:rPr lang="en-US" altLang="zh-CN" dirty="0" err="1" smtClean="0"/>
              <a:t>metallicy</a:t>
            </a:r>
            <a:endParaRPr lang="en-US" altLang="zh-CN" dirty="0" smtClean="0"/>
          </a:p>
          <a:p>
            <a:r>
              <a:rPr lang="en-US" altLang="zh-CN" dirty="0" smtClean="0"/>
              <a:t>Global MZ rel. &amp; radial Z gradient</a:t>
            </a:r>
          </a:p>
          <a:p>
            <a:pPr lvl="1"/>
            <a:r>
              <a:rPr lang="en-US" altLang="zh-CN" dirty="0" smtClean="0"/>
              <a:t>Reflections </a:t>
            </a:r>
            <a:r>
              <a:rPr lang="en-US" altLang="zh-CN" dirty="0" err="1" smtClean="0"/>
              <a:t>ofo</a:t>
            </a:r>
            <a:r>
              <a:rPr lang="en-US" altLang="zh-CN" dirty="0" smtClean="0"/>
              <a:t> a more fundamental and intimate relation between local properties</a:t>
            </a:r>
          </a:p>
          <a:p>
            <a:r>
              <a:rPr lang="en-US" altLang="zh-CN" b="1" dirty="0" smtClean="0"/>
              <a:t>No</a:t>
            </a:r>
            <a:r>
              <a:rPr lang="en-US" altLang="zh-CN" dirty="0"/>
              <a:t> secondary relation</a:t>
            </a:r>
          </a:p>
          <a:p>
            <a:pPr lvl="1"/>
            <a:r>
              <a:rPr lang="en-US" altLang="zh-CN" b="1" dirty="0" smtClean="0"/>
              <a:t>primarily </a:t>
            </a:r>
            <a:r>
              <a:rPr lang="en-US" altLang="zh-CN" b="1" dirty="0"/>
              <a:t>by the local stellar surface mass </a:t>
            </a:r>
            <a:r>
              <a:rPr lang="en-US" altLang="zh-CN" b="1" dirty="0" smtClean="0"/>
              <a:t>density</a:t>
            </a:r>
            <a:endParaRPr lang="en-US" altLang="zh-CN" dirty="0" smtClean="0"/>
          </a:p>
          <a:p>
            <a:pPr lvl="1"/>
            <a:r>
              <a:rPr lang="en-US" altLang="zh-CN" b="1" dirty="0"/>
              <a:t>Independent</a:t>
            </a:r>
            <a:r>
              <a:rPr lang="en-US" altLang="zh-CN" dirty="0"/>
              <a:t> of the galaxies </a:t>
            </a:r>
            <a:r>
              <a:rPr lang="en-US" altLang="zh-CN" dirty="0" err="1"/>
              <a:t>Mstar</a:t>
            </a:r>
            <a:r>
              <a:rPr lang="en-US" altLang="zh-CN" dirty="0"/>
              <a:t> and </a:t>
            </a:r>
            <a:r>
              <a:rPr lang="en-US" altLang="zh-CN" dirty="0" err="1"/>
              <a:t>sSFR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276048" y="1225653"/>
            <a:ext cx="471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Barrera-Ballesteros et al. (2016, 2017, 2018)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604" y="1807029"/>
            <a:ext cx="5064072" cy="48915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695935" y="6329291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2016)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62971" y="2191874"/>
            <a:ext cx="3805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zh-CN" sz="1600" b="1" dirty="0"/>
              <a:t>12+log(O/H)=</a:t>
            </a:r>
            <a:r>
              <a:rPr lang="pt-BR" altLang="zh-CN" sz="1600" b="1" dirty="0" smtClean="0"/>
              <a:t>a+b(logΣ</a:t>
            </a:r>
            <a:r>
              <a:rPr lang="pt-BR" altLang="zh-CN" sz="1600" b="1" baseline="-25000" dirty="0"/>
              <a:t>*</a:t>
            </a:r>
            <a:r>
              <a:rPr lang="pt-BR" altLang="zh-CN" sz="1600" b="1" dirty="0"/>
              <a:t>-</a:t>
            </a:r>
            <a:r>
              <a:rPr lang="pt-BR" altLang="zh-CN" sz="1600" b="1" dirty="0" smtClean="0"/>
              <a:t>c)exp</a:t>
            </a:r>
            <a:r>
              <a:rPr lang="pt-BR" altLang="zh-CN" sz="1600" b="1" baseline="30000" dirty="0" smtClean="0"/>
              <a:t>-</a:t>
            </a:r>
            <a:r>
              <a:rPr lang="pt-BR" altLang="zh-CN" sz="1600" b="1" baseline="30000" dirty="0"/>
              <a:t>(logΣ*-c</a:t>
            </a:r>
            <a:r>
              <a:rPr lang="pt-BR" altLang="zh-CN" sz="1600" b="1" baseline="30000" dirty="0" smtClean="0"/>
              <a:t>)</a:t>
            </a:r>
            <a:endParaRPr lang="zh-CN" altLang="en-US" sz="1600" baseline="30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3" y="322176"/>
            <a:ext cx="11282967" cy="65358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43" y="323966"/>
            <a:ext cx="5202733" cy="627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intergrated</a:t>
            </a:r>
            <a:r>
              <a:rPr lang="en-US" altLang="zh-CN" dirty="0" smtClean="0"/>
              <a:t> </a:t>
            </a:r>
            <a:r>
              <a:rPr lang="en-US" altLang="zh-CN" dirty="0"/>
              <a:t>MZ </a:t>
            </a:r>
            <a:r>
              <a:rPr lang="en-US" altLang="zh-CN" dirty="0" smtClean="0"/>
              <a:t>relation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4420" y="1892808"/>
            <a:ext cx="5641628" cy="405079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&gt;1700 galaxies</a:t>
            </a:r>
          </a:p>
          <a:p>
            <a:r>
              <a:rPr lang="en-US" altLang="zh-CN" dirty="0" err="1" smtClean="0"/>
              <a:t>Mstar</a:t>
            </a:r>
            <a:r>
              <a:rPr lang="en-US" altLang="zh-CN" dirty="0"/>
              <a:t> </a:t>
            </a:r>
            <a:r>
              <a:rPr lang="en-US" altLang="zh-CN" dirty="0" smtClean="0"/>
              <a:t>– NSA catalog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Oxygen -  at </a:t>
            </a:r>
            <a:r>
              <a:rPr lang="en-US" altLang="zh-CN" dirty="0" err="1" smtClean="0"/>
              <a:t>R</a:t>
            </a:r>
            <a:r>
              <a:rPr lang="en-US" altLang="zh-CN" baseline="-25000" dirty="0" err="1" smtClean="0"/>
              <a:t>eff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no </a:t>
            </a:r>
            <a:r>
              <a:rPr lang="en-US" altLang="zh-CN" dirty="0"/>
              <a:t>a strong secondary relation of the MZR with either SFR or </a:t>
            </a:r>
            <a:r>
              <a:rPr lang="en-US" altLang="zh-CN" dirty="0" err="1" smtClean="0"/>
              <a:t>sSFR</a:t>
            </a:r>
            <a:endParaRPr lang="en-US" altLang="zh-CN" dirty="0" smtClean="0"/>
          </a:p>
          <a:p>
            <a:r>
              <a:rPr lang="en-US" altLang="zh-CN" dirty="0"/>
              <a:t>Our results agree with </a:t>
            </a:r>
            <a:r>
              <a:rPr lang="en-US" altLang="zh-CN" dirty="0" smtClean="0"/>
              <a:t>a scenario </a:t>
            </a:r>
          </a:p>
          <a:p>
            <a:pPr lvl="1"/>
            <a:r>
              <a:rPr lang="en-US" altLang="zh-CN" dirty="0" smtClean="0"/>
              <a:t>metal </a:t>
            </a:r>
            <a:r>
              <a:rPr lang="en-US" altLang="zh-CN" dirty="0"/>
              <a:t>enrichment happens at local </a:t>
            </a:r>
            <a:r>
              <a:rPr lang="en-US" altLang="zh-CN" dirty="0" smtClean="0"/>
              <a:t>scales</a:t>
            </a:r>
          </a:p>
          <a:p>
            <a:pPr lvl="1"/>
            <a:r>
              <a:rPr lang="en-US" altLang="zh-CN" dirty="0" smtClean="0"/>
              <a:t>global </a:t>
            </a:r>
            <a:r>
              <a:rPr lang="en-US" altLang="zh-CN" dirty="0"/>
              <a:t>outflows playing a secondary role </a:t>
            </a:r>
            <a:r>
              <a:rPr lang="en-US" altLang="zh-CN" dirty="0" err="1" smtClean="0"/>
              <a:t>inshaping</a:t>
            </a:r>
            <a:r>
              <a:rPr lang="en-US" altLang="zh-CN" dirty="0" smtClean="0"/>
              <a:t> </a:t>
            </a:r>
            <a:r>
              <a:rPr lang="en-US" altLang="zh-CN" dirty="0"/>
              <a:t>the chemistry of galaxies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cold-gas </a:t>
            </a:r>
            <a:r>
              <a:rPr lang="en-US" altLang="zh-CN" dirty="0"/>
              <a:t>inflows regulating the stellar formation.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23792" y="6256701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2017)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86" y="1855771"/>
            <a:ext cx="5086252" cy="47702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9" y="1528663"/>
            <a:ext cx="11596497" cy="532933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51014" y="1528663"/>
            <a:ext cx="11096066" cy="5290694"/>
            <a:chOff x="416706" y="1506672"/>
            <a:chExt cx="11096066" cy="529069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706" y="1528663"/>
              <a:ext cx="5314038" cy="526870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9267" y="1506672"/>
              <a:ext cx="5813505" cy="475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4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541563" y="1141119"/>
            <a:ext cx="338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Cresci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Mannucci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Curti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84" y="1141119"/>
            <a:ext cx="7763101" cy="6461386"/>
          </a:xfrm>
          <a:prstGeom prst="rect">
            <a:avLst/>
          </a:prstGeom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264305" y="190143"/>
            <a:ext cx="10058400" cy="95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Fundamental Metallicity Relation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51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56506" y="956453"/>
            <a:ext cx="338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Cresci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Mannucci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Curti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4" y="1239091"/>
            <a:ext cx="7707086" cy="5191547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264305" y="190143"/>
            <a:ext cx="10058400" cy="950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Fundamental Metallicity Relation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4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63" y="64358"/>
            <a:ext cx="8373737" cy="3348484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57" y="3412842"/>
            <a:ext cx="8167335" cy="58847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997278" y="6083624"/>
            <a:ext cx="338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Cresci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Mannucci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Curti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138793" y="3146978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19" y="188078"/>
            <a:ext cx="10058400" cy="944935"/>
          </a:xfrm>
        </p:spPr>
        <p:txBody>
          <a:bodyPr/>
          <a:lstStyle/>
          <a:p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Gas</a:t>
            </a:r>
            <a:r>
              <a:rPr lang="el-GR" altLang="zh-CN" dirty="0" smtClean="0"/>
              <a:t>-</a:t>
            </a:r>
            <a:r>
              <a:rPr lang="en-US" altLang="zh-CN" dirty="0"/>
              <a:t>Z, 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esc</a:t>
            </a:r>
            <a:r>
              <a:rPr lang="en-US" altLang="zh-CN" dirty="0"/>
              <a:t>-Z relation</a:t>
            </a:r>
          </a:p>
        </p:txBody>
      </p:sp>
      <p:sp>
        <p:nvSpPr>
          <p:cNvPr id="8" name="矩形 7"/>
          <p:cNvSpPr/>
          <p:nvPr/>
        </p:nvSpPr>
        <p:spPr>
          <a:xfrm>
            <a:off x="7202621" y="660545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502344"/>
            <a:ext cx="11010764" cy="50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819" y="188078"/>
            <a:ext cx="10058400" cy="944935"/>
          </a:xfrm>
        </p:spPr>
        <p:txBody>
          <a:bodyPr/>
          <a:lstStyle/>
          <a:p>
            <a:r>
              <a:rPr lang="en-US" altLang="zh-CN" dirty="0" err="1" smtClean="0"/>
              <a:t>F</a:t>
            </a:r>
            <a:r>
              <a:rPr lang="en-US" altLang="zh-CN" baseline="-25000" dirty="0" err="1" smtClean="0"/>
              <a:t>Gas</a:t>
            </a:r>
            <a:r>
              <a:rPr lang="el-GR" altLang="zh-CN" dirty="0" smtClean="0"/>
              <a:t>-</a:t>
            </a:r>
            <a:r>
              <a:rPr lang="en-US" altLang="zh-CN" dirty="0"/>
              <a:t>Z,  </a:t>
            </a:r>
            <a:r>
              <a:rPr lang="en-US" altLang="zh-CN" dirty="0" err="1"/>
              <a:t>V</a:t>
            </a:r>
            <a:r>
              <a:rPr lang="en-US" altLang="zh-CN" baseline="-25000" dirty="0" err="1"/>
              <a:t>esc</a:t>
            </a:r>
            <a:r>
              <a:rPr lang="en-US" altLang="zh-CN" dirty="0"/>
              <a:t>-Z relation</a:t>
            </a:r>
          </a:p>
        </p:txBody>
      </p:sp>
      <p:sp>
        <p:nvSpPr>
          <p:cNvPr id="8" name="矩形 7"/>
          <p:cNvSpPr/>
          <p:nvPr/>
        </p:nvSpPr>
        <p:spPr>
          <a:xfrm>
            <a:off x="7202621" y="660545"/>
            <a:ext cx="35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Barrera-Ballesteros et al. (</a:t>
            </a:r>
            <a:r>
              <a:rPr lang="en-US" altLang="zh-CN" dirty="0" smtClean="0"/>
              <a:t>2018)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19" y="1306401"/>
            <a:ext cx="11560629" cy="1789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6" y="3269714"/>
            <a:ext cx="11422094" cy="336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TM03090434[[fn=木材纹理]]</Template>
  <TotalTime>2816</TotalTime>
  <Words>311</Words>
  <Application>Microsoft Office PowerPoint</Application>
  <PresentationFormat>宽屏</PresentationFormat>
  <Paragraphs>58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方正姚体</vt:lpstr>
      <vt:lpstr>Cambria</vt:lpstr>
      <vt:lpstr>Rockwell</vt:lpstr>
      <vt:lpstr>Rockwell Condensed</vt:lpstr>
      <vt:lpstr>Wingdings</vt:lpstr>
      <vt:lpstr>木活字</vt:lpstr>
      <vt:lpstr>Metallicity</vt:lpstr>
      <vt:lpstr>Outlines</vt:lpstr>
      <vt:lpstr>Local MZ relation</vt:lpstr>
      <vt:lpstr>intergrated MZ relation</vt:lpstr>
      <vt:lpstr>PowerPoint 演示文稿</vt:lpstr>
      <vt:lpstr>PowerPoint 演示文稿</vt:lpstr>
      <vt:lpstr>PowerPoint 演示文稿</vt:lpstr>
      <vt:lpstr>FGas-Z,  Vesc-Z relation</vt:lpstr>
      <vt:lpstr>FGas-Z,  Vesc-Z relation</vt:lpstr>
      <vt:lpstr>FGas-Z,  Vesc-Z relation</vt:lpstr>
      <vt:lpstr>FGas-Z,  Vesc-Z relation</vt:lpstr>
      <vt:lpstr>PowerPoint 演示文稿</vt:lpstr>
      <vt:lpstr>FGas-Z,  Vesc-Z relation</vt:lpstr>
      <vt:lpstr>Metallicity gradients</vt:lpstr>
      <vt:lpstr>Metallicity gradients</vt:lpstr>
      <vt:lpstr>Metallicity gradients</vt:lpstr>
      <vt:lpstr>Metallicity gradients</vt:lpstr>
    </vt:vector>
  </TitlesOfParts>
  <Company>SHAO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Metallicity</dc:title>
  <dc:creator>Koala Koala</dc:creator>
  <cp:lastModifiedBy>Koala Koala</cp:lastModifiedBy>
  <cp:revision>52</cp:revision>
  <dcterms:created xsi:type="dcterms:W3CDTF">2019-05-22T07:22:32Z</dcterms:created>
  <dcterms:modified xsi:type="dcterms:W3CDTF">2019-05-24T06:19:19Z</dcterms:modified>
</cp:coreProperties>
</file>