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8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59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2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8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3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9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27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7824-95FC-4CDA-98B1-ADB8091AC425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5BBD-7E76-4398-BA75-D8F25E242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9.00914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1" y="565275"/>
            <a:ext cx="10759632" cy="19783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4171" y="195943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 </a:t>
            </a:r>
            <a:r>
              <a:rPr lang="en-US" altLang="zh-CN" b="1" dirty="0">
                <a:hlinkClick r:id="rId3" tooltip="Abstract"/>
              </a:rPr>
              <a:t>arXiv:1809.00914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9" y="2543602"/>
            <a:ext cx="11824229" cy="40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767127" y="277615"/>
            <a:ext cx="3080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u="sng" dirty="0" smtClean="0"/>
              <a:t>Results-par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Enrichment history</a:t>
            </a:r>
            <a:endParaRPr lang="zh-CN" altLang="en-US" sz="2400" u="sng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03" y="146987"/>
            <a:ext cx="627038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revised “two-</a:t>
            </a:r>
            <a:r>
              <a:rPr lang="en-US" altLang="zh-CN" dirty="0" err="1"/>
              <a:t>infall</a:t>
            </a:r>
            <a:r>
              <a:rPr lang="en-US" altLang="zh-CN" dirty="0"/>
              <a:t>” model including uncertainties in age and metallicity is capable of reproducing: </a:t>
            </a:r>
            <a:endParaRPr lang="en-US" altLang="zh-CN" dirty="0" smtClean="0"/>
          </a:p>
          <a:p>
            <a:pPr marL="971550" lvl="1" indent="-514350">
              <a:buAutoNum type="romanLcParenR"/>
            </a:pPr>
            <a:r>
              <a:rPr lang="en-US" altLang="zh-CN" dirty="0" smtClean="0"/>
              <a:t>the [α/Fe</a:t>
            </a:r>
            <a:r>
              <a:rPr lang="en-US" altLang="zh-CN" dirty="0"/>
              <a:t>] vs. [</a:t>
            </a:r>
            <a:r>
              <a:rPr lang="en-US" altLang="zh-CN" dirty="0" smtClean="0"/>
              <a:t>Fe/H] abundance </a:t>
            </a:r>
            <a:r>
              <a:rPr lang="en-US" altLang="zh-CN" dirty="0"/>
              <a:t>relation at </a:t>
            </a:r>
            <a:r>
              <a:rPr lang="en-US" altLang="zh-CN" dirty="0" err="1"/>
              <a:t>dierent</a:t>
            </a:r>
            <a:r>
              <a:rPr lang="en-US" altLang="zh-CN" dirty="0"/>
              <a:t> Galactic epochs, </a:t>
            </a:r>
            <a:endParaRPr lang="en-US" altLang="zh-CN" dirty="0" smtClean="0"/>
          </a:p>
          <a:p>
            <a:pPr marL="971550" lvl="1" indent="-514350">
              <a:buAutoNum type="romanLcParenR"/>
            </a:pPr>
            <a:r>
              <a:rPr lang="en-US" altLang="zh-CN" dirty="0" smtClean="0"/>
              <a:t>the age-metallicity </a:t>
            </a:r>
            <a:r>
              <a:rPr lang="en-US" altLang="zh-CN" dirty="0"/>
              <a:t>relation and the time evolution </a:t>
            </a:r>
            <a:r>
              <a:rPr lang="en-US" altLang="zh-CN" dirty="0" smtClean="0"/>
              <a:t>[α/Fe</a:t>
            </a:r>
            <a:r>
              <a:rPr lang="en-US" altLang="zh-CN" dirty="0"/>
              <a:t>]; </a:t>
            </a:r>
            <a:endParaRPr lang="en-US" altLang="zh-CN" dirty="0" smtClean="0"/>
          </a:p>
          <a:p>
            <a:pPr marL="971550" lvl="1" indent="-514350">
              <a:buAutoNum type="romanLcParenR"/>
            </a:pPr>
            <a:r>
              <a:rPr lang="en-US" altLang="zh-CN" dirty="0" smtClean="0"/>
              <a:t>the </a:t>
            </a:r>
            <a:r>
              <a:rPr lang="en-US" altLang="zh-CN" dirty="0"/>
              <a:t>age distribution of </a:t>
            </a:r>
            <a:r>
              <a:rPr lang="en-US" altLang="zh-CN" dirty="0" smtClean="0"/>
              <a:t>the high-</a:t>
            </a:r>
            <a:r>
              <a:rPr lang="en-US" altLang="zh-CN" dirty="0" smtClean="0"/>
              <a:t>α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smtClean="0"/>
              <a:t>low-</a:t>
            </a:r>
            <a:r>
              <a:rPr lang="en-US" altLang="zh-CN" dirty="0" smtClean="0"/>
              <a:t>α</a:t>
            </a:r>
            <a:r>
              <a:rPr lang="en-US" altLang="zh-CN" dirty="0" smtClean="0"/>
              <a:t> </a:t>
            </a:r>
            <a:r>
              <a:rPr lang="en-US" altLang="zh-CN" dirty="0"/>
              <a:t>stellar populations, </a:t>
            </a:r>
            <a:endParaRPr lang="en-US" altLang="zh-CN" dirty="0" smtClean="0"/>
          </a:p>
          <a:p>
            <a:pPr marL="971550" lvl="1" indent="-514350">
              <a:buAutoNum type="romanLcParenR"/>
            </a:pPr>
            <a:r>
              <a:rPr lang="en-US" altLang="zh-CN" dirty="0" smtClean="0"/>
              <a:t>the </a:t>
            </a:r>
            <a:r>
              <a:rPr lang="en-US" altLang="zh-CN" dirty="0"/>
              <a:t>metallicity distribution function.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parallel approach is not capable of properly reproduce </a:t>
            </a:r>
            <a:r>
              <a:rPr lang="en-US" altLang="zh-CN" dirty="0" smtClean="0"/>
              <a:t>the stellar </a:t>
            </a:r>
            <a:r>
              <a:rPr lang="en-US" altLang="zh-CN" dirty="0"/>
              <a:t>age distribution, in particular at old ages.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best chemical evolution model is the revised “two-</a:t>
            </a:r>
            <a:r>
              <a:rPr lang="en-US" altLang="zh-CN" dirty="0" err="1"/>
              <a:t>infall</a:t>
            </a:r>
            <a:r>
              <a:rPr lang="en-US" altLang="zh-CN" dirty="0"/>
              <a:t>” one, where a consistent delay of 4.3 </a:t>
            </a:r>
            <a:r>
              <a:rPr lang="en-US" altLang="zh-CN" dirty="0" err="1"/>
              <a:t>Gyr</a:t>
            </a:r>
            <a:r>
              <a:rPr lang="en-US" altLang="zh-CN" dirty="0"/>
              <a:t> in the beginning of </a:t>
            </a:r>
            <a:r>
              <a:rPr lang="en-US" altLang="zh-CN" dirty="0" smtClean="0"/>
              <a:t>the second </a:t>
            </a:r>
            <a:r>
              <a:rPr lang="en-US" altLang="zh-CN" dirty="0"/>
              <a:t>gas accretion episode is a crucial assumption to reproduce stellar abundances and ages.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9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819" y="178654"/>
            <a:ext cx="3875314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Sample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91" y="2934258"/>
            <a:ext cx="4935970" cy="34168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9" y="1504217"/>
            <a:ext cx="5149450" cy="11627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41" y="396368"/>
            <a:ext cx="6302359" cy="63085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0491" y="1504217"/>
            <a:ext cx="1052880" cy="17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435428" y="15042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SF law:</a:t>
            </a:r>
          </a:p>
          <a:p>
            <a:r>
              <a:rPr lang="en-US" altLang="zh-CN" dirty="0" smtClean="0"/>
              <a:t>Element i:  (no outflow)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Infall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Two-</a:t>
            </a:r>
            <a:r>
              <a:rPr lang="en-US" altLang="zh-CN" dirty="0" err="1" smtClean="0"/>
              <a:t>infall</a:t>
            </a:r>
            <a:r>
              <a:rPr lang="en-US" altLang="zh-CN" dirty="0" smtClean="0"/>
              <a:t> model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1900" dirty="0" smtClean="0"/>
              <a:t>    τ</a:t>
            </a:r>
            <a:r>
              <a:rPr lang="en-US" altLang="zh-CN" sz="1900" baseline="-25000" dirty="0" smtClean="0"/>
              <a:t>D1</a:t>
            </a:r>
            <a:r>
              <a:rPr lang="en-US" altLang="zh-CN" sz="1900" dirty="0" smtClean="0"/>
              <a:t>=0.1 </a:t>
            </a:r>
            <a:r>
              <a:rPr lang="en-US" altLang="zh-CN" sz="1900" dirty="0" err="1" smtClean="0"/>
              <a:t>Gyr</a:t>
            </a:r>
            <a:r>
              <a:rPr lang="zh-CN" altLang="en-US" sz="1900" dirty="0" smtClean="0"/>
              <a:t>，</a:t>
            </a:r>
            <a:r>
              <a:rPr lang="en-US" altLang="zh-CN" sz="1900" dirty="0" smtClean="0"/>
              <a:t>τ</a:t>
            </a:r>
            <a:r>
              <a:rPr lang="en-US" altLang="zh-CN" sz="1900" baseline="-25000" dirty="0" smtClean="0"/>
              <a:t>D2</a:t>
            </a:r>
            <a:r>
              <a:rPr lang="en-US" altLang="zh-CN" sz="1900" dirty="0" smtClean="0"/>
              <a:t>=8 </a:t>
            </a:r>
            <a:r>
              <a:rPr lang="en-US" altLang="zh-CN" sz="1900" dirty="0" err="1" smtClean="0"/>
              <a:t>Gyr</a:t>
            </a:r>
            <a:r>
              <a:rPr lang="zh-CN" altLang="en-US" sz="1900" dirty="0" smtClean="0"/>
              <a:t>，</a:t>
            </a:r>
            <a:r>
              <a:rPr lang="en-US" altLang="zh-CN" sz="1900" dirty="0" err="1" smtClean="0"/>
              <a:t>t</a:t>
            </a:r>
            <a:r>
              <a:rPr lang="en-US" altLang="zh-CN" sz="1900" baseline="-25000" dirty="0" err="1" smtClean="0"/>
              <a:t>max</a:t>
            </a:r>
            <a:r>
              <a:rPr lang="en-US" altLang="zh-CN" sz="1900" dirty="0" smtClean="0"/>
              <a:t>=4.3 </a:t>
            </a:r>
            <a:r>
              <a:rPr lang="en-US" altLang="zh-CN" sz="1900" dirty="0" err="1" smtClean="0"/>
              <a:t>Gyr</a:t>
            </a:r>
            <a:endParaRPr lang="en-US" altLang="zh-CN" sz="1900" dirty="0" smtClean="0"/>
          </a:p>
          <a:p>
            <a:pPr lvl="1"/>
            <a:r>
              <a:rPr lang="en-US" altLang="zh-CN" dirty="0" smtClean="0"/>
              <a:t>Parallel formation scenario</a:t>
            </a:r>
          </a:p>
          <a:p>
            <a:pPr lvl="1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819" y="178654"/>
            <a:ext cx="3875314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13845" b="1098"/>
          <a:stretch/>
        </p:blipFill>
        <p:spPr>
          <a:xfrm>
            <a:off x="2658501" y="1438901"/>
            <a:ext cx="1331879" cy="4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428" y="2453440"/>
            <a:ext cx="5708808" cy="50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3" y="4133715"/>
            <a:ext cx="4993614" cy="59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75" y="5656666"/>
            <a:ext cx="2648234" cy="52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899" y="6156623"/>
            <a:ext cx="2648234" cy="488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椭圆 16"/>
          <p:cNvSpPr/>
          <p:nvPr/>
        </p:nvSpPr>
        <p:spPr>
          <a:xfrm>
            <a:off x="4833257" y="4166373"/>
            <a:ext cx="391885" cy="2950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3327" y="468086"/>
            <a:ext cx="5802587" cy="62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08668"/>
            <a:ext cx="3080658" cy="1325563"/>
          </a:xfrm>
        </p:spPr>
        <p:txBody>
          <a:bodyPr>
            <a:normAutofit/>
          </a:bodyPr>
          <a:lstStyle/>
          <a:p>
            <a:r>
              <a:rPr lang="en-US" altLang="zh-CN" u="sng" dirty="0" smtClean="0"/>
              <a:t>Results-2inf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Evolutionary track</a:t>
            </a:r>
            <a:endParaRPr lang="zh-CN" altLang="en-US" sz="2400" u="sng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17712"/>
            <a:ext cx="7881256" cy="63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38" y="1788660"/>
            <a:ext cx="4777596" cy="49608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49" y="367926"/>
            <a:ext cx="6054389" cy="6186704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767127" y="277615"/>
            <a:ext cx="3080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u="sng" dirty="0" smtClean="0"/>
              <a:t>Results-2inf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Enrichment history</a:t>
            </a:r>
            <a:endParaRPr lang="zh-CN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244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5" y="185015"/>
            <a:ext cx="4773945" cy="6480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767127" y="277615"/>
            <a:ext cx="3080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u="sng" dirty="0" smtClean="0"/>
              <a:t>Results-2inf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[a/Fe] vs [Fe/H]</a:t>
            </a:r>
          </a:p>
          <a:p>
            <a:r>
              <a:rPr lang="en-US" altLang="zh-CN" sz="2400" dirty="0" smtClean="0"/>
              <a:t>    (different age bins)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49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07" y="1872342"/>
            <a:ext cx="3688446" cy="3631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31487"/>
            <a:ext cx="3753102" cy="33132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885" y="174129"/>
            <a:ext cx="3721387" cy="648000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767127" y="277615"/>
            <a:ext cx="3080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u="sng" dirty="0" smtClean="0"/>
              <a:t>Results-2inf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age </a:t>
            </a:r>
            <a:r>
              <a:rPr lang="en-US" altLang="zh-CN" sz="2400" dirty="0" err="1" smtClean="0"/>
              <a:t>distribtuion</a:t>
            </a:r>
            <a:endParaRPr lang="zh-CN" altLang="en-US" sz="2400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9239721" y="772887"/>
            <a:ext cx="1362964" cy="57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MDF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7935686" y="174129"/>
            <a:ext cx="10885" cy="64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4" y="507858"/>
            <a:ext cx="6864987" cy="598136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14401" y="843673"/>
            <a:ext cx="3080658" cy="1325563"/>
          </a:xfrm>
        </p:spPr>
        <p:txBody>
          <a:bodyPr>
            <a:normAutofit/>
          </a:bodyPr>
          <a:lstStyle/>
          <a:p>
            <a:r>
              <a:rPr lang="en-US" altLang="zh-CN" u="sng" dirty="0" smtClean="0"/>
              <a:t>Results-par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Evolutionary track</a:t>
            </a:r>
            <a:endParaRPr lang="zh-CN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803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93916" y="289079"/>
            <a:ext cx="3450770" cy="1325563"/>
          </a:xfrm>
        </p:spPr>
        <p:txBody>
          <a:bodyPr>
            <a:normAutofit/>
          </a:bodyPr>
          <a:lstStyle/>
          <a:p>
            <a:r>
              <a:rPr lang="en-US" altLang="zh-CN" u="sng" dirty="0" smtClean="0"/>
              <a:t>Results-par</a:t>
            </a:r>
            <a:br>
              <a:rPr lang="en-US" altLang="zh-CN" u="sng" dirty="0" smtClean="0"/>
            </a:br>
            <a:r>
              <a:rPr lang="en-US" altLang="zh-CN" sz="3200" dirty="0" smtClean="0"/>
              <a:t> </a:t>
            </a:r>
            <a:r>
              <a:rPr lang="en-US" altLang="zh-CN" sz="4000" dirty="0" smtClean="0"/>
              <a:t>  </a:t>
            </a:r>
            <a:r>
              <a:rPr lang="en-US" altLang="zh-CN" sz="2400" dirty="0" smtClean="0"/>
              <a:t>flaws: age </a:t>
            </a:r>
            <a:r>
              <a:rPr lang="en-US" altLang="zh-CN" sz="2400" dirty="0" err="1" smtClean="0"/>
              <a:t>distribtuion</a:t>
            </a:r>
            <a:endParaRPr lang="zh-CN" altLang="en-US" sz="2400" u="sng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401" y="289079"/>
            <a:ext cx="3973792" cy="64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83" y="289079"/>
            <a:ext cx="4167224" cy="648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6845" y="951860"/>
            <a:ext cx="8980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High α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828314" y="767194"/>
            <a:ext cx="7665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low α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716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160</Words>
  <Application>Microsoft Office PowerPoint</Application>
  <PresentationFormat>宽屏</PresentationFormat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Sample</vt:lpstr>
      <vt:lpstr>Model</vt:lpstr>
      <vt:lpstr>Results-2inf    Evolutionary track</vt:lpstr>
      <vt:lpstr>PowerPoint 演示文稿</vt:lpstr>
      <vt:lpstr>PowerPoint 演示文稿</vt:lpstr>
      <vt:lpstr>PowerPoint 演示文稿</vt:lpstr>
      <vt:lpstr>Results-par    Evolutionary track</vt:lpstr>
      <vt:lpstr>Results-par    flaws: age distribtuion</vt:lpstr>
      <vt:lpstr>PowerPoint 演示文稿</vt:lpstr>
      <vt:lpstr>Conclusions</vt:lpstr>
    </vt:vector>
  </TitlesOfParts>
  <Company>SHAO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Koala Koala</dc:creator>
  <cp:lastModifiedBy>Koala Koala</cp:lastModifiedBy>
  <cp:revision>39</cp:revision>
  <dcterms:created xsi:type="dcterms:W3CDTF">2018-09-05T07:10:00Z</dcterms:created>
  <dcterms:modified xsi:type="dcterms:W3CDTF">2018-09-06T06:48:27Z</dcterms:modified>
</cp:coreProperties>
</file>