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352AA79-9CE5-466C-996D-A923FAEA4539}">
          <p14:sldIdLst>
            <p14:sldId id="256"/>
            <p14:sldId id="257"/>
            <p14:sldId id="262"/>
            <p14:sldId id="258"/>
            <p14:sldId id="259"/>
            <p14:sldId id="263"/>
            <p14:sldId id="264"/>
            <p14:sldId id="265"/>
            <p14:sldId id="266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A3AD7-CC2E-4D4A-99D1-80FA27090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BD13B4-F311-4224-BC21-6D456B18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EC8AB1-DC6C-4C84-A360-2569ADD6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53BE1-AB56-4E0B-8773-60FFD607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31783C-F726-46DE-8212-A846AD4A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1F57E4-359D-425F-88A7-94840F94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8229FE-899B-4A3C-804A-D2DF4B06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35E523-1F5A-4440-895C-D95BEDE9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39CAA-E99E-40F5-9B27-5EF7EB2E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4B072-5AC2-4932-8DCA-B93B67BA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0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2C5AD0-6001-4901-A30B-8EF54DE34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EDF855-34F6-412D-9515-75D7A894B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3F49E-824B-409C-A191-8C7AA659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ECF39C-7043-4DD6-A934-77A3AADE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7205CF-2699-49A6-8CEE-BAB47D8A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5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352934-686C-45F5-9E0D-7B35379A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19E0C1-0ABF-46FE-91B8-59623662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88DC89-A9C8-4AC1-83D4-F430C228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D66F8-2F06-476A-B158-08B027E9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0BB3E-C516-4960-8174-0C5BC721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D08A0-0A0E-40B1-BB88-7427011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A1C8E3-0E7D-4D16-846A-F6A712D7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6A814-EB43-4133-9F63-79723D85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77E96A-97D0-4D52-8FEA-29AE41D1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D2CBE6-252E-4EE8-8CF4-8B0D6C87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8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7EBC0-A4EC-4546-8D20-3F91BAAF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FCDFFB-5020-4BC7-8369-F5285B0A5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BCC477-04B5-402F-8CB0-B6D1FD95A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D3D863-4C20-468D-9B55-98628B94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138E5-71A5-49A7-93B8-AFA20C8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4ACB4C-4C3A-4194-8016-BD9AACEC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7C55C-B8C3-477D-AF7B-23D01D77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FC70B6-7B95-47DE-BEA2-5B4D7C4E7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014AFA-8A91-4671-93DD-3FDB1DCF8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7B8AC3-18FB-4AEC-B098-92DDA6FE6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9B384F-62C1-414F-8C63-EA74E5857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0A41F3-C089-463C-A22B-E88FF1F6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7BCD08-5E99-4B22-A4C3-87BE4FA4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35D630-D95C-4B26-98CB-86B239B8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2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5F72FE-D515-4E2E-B888-26712415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5F2F0E-D90F-4F37-8C8A-C3524D99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34B1BD-F4EF-4BF6-85BB-91BBA9A3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B260A2-D339-4B86-949D-87EAE25B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20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19E418-614D-4CC4-8649-14776FF0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EA7C90-CEB1-4F99-827C-E360CDBC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ECDE6-B11F-46C7-84CF-D9DACCA1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46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5CA17-AED9-4311-BFE1-71A77987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43AC22-868E-4B2C-9FDD-8D2800FE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42E3D6-61C7-4998-B513-B8870461A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AE12E9-2464-45C7-A1A4-D373B6EA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F36985-58E1-457E-9747-50A9CFD9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EBFBBF-AEDA-43E6-A93E-C72EBD8C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81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6910D-1318-4AB1-9F55-ACB05D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613F7F-322B-4E15-B232-F543D74A6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F762AF-40BA-4B55-A774-CE27394E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4D2974-8B12-40F1-8B2D-30E8312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C3E95C-1084-462D-9021-D4447A80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6C5E7B-0218-4D8E-834E-AC721EA4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3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A0F2AA-F507-4FD6-90CA-2497E0C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8CB244-273B-4D10-A42B-97E05C0F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8E6BC2-F696-4C69-8813-9B6E95B69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D684-3A9A-4356-9311-76B1CB189002}" type="datetimeFigureOut">
              <a:rPr lang="zh-CN" altLang="en-US" smtClean="0"/>
              <a:t>2022-8-28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B8CE9-5E44-4368-9F08-608249E10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8BFD37-7CC6-46C7-A5CC-26CADCBA2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D277-688A-4048-9597-B003409A5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9DA18-EF79-4422-8047-7059E5BC8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星际物理与化学</a:t>
            </a:r>
            <a:br>
              <a:rPr lang="en-US" altLang="zh-CN" dirty="0"/>
            </a:br>
            <a:r>
              <a:rPr lang="zh-CN" altLang="en-US" sz="5400" dirty="0"/>
              <a:t>两个大饼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C25970-4786-4B09-96DB-73772C54A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37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7B058-C44A-483F-8F48-992BBF72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IMF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160F43-84F4-453C-84DB-2391AFE3E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IMF</a:t>
            </a:r>
          </a:p>
          <a:p>
            <a:pPr lvl="1"/>
            <a:r>
              <a:rPr lang="zh-CN" altLang="en-US" dirty="0"/>
              <a:t>富金属（气体碎裂）→小质量恒星</a:t>
            </a:r>
            <a:endParaRPr lang="en-US" altLang="zh-CN" dirty="0"/>
          </a:p>
          <a:p>
            <a:pPr lvl="1"/>
            <a:r>
              <a:rPr lang="zh-CN" altLang="en-US" dirty="0"/>
              <a:t>恒星形成密度高→大质量恒星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D0B84-88BA-40B8-B3F8-7BC8AAEC6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64300" y="1352550"/>
            <a:ext cx="5067299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47B8F-8A74-4156-83C7-10242ED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4CB92F-5815-414C-9697-A1F06021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尘埃的消光性质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河内尘埃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河外尘埃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/>
              <a:t>IMF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79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70855-AD98-42C1-9DED-2332F2B4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尘埃的消光减光性质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CCA54A-AE39-4382-912C-D61A051E6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73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尘埃和消光（</a:t>
                </a:r>
                <a:r>
                  <a:rPr lang="en-US" altLang="zh-CN" dirty="0"/>
                  <a:t>extinction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吸收和散射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消光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=−2.5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	</a:t>
                </a:r>
                <a:r>
                  <a:rPr lang="zh-CN" altLang="en-US" dirty="0"/>
                  <a:t>光深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红化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E(B-V) = A</a:t>
                </a:r>
                <a:r>
                  <a:rPr lang="en-US" altLang="zh-C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</a:t>
                </a:r>
                <a:r>
                  <a:rPr lang="en-US" altLang="zh-C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消光曲线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l-GR" altLang="zh-C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/A</a:t>
                </a:r>
                <a:r>
                  <a:rPr lang="en-US" altLang="zh-C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E(</a:t>
                </a:r>
                <a:r>
                  <a:rPr lang="el-GR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-V)/E(B-V) 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减光（</a:t>
                </a:r>
                <a:r>
                  <a:rPr lang="en-US" altLang="zh-CN" dirty="0"/>
                  <a:t>attenuation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CCA54A-AE39-4382-912C-D61A051E6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735"/>
                <a:ext cx="10515600" cy="4351338"/>
              </a:xfrm>
              <a:blipFill>
                <a:blip r:embed="rId2"/>
                <a:stretch>
                  <a:fillRect l="-1217" t="-2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FE1F956-DCF0-46B4-B197-4A7248484D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26" y="365125"/>
            <a:ext cx="4006290" cy="22716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7A95F6-7B30-4122-A2D9-9E8F1C849B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5701" y="5282389"/>
            <a:ext cx="5228340" cy="1366598"/>
          </a:xfrm>
          <a:prstGeom prst="rect">
            <a:avLst/>
          </a:prstGeom>
        </p:spPr>
      </p:pic>
      <p:pic>
        <p:nvPicPr>
          <p:cNvPr id="6" name="dust_extinction-shapes-FM90-1.png" descr="dust_extinction-shapes-FM90-1.png">
            <a:extLst>
              <a:ext uri="{FF2B5EF4-FFF2-40B4-BE49-F238E27FC236}">
                <a16:creationId xmlns:a16="http://schemas.microsoft.com/office/drawing/2014/main" id="{E0819BE6-F6E5-4E25-9377-62421CD16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42" y="2438548"/>
            <a:ext cx="3673001" cy="26456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331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4AD54-2969-47CC-ABF3-1B75A381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河内尘埃</a:t>
            </a:r>
            <a:br>
              <a:rPr lang="en-US" altLang="zh-CN" dirty="0"/>
            </a:br>
            <a:r>
              <a:rPr lang="zh-CN" altLang="en-US" sz="3600" dirty="0"/>
              <a:t>测尘埃消光的方法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E50090-30EF-4391-8BF7-848653C2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蓝边缘法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温度，金属丰度，颜色</a:t>
            </a:r>
            <a:endParaRPr lang="en-US" altLang="zh-CN" dirty="0"/>
          </a:p>
          <a:p>
            <a:r>
              <a:rPr lang="zh-CN" altLang="en-US" dirty="0"/>
              <a:t>恒星对法</a:t>
            </a:r>
          </a:p>
          <a:p>
            <a:pPr lvl="1"/>
            <a:r>
              <a:rPr lang="zh-CN" altLang="en-US" dirty="0"/>
              <a:t>同一类恒星，如</a:t>
            </a:r>
            <a:r>
              <a:rPr lang="en-US" altLang="zh-CN" dirty="0"/>
              <a:t>AGB</a:t>
            </a:r>
            <a:r>
              <a:rPr lang="zh-CN" altLang="en-US" dirty="0"/>
              <a:t>，红团簇</a:t>
            </a:r>
            <a:endParaRPr lang="en-US" altLang="zh-CN" dirty="0"/>
          </a:p>
          <a:p>
            <a:r>
              <a:rPr lang="en-US" altLang="zh-CN" dirty="0"/>
              <a:t>SED fitting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E76339-6C5F-4606-B3FA-D71B56FF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37" y="4721827"/>
            <a:ext cx="6295003" cy="21361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85FE5B-E1A9-4F9B-AC6A-7D0656F4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36" y="0"/>
            <a:ext cx="3582284" cy="26021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CDDDC5-9F00-4D8E-93B4-51C47258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637" y="2602160"/>
            <a:ext cx="6200417" cy="20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B6109-1D0B-440D-8637-812EAD5E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河内尘埃</a:t>
            </a:r>
            <a:br>
              <a:rPr lang="en-US" altLang="zh-CN" dirty="0"/>
            </a:br>
            <a:r>
              <a:rPr lang="zh-CN" altLang="en-US" sz="3600" dirty="0"/>
              <a:t>典型结果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DDA6FE-9F91-44BF-AA0C-EC473A07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消光曲线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典型</a:t>
            </a:r>
            <a:r>
              <a:rPr lang="en-US" altLang="zh-CN" dirty="0"/>
              <a:t>MW</a:t>
            </a:r>
            <a:r>
              <a:rPr lang="zh-CN" altLang="en-US" dirty="0"/>
              <a:t>消光曲线：</a:t>
            </a:r>
            <a:r>
              <a:rPr lang="en-US" altLang="zh-CN" dirty="0" err="1"/>
              <a:t>Rv</a:t>
            </a:r>
            <a:r>
              <a:rPr lang="en-US" altLang="zh-CN" dirty="0"/>
              <a:t>=3.1</a:t>
            </a:r>
          </a:p>
          <a:p>
            <a:pPr marL="0" indent="0">
              <a:buNone/>
            </a:pPr>
            <a:r>
              <a:rPr lang="zh-CN" altLang="en-US" dirty="0"/>
              <a:t>消光曲线和尘埃颗粒大小有关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消光图</a:t>
            </a:r>
            <a:r>
              <a:rPr lang="en-US" altLang="zh-CN" dirty="0"/>
              <a:t>(2D &amp; 3D)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9.6_Rv全天中位数图.png" descr="9.6_Rv全天中位数图.png">
            <a:extLst>
              <a:ext uri="{FF2B5EF4-FFF2-40B4-BE49-F238E27FC236}">
                <a16:creationId xmlns:a16="http://schemas.microsoft.com/office/drawing/2014/main" id="{47641478-DD73-4E6B-8005-1DB6AFB2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02"/>
          <a:stretch>
            <a:fillRect/>
          </a:stretch>
        </p:blipFill>
        <p:spPr>
          <a:xfrm>
            <a:off x="622301" y="4476234"/>
            <a:ext cx="3375830" cy="2052366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9E48EE6-0464-42FA-A8C5-5D76C4A8F516}"/>
                  </a:ext>
                </a:extLst>
              </p:cNvPr>
              <p:cNvSpPr/>
              <p:nvPr/>
            </p:nvSpPr>
            <p:spPr>
              <a:xfrm>
                <a:off x="2070099" y="6343534"/>
                <a:ext cx="459971" cy="370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i="1">
                              <a:solidFill>
                                <a:srgbClr val="2557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i="1">
                              <a:solidFill>
                                <a:srgbClr val="2557A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ar-AE" i="1">
                              <a:solidFill>
                                <a:srgbClr val="2557AE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9E48EE6-0464-42FA-A8C5-5D76C4A8F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99" y="6343534"/>
                <a:ext cx="459971" cy="370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F82B291-3766-4B3D-9475-FFA0779B96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5316" y="0"/>
            <a:ext cx="3791284" cy="37912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B89D64-6682-4B3F-A19C-0C9C7E1A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259" y="4367884"/>
            <a:ext cx="3484114" cy="2269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92E195-765A-40A5-B161-064CA66FE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58" y="3756353"/>
            <a:ext cx="2759242" cy="2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4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B7E9A-79E7-4D53-B74F-974A4902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河内尘埃</a:t>
            </a:r>
            <a:br>
              <a:rPr lang="en-US" altLang="zh-CN" dirty="0"/>
            </a:br>
            <a:r>
              <a:rPr lang="zh-CN" altLang="en-US" sz="3600" dirty="0"/>
              <a:t>高精度消光需求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BB3A39B-C426-4323-8871-A3422D2E2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356" y="145063"/>
            <a:ext cx="7104017" cy="24147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711762-C5C4-4019-8DB6-A1349947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67" y="2779906"/>
            <a:ext cx="3933333" cy="2828571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1D3C595-5D30-4E39-972A-F83FEE8CC6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二维消光图系统差</a:t>
            </a:r>
          </a:p>
          <a:p>
            <a:r>
              <a:rPr lang="zh-CN" altLang="en-US" dirty="0"/>
              <a:t>固定的消光曲线</a:t>
            </a:r>
            <a:endParaRPr lang="en-US" altLang="zh-CN" dirty="0"/>
          </a:p>
          <a:p>
            <a:r>
              <a:rPr lang="zh-CN" altLang="en-US" dirty="0"/>
              <a:t>尘埃性质</a:t>
            </a:r>
          </a:p>
          <a:p>
            <a:r>
              <a:rPr lang="zh-CN" altLang="en-US" dirty="0"/>
              <a:t>精确三维尘埃分布</a:t>
            </a:r>
          </a:p>
        </p:txBody>
      </p:sp>
    </p:spTree>
    <p:extLst>
      <p:ext uri="{BB962C8B-B14F-4D97-AF65-F5344CB8AC3E}">
        <p14:creationId xmlns:p14="http://schemas.microsoft.com/office/powerpoint/2010/main" val="259497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56814-DABD-44B2-BA4D-B64B3471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河外尘埃</a:t>
            </a:r>
            <a:br>
              <a:rPr lang="en-US" altLang="zh-CN" dirty="0"/>
            </a:br>
            <a:r>
              <a:rPr lang="zh-CN" altLang="en-US" dirty="0"/>
              <a:t>尘埃和年龄的简并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9F0820-0E24-4D40-BE8F-D9E834C9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8600" cy="4351338"/>
          </a:xfrm>
        </p:spPr>
        <p:txBody>
          <a:bodyPr/>
          <a:lstStyle/>
          <a:p>
            <a:r>
              <a:rPr lang="zh-CN" altLang="en-US" dirty="0"/>
              <a:t>大多数星系遵循一个相同的尘埃吸收定律 ～</a:t>
            </a:r>
            <a:r>
              <a:rPr lang="en-US" altLang="zh-CN" dirty="0"/>
              <a:t>A</a:t>
            </a:r>
            <a:r>
              <a:rPr lang="en-US" altLang="zh-CN" baseline="-25000" dirty="0"/>
              <a:t> v</a:t>
            </a:r>
            <a:r>
              <a:rPr lang="zh-CN" altLang="en-US" dirty="0"/>
              <a:t> </a:t>
            </a:r>
            <a:r>
              <a:rPr lang="en-US" altLang="zh-CN" dirty="0"/>
              <a:t>/E(B-V), </a:t>
            </a:r>
            <a:r>
              <a:rPr lang="zh-CN" altLang="en-US" dirty="0"/>
              <a:t> 在双色图上有着相同的方向</a:t>
            </a:r>
            <a:endParaRPr lang="en-US" altLang="zh-CN" dirty="0"/>
          </a:p>
          <a:p>
            <a:r>
              <a:rPr lang="zh-CN" altLang="en-US" dirty="0"/>
              <a:t>年龄增加产生的红化方向和尘埃红化方向不一样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AFB89E-78E7-4298-9801-3868708A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1291943"/>
            <a:ext cx="4473903" cy="47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15060-EEBA-490A-9441-2E4CDFF9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河外尘埃</a:t>
            </a:r>
            <a:br>
              <a:rPr lang="en-US" altLang="zh-CN" dirty="0"/>
            </a:br>
            <a:r>
              <a:rPr lang="zh-CN" altLang="en-US" dirty="0"/>
              <a:t>消光和</a:t>
            </a:r>
            <a:r>
              <a:rPr lang="en-US" altLang="zh-CN" dirty="0"/>
              <a:t>photo-z</a:t>
            </a:r>
            <a:r>
              <a:rPr lang="zh-CN" altLang="en-US" dirty="0"/>
              <a:t>的相关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4F9979-FAA6-4601-9FDA-8F0B7FAD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极红星系</a:t>
            </a:r>
            <a:endParaRPr lang="en-US" altLang="zh-CN" dirty="0"/>
          </a:p>
          <a:p>
            <a:pPr lvl="1"/>
            <a:r>
              <a:rPr lang="en-US" altLang="zh-CN" dirty="0"/>
              <a:t>Old</a:t>
            </a:r>
            <a:r>
              <a:rPr lang="zh-CN" altLang="en-US" dirty="0"/>
              <a:t>：在</a:t>
            </a:r>
            <a:r>
              <a:rPr lang="en-US" altLang="zh-CN" dirty="0"/>
              <a:t>z=5.7, </a:t>
            </a:r>
            <a:r>
              <a:rPr lang="zh-CN" altLang="en-US" dirty="0"/>
              <a:t>这些星系质量太大</a:t>
            </a:r>
            <a:endParaRPr lang="en-US" altLang="zh-CN" dirty="0"/>
          </a:p>
          <a:p>
            <a:pPr lvl="1"/>
            <a:r>
              <a:rPr lang="en-US" altLang="zh-CN" dirty="0"/>
              <a:t>Dusty</a:t>
            </a:r>
            <a:r>
              <a:rPr lang="zh-CN" altLang="en-US" dirty="0"/>
              <a:t>（</a:t>
            </a:r>
            <a:r>
              <a:rPr lang="en-US" altLang="zh-CN" dirty="0" err="1"/>
              <a:t>Calzetti</a:t>
            </a:r>
            <a:r>
              <a:rPr lang="zh-CN" altLang="en-US" dirty="0"/>
              <a:t>）： </a:t>
            </a:r>
            <a:r>
              <a:rPr lang="en-US" altLang="zh-CN" dirty="0"/>
              <a:t>A</a:t>
            </a:r>
            <a:r>
              <a:rPr lang="en-US" altLang="zh-CN" baseline="-25000" dirty="0"/>
              <a:t> v</a:t>
            </a:r>
            <a:r>
              <a:rPr lang="zh-CN" altLang="en-US" dirty="0"/>
              <a:t> </a:t>
            </a:r>
            <a:r>
              <a:rPr lang="en-US" altLang="zh-CN" dirty="0"/>
              <a:t>=15.5</a:t>
            </a:r>
            <a:r>
              <a:rPr lang="zh-CN" altLang="en-US" dirty="0"/>
              <a:t> 太大</a:t>
            </a:r>
            <a:endParaRPr lang="en-US" altLang="zh-CN" dirty="0"/>
          </a:p>
          <a:p>
            <a:pPr lvl="1"/>
            <a:r>
              <a:rPr lang="en-US" altLang="zh-CN" dirty="0"/>
              <a:t>Dusty (SMC):   A</a:t>
            </a:r>
            <a:r>
              <a:rPr lang="en-US" altLang="zh-CN" baseline="-25000" dirty="0"/>
              <a:t>v</a:t>
            </a:r>
            <a:r>
              <a:rPr lang="en-US" altLang="zh-CN" dirty="0"/>
              <a:t> =7 </a:t>
            </a:r>
            <a:r>
              <a:rPr lang="zh-CN" altLang="en-US" dirty="0"/>
              <a:t> ？</a:t>
            </a:r>
            <a:endParaRPr lang="en-US" altLang="zh-CN" dirty="0"/>
          </a:p>
          <a:p>
            <a:pPr lvl="1"/>
            <a:r>
              <a:rPr lang="zh-CN" altLang="en-US" dirty="0"/>
              <a:t>这些星系有较强的尘埃辐射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Content Placeholder 3" descr="fig1_old.jpg">
            <a:extLst>
              <a:ext uri="{FF2B5EF4-FFF2-40B4-BE49-F238E27FC236}">
                <a16:creationId xmlns:a16="http://schemas.microsoft.com/office/drawing/2014/main" id="{310933F8-B968-4C07-97A5-EE029C27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3" r="-2203"/>
          <a:stretch>
            <a:fillRect/>
          </a:stretch>
        </p:blipFill>
        <p:spPr>
          <a:xfrm>
            <a:off x="855443" y="4001294"/>
            <a:ext cx="4674869" cy="2597149"/>
          </a:xfrm>
          <a:prstGeom prst="rect">
            <a:avLst/>
          </a:prstGeom>
        </p:spPr>
      </p:pic>
      <p:pic>
        <p:nvPicPr>
          <p:cNvPr id="6" name="Picture 2" descr="fig3.jpg">
            <a:extLst>
              <a:ext uri="{FF2B5EF4-FFF2-40B4-BE49-F238E27FC236}">
                <a16:creationId xmlns:a16="http://schemas.microsoft.com/office/drawing/2014/main" id="{3722DD08-7298-4D07-9797-D49BB8D2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10" y="165088"/>
            <a:ext cx="4000880" cy="57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ig2.jpg">
            <a:extLst>
              <a:ext uri="{FF2B5EF4-FFF2-40B4-BE49-F238E27FC236}">
                <a16:creationId xmlns:a16="http://schemas.microsoft.com/office/drawing/2014/main" id="{04A6BBB0-0E65-4E9B-8C09-CA131BF0C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2" y="3613557"/>
            <a:ext cx="5132258" cy="307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4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DC70A-4C90-4F18-841C-B978CDFF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河外尘埃</a:t>
            </a:r>
            <a:br>
              <a:rPr lang="en-US" altLang="zh-CN" dirty="0"/>
            </a:br>
            <a:r>
              <a:rPr lang="zh-CN" altLang="en-US" dirty="0"/>
              <a:t>消光和</a:t>
            </a:r>
            <a:r>
              <a:rPr lang="en-US" altLang="zh-CN" dirty="0"/>
              <a:t>photo-z</a:t>
            </a:r>
            <a:r>
              <a:rPr lang="zh-CN" altLang="en-US" dirty="0"/>
              <a:t>的相关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642C7-912C-452D-B0C7-B14E303EB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35E9C7-2355-44AF-B791-BCD22AE8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55" y="1690688"/>
            <a:ext cx="4617246" cy="502637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85D452C-57A6-4B7C-A613-444EB627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00" y="242735"/>
            <a:ext cx="5477393" cy="324678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28F8AE6-B531-44EC-B979-C904016A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569" y="3592531"/>
            <a:ext cx="3046177" cy="30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8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282</Words>
  <Application>Microsoft Office PowerPoint</Application>
  <PresentationFormat>宽屏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星际物理与化学 两个大饼</vt:lpstr>
      <vt:lpstr>大纲</vt:lpstr>
      <vt:lpstr>尘埃的消光减光性质</vt:lpstr>
      <vt:lpstr>河内尘埃 测尘埃消光的方法</vt:lpstr>
      <vt:lpstr>河内尘埃 典型结果</vt:lpstr>
      <vt:lpstr>河内尘埃 高精度消光需求</vt:lpstr>
      <vt:lpstr>河外尘埃 尘埃和年龄的简并</vt:lpstr>
      <vt:lpstr>河外尘埃 消光和photo-z的相关</vt:lpstr>
      <vt:lpstr>河外尘埃 消光和photo-z的相关</vt:lpstr>
      <vt:lpstr>IMF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星际物理与化学 </dc:title>
  <dc:creator>lu jiafeng</dc:creator>
  <cp:lastModifiedBy>lu jiafeng</cp:lastModifiedBy>
  <cp:revision>15</cp:revision>
  <dcterms:created xsi:type="dcterms:W3CDTF">2022-08-28T15:50:44Z</dcterms:created>
  <dcterms:modified xsi:type="dcterms:W3CDTF">2022-08-28T18:43:46Z</dcterms:modified>
</cp:coreProperties>
</file>