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9"/>
  </p:notesMasterIdLst>
  <p:sldIdLst>
    <p:sldId id="256" r:id="rId2"/>
    <p:sldId id="268" r:id="rId3"/>
    <p:sldId id="267" r:id="rId4"/>
    <p:sldId id="257" r:id="rId5"/>
    <p:sldId id="258" r:id="rId6"/>
    <p:sldId id="264" r:id="rId7"/>
    <p:sldId id="265" r:id="rId8"/>
    <p:sldId id="269" r:id="rId9"/>
    <p:sldId id="266" r:id="rId10"/>
    <p:sldId id="270" r:id="rId11"/>
    <p:sldId id="276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9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2D Pipeline</a:t>
            </a:r>
            <a:endParaRPr lang="zh-CN" altLang="en-US" dirty="0"/>
          </a:p>
        </c:rich>
      </c:tx>
      <c:layout>
        <c:manualLayout>
          <c:xMode val="edge"/>
          <c:yMode val="edge"/>
          <c:x val="0.33830312576605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77098588140002"/>
          <c:y val="0.25666904931429507"/>
          <c:w val="0.83435607453578065"/>
          <c:h val="0.6477770920754566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恒星类型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Lbls>
            <c:dLbl>
              <c:idx val="1"/>
              <c:layout>
                <c:manualLayout>
                  <c:x val="-2.771176736196776E-2"/>
                  <c:y val="-3.83905455549980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7696801214213812"/>
                  <c:y val="-0.199229284644465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2372557873225871E-3"/>
                  <c:y val="-2.06718322219220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6949023149290348E-2"/>
                  <c:y val="-5.90623777769200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F</c:v>
                </c:pt>
                <c:pt idx="2">
                  <c:v>G</c:v>
                </c:pt>
                <c:pt idx="3">
                  <c:v>K</c:v>
                </c:pt>
                <c:pt idx="4">
                  <c:v>M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22</c:v>
                </c:pt>
                <c:pt idx="2">
                  <c:v>40</c:v>
                </c:pt>
                <c:pt idx="3">
                  <c:v>19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77202161779689"/>
          <c:y val="0.9442980080876473"/>
          <c:w val="0.55232207960193813"/>
          <c:h val="5.5701910798716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none" dirty="0" smtClean="0"/>
              <a:t>1D</a:t>
            </a:r>
            <a:r>
              <a:rPr lang="en-US" cap="none" baseline="0" dirty="0" smtClean="0"/>
              <a:t> Pipeline</a:t>
            </a:r>
            <a:r>
              <a:rPr lang="en-US" cap="none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1D Pipeline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F</c:v>
                </c:pt>
                <c:pt idx="2">
                  <c:v>G</c:v>
                </c:pt>
                <c:pt idx="3">
                  <c:v>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31</c:v>
                </c:pt>
                <c:pt idx="2">
                  <c:v>51</c:v>
                </c:pt>
                <c:pt idx="3">
                  <c:v>17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62F15-3ECE-4AD1-9C8B-6D143A7C8DD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AECE7C4-0C47-4479-882F-4B0EAD20A83E}">
      <dgm:prSet phldrT="[文本]"/>
      <dgm:spPr/>
      <dgm:t>
        <a:bodyPr/>
        <a:lstStyle/>
        <a:p>
          <a:r>
            <a:rPr lang="zh-CN" altLang="en-US" dirty="0" smtClean="0"/>
            <a:t>原始二维光谱</a:t>
          </a:r>
          <a:endParaRPr lang="zh-CN" altLang="en-US" dirty="0"/>
        </a:p>
      </dgm:t>
    </dgm:pt>
    <dgm:pt modelId="{761A5CBC-10C4-4076-BB31-C64157EFD132}" type="parTrans" cxnId="{C56B6DB3-BEBC-44DD-82F8-2576AC9387A6}">
      <dgm:prSet/>
      <dgm:spPr/>
      <dgm:t>
        <a:bodyPr/>
        <a:lstStyle/>
        <a:p>
          <a:endParaRPr lang="zh-CN" altLang="en-US"/>
        </a:p>
      </dgm:t>
    </dgm:pt>
    <dgm:pt modelId="{C31E885E-AE74-41EA-A7FC-D0B0138D2AA4}" type="sibTrans" cxnId="{C56B6DB3-BEBC-44DD-82F8-2576AC9387A6}">
      <dgm:prSet/>
      <dgm:spPr/>
      <dgm:t>
        <a:bodyPr/>
        <a:lstStyle/>
        <a:p>
          <a:endParaRPr lang="zh-CN" altLang="en-US"/>
        </a:p>
      </dgm:t>
    </dgm:pt>
    <dgm:pt modelId="{C73C3BE0-A58A-45EC-9ED6-EC04E5055F92}">
      <dgm:prSet phldrT="[文本]"/>
      <dgm:spPr/>
      <dgm:t>
        <a:bodyPr/>
        <a:lstStyle/>
        <a:p>
          <a:r>
            <a:rPr lang="en-US" altLang="zh-CN" dirty="0" smtClean="0"/>
            <a:t>2D pipeline</a:t>
          </a:r>
          <a:r>
            <a:rPr lang="zh-CN" altLang="en-US" dirty="0" smtClean="0"/>
            <a:t>：减本底、除平场、追迹、抽谱、波长定标、减天光、</a:t>
          </a:r>
          <a:r>
            <a:rPr lang="zh-CN" altLang="en-US" dirty="0" smtClean="0">
              <a:solidFill>
                <a:schemeClr val="bg1"/>
              </a:solidFill>
            </a:rPr>
            <a:t>流量定标</a:t>
          </a:r>
          <a:endParaRPr lang="zh-CN" altLang="en-US" dirty="0">
            <a:solidFill>
              <a:schemeClr val="bg1"/>
            </a:solidFill>
          </a:endParaRPr>
        </a:p>
      </dgm:t>
    </dgm:pt>
    <dgm:pt modelId="{80ACEC83-8071-409A-B137-C0EF03CDF76F}" type="parTrans" cxnId="{477655C6-B3BF-4A57-9827-4ECA51781E57}">
      <dgm:prSet/>
      <dgm:spPr/>
      <dgm:t>
        <a:bodyPr/>
        <a:lstStyle/>
        <a:p>
          <a:endParaRPr lang="zh-CN" altLang="en-US"/>
        </a:p>
      </dgm:t>
    </dgm:pt>
    <dgm:pt modelId="{82E8B89C-B486-4D28-B4A6-6F17CCDC34DF}" type="sibTrans" cxnId="{477655C6-B3BF-4A57-9827-4ECA51781E57}">
      <dgm:prSet/>
      <dgm:spPr/>
      <dgm:t>
        <a:bodyPr/>
        <a:lstStyle/>
        <a:p>
          <a:endParaRPr lang="zh-CN" altLang="en-US"/>
        </a:p>
      </dgm:t>
    </dgm:pt>
    <dgm:pt modelId="{F71684C1-05D0-4A9C-B4D4-565D96BDD0E5}">
      <dgm:prSet phldrT="[文本]"/>
      <dgm:spPr/>
      <dgm:t>
        <a:bodyPr/>
        <a:lstStyle/>
        <a:p>
          <a:r>
            <a:rPr lang="zh-CN" altLang="en-US" dirty="0" smtClean="0"/>
            <a:t>一维光谱</a:t>
          </a:r>
          <a:endParaRPr lang="zh-CN" altLang="en-US" dirty="0"/>
        </a:p>
      </dgm:t>
    </dgm:pt>
    <dgm:pt modelId="{0C78533F-9ED3-4910-A7B5-AD42EB8AD1F7}" type="parTrans" cxnId="{C3E41B24-609B-4E75-A41E-962BBE291146}">
      <dgm:prSet/>
      <dgm:spPr/>
      <dgm:t>
        <a:bodyPr/>
        <a:lstStyle/>
        <a:p>
          <a:endParaRPr lang="zh-CN" altLang="en-US"/>
        </a:p>
      </dgm:t>
    </dgm:pt>
    <dgm:pt modelId="{FD272892-A2F9-4210-B921-3A30BCCD0C86}" type="sibTrans" cxnId="{C3E41B24-609B-4E75-A41E-962BBE291146}">
      <dgm:prSet/>
      <dgm:spPr/>
      <dgm:t>
        <a:bodyPr/>
        <a:lstStyle/>
        <a:p>
          <a:endParaRPr lang="zh-CN" altLang="en-US"/>
        </a:p>
      </dgm:t>
    </dgm:pt>
    <dgm:pt modelId="{8F3F182B-4FFD-49CF-B210-4439A6B86BCE}">
      <dgm:prSet phldrT="[文本]"/>
      <dgm:spPr/>
      <dgm:t>
        <a:bodyPr/>
        <a:lstStyle/>
        <a:p>
          <a:r>
            <a:rPr lang="en-US" altLang="zh-CN" dirty="0" smtClean="0"/>
            <a:t>1D pipeline</a:t>
          </a:r>
          <a:r>
            <a:rPr lang="zh-CN" altLang="en-US" dirty="0" smtClean="0"/>
            <a:t>（</a:t>
          </a:r>
          <a:r>
            <a:rPr lang="en-US" altLang="zh-CN" dirty="0" smtClean="0"/>
            <a:t>LASP</a:t>
          </a:r>
          <a:r>
            <a:rPr lang="zh-CN" altLang="en-US" dirty="0" smtClean="0"/>
            <a:t>）：</a:t>
          </a:r>
          <a:endParaRPr lang="en-US" altLang="zh-CN" dirty="0" smtClean="0"/>
        </a:p>
        <a:p>
          <a:r>
            <a:rPr lang="en-US" altLang="zh-CN" dirty="0" smtClean="0">
              <a:solidFill>
                <a:srgbClr val="FF0000"/>
              </a:solidFill>
            </a:rPr>
            <a:t> 1.CFI</a:t>
          </a:r>
          <a:r>
            <a:rPr lang="zh-CN" altLang="en-US" dirty="0" smtClean="0">
              <a:solidFill>
                <a:srgbClr val="FF0000"/>
              </a:solidFill>
            </a:rPr>
            <a:t>方法</a:t>
          </a:r>
          <a:r>
            <a:rPr lang="en-US" altLang="zh-CN" dirty="0" smtClean="0"/>
            <a:t>,</a:t>
          </a:r>
          <a:r>
            <a:rPr lang="zh-CN" altLang="en-US" dirty="0" smtClean="0"/>
            <a:t>基于</a:t>
          </a:r>
          <a:r>
            <a:rPr lang="en-US" altLang="zh-CN" dirty="0" smtClean="0"/>
            <a:t>ATLAS9</a:t>
          </a:r>
          <a:r>
            <a:rPr lang="zh-CN" altLang="en-US" dirty="0" smtClean="0"/>
            <a:t>参数模型和观测光谱做相关，确定初始值</a:t>
          </a:r>
          <a:endParaRPr lang="en-US" altLang="zh-CN" dirty="0" smtClean="0"/>
        </a:p>
        <a:p>
          <a:r>
            <a:rPr lang="en-US" altLang="zh-CN" dirty="0" smtClean="0">
              <a:solidFill>
                <a:srgbClr val="FF0000"/>
              </a:solidFill>
            </a:rPr>
            <a:t>2.UlySS</a:t>
          </a:r>
          <a:r>
            <a:rPr lang="zh-CN" altLang="en-US" dirty="0" smtClean="0">
              <a:solidFill>
                <a:srgbClr val="FF0000"/>
              </a:solidFill>
            </a:rPr>
            <a:t>方法</a:t>
          </a:r>
          <a:r>
            <a:rPr lang="zh-CN" altLang="en-US" dirty="0" smtClean="0"/>
            <a:t>，通过对</a:t>
          </a:r>
          <a:r>
            <a:rPr lang="en-US" altLang="zh-CN" dirty="0" smtClean="0"/>
            <a:t>ELODIE</a:t>
          </a:r>
          <a:r>
            <a:rPr lang="zh-CN" altLang="en-US" dirty="0" smtClean="0"/>
            <a:t>恒星库插值运算来构建模板光谱，利用</a:t>
          </a:r>
          <a:r>
            <a:rPr lang="en-US" altLang="zh-CN" dirty="0" err="1" smtClean="0"/>
            <a:t>chisq</a:t>
          </a:r>
          <a:r>
            <a:rPr lang="zh-CN" altLang="en-US" dirty="0" smtClean="0"/>
            <a:t>拟合确定恒星参数</a:t>
          </a:r>
          <a:endParaRPr lang="zh-CN" altLang="en-US" dirty="0"/>
        </a:p>
      </dgm:t>
    </dgm:pt>
    <dgm:pt modelId="{D2A522FD-43D0-4066-A77E-DA5854C9AE9C}" type="parTrans" cxnId="{70331DC9-3BDC-4082-94B5-E17AA3006303}">
      <dgm:prSet/>
      <dgm:spPr/>
      <dgm:t>
        <a:bodyPr/>
        <a:lstStyle/>
        <a:p>
          <a:endParaRPr lang="zh-CN" altLang="en-US"/>
        </a:p>
      </dgm:t>
    </dgm:pt>
    <dgm:pt modelId="{1ADCE410-C9E3-4A66-9A64-2DFDD9E63ACD}" type="sibTrans" cxnId="{70331DC9-3BDC-4082-94B5-E17AA3006303}">
      <dgm:prSet/>
      <dgm:spPr/>
      <dgm:t>
        <a:bodyPr/>
        <a:lstStyle/>
        <a:p>
          <a:endParaRPr lang="zh-CN" altLang="en-US"/>
        </a:p>
      </dgm:t>
    </dgm:pt>
    <dgm:pt modelId="{94CC7430-5AF2-4185-9B03-0B7C566CD8AC}">
      <dgm:prSet phldrT="[文本]"/>
      <dgm:spPr/>
      <dgm:t>
        <a:bodyPr/>
        <a:lstStyle/>
        <a:p>
          <a:r>
            <a:rPr lang="zh-CN" altLang="en-US" dirty="0" smtClean="0"/>
            <a:t>恒星参数及星表</a:t>
          </a:r>
          <a:endParaRPr lang="zh-CN" altLang="en-US" dirty="0"/>
        </a:p>
      </dgm:t>
    </dgm:pt>
    <dgm:pt modelId="{42CD43AF-11A0-4F4E-9817-88320DE4E8A1}" type="parTrans" cxnId="{414EB99D-D1C3-407F-B44D-FC29367E765A}">
      <dgm:prSet/>
      <dgm:spPr/>
      <dgm:t>
        <a:bodyPr/>
        <a:lstStyle/>
        <a:p>
          <a:endParaRPr lang="zh-CN" altLang="en-US"/>
        </a:p>
      </dgm:t>
    </dgm:pt>
    <dgm:pt modelId="{8E9F61AA-AD6B-4EAF-80A7-D82112DD8E28}" type="sibTrans" cxnId="{414EB99D-D1C3-407F-B44D-FC29367E765A}">
      <dgm:prSet/>
      <dgm:spPr/>
      <dgm:t>
        <a:bodyPr/>
        <a:lstStyle/>
        <a:p>
          <a:endParaRPr lang="zh-CN" altLang="en-US"/>
        </a:p>
      </dgm:t>
    </dgm:pt>
    <dgm:pt modelId="{F87D5A28-F15B-4783-8A08-B25422433A47}" type="pres">
      <dgm:prSet presAssocID="{18362F15-3ECE-4AD1-9C8B-6D143A7C8D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0CCB68-CBFB-45D9-854E-41086F04E8B3}" type="pres">
      <dgm:prSet presAssocID="{1AECE7C4-0C47-4479-882F-4B0EAD20A83E}" presName="compNode" presStyleCnt="0"/>
      <dgm:spPr/>
    </dgm:pt>
    <dgm:pt modelId="{98211D22-AE51-48D1-9510-C2C63EA8DDF0}" type="pres">
      <dgm:prSet presAssocID="{1AECE7C4-0C47-4479-882F-4B0EAD20A83E}" presName="noGeometry" presStyleCnt="0"/>
      <dgm:spPr/>
    </dgm:pt>
    <dgm:pt modelId="{F8992F19-01FF-4698-BF74-F7F0263386AD}" type="pres">
      <dgm:prSet presAssocID="{1AECE7C4-0C47-4479-882F-4B0EAD20A83E}" presName="childTextVisible" presStyleLbl="bgAccFollowNode1" presStyleIdx="0" presStyleCnt="3" custLinFactNeighborX="4112" custLinFactNeighborY="-518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3DFA52-D0D2-4F6E-BA55-3A070ED9B38B}" type="pres">
      <dgm:prSet presAssocID="{1AECE7C4-0C47-4479-882F-4B0EAD20A83E}" presName="childTextHidden" presStyleLbl="bgAccFollowNode1" presStyleIdx="0" presStyleCnt="3"/>
      <dgm:spPr/>
      <dgm:t>
        <a:bodyPr/>
        <a:lstStyle/>
        <a:p>
          <a:endParaRPr lang="zh-CN" altLang="en-US"/>
        </a:p>
      </dgm:t>
    </dgm:pt>
    <dgm:pt modelId="{3FC595BB-0898-4333-9C03-281753158C2F}" type="pres">
      <dgm:prSet presAssocID="{1AECE7C4-0C47-4479-882F-4B0EAD20A83E}" presName="parentText" presStyleLbl="node1" presStyleIdx="0" presStyleCnt="3" custLinFactNeighborX="320" custLinFactNeighborY="-857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D30F94-CE7A-4954-BD44-E0E0564DCA7B}" type="pres">
      <dgm:prSet presAssocID="{1AECE7C4-0C47-4479-882F-4B0EAD20A83E}" presName="aSpace" presStyleCnt="0"/>
      <dgm:spPr/>
    </dgm:pt>
    <dgm:pt modelId="{01ACC37F-02ED-4F41-A24B-E40BE6727822}" type="pres">
      <dgm:prSet presAssocID="{F71684C1-05D0-4A9C-B4D4-565D96BDD0E5}" presName="compNode" presStyleCnt="0"/>
      <dgm:spPr/>
    </dgm:pt>
    <dgm:pt modelId="{8A88187B-C896-47AC-88F6-8C971B44D2BD}" type="pres">
      <dgm:prSet presAssocID="{F71684C1-05D0-4A9C-B4D4-565D96BDD0E5}" presName="noGeometry" presStyleCnt="0"/>
      <dgm:spPr/>
    </dgm:pt>
    <dgm:pt modelId="{1420576C-2912-4041-BCB9-6BE51CAC7703}" type="pres">
      <dgm:prSet presAssocID="{F71684C1-05D0-4A9C-B4D4-565D96BDD0E5}" presName="childTextVisible" presStyleLbl="bgAccFollowNode1" presStyleIdx="1" presStyleCnt="3" custScaleX="115628" custLinFactNeighborX="14215" custLinFactNeighborY="-25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2F884B-27A3-468D-9281-26E2C597BB28}" type="pres">
      <dgm:prSet presAssocID="{F71684C1-05D0-4A9C-B4D4-565D96BDD0E5}" presName="childTextHidden" presStyleLbl="bgAccFollowNode1" presStyleIdx="1" presStyleCnt="3"/>
      <dgm:spPr/>
      <dgm:t>
        <a:bodyPr/>
        <a:lstStyle/>
        <a:p>
          <a:endParaRPr lang="zh-CN" altLang="en-US"/>
        </a:p>
      </dgm:t>
    </dgm:pt>
    <dgm:pt modelId="{DF5C719C-2F91-411E-8E92-EFA7A42BC138}" type="pres">
      <dgm:prSet presAssocID="{F71684C1-05D0-4A9C-B4D4-565D96BDD0E5}" presName="parentText" presStyleLbl="node1" presStyleIdx="1" presStyleCnt="3" custLinFactNeighborX="6694" custLinFactNeighborY="-291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C266B3-F554-4F88-B7AC-C4C236017A9B}" type="pres">
      <dgm:prSet presAssocID="{F71684C1-05D0-4A9C-B4D4-565D96BDD0E5}" presName="aSpace" presStyleCnt="0"/>
      <dgm:spPr/>
    </dgm:pt>
    <dgm:pt modelId="{24790468-A6C5-47C6-989D-0D7FEA71B3A9}" type="pres">
      <dgm:prSet presAssocID="{94CC7430-5AF2-4185-9B03-0B7C566CD8AC}" presName="compNode" presStyleCnt="0"/>
      <dgm:spPr/>
    </dgm:pt>
    <dgm:pt modelId="{DD81C1DC-5038-4B64-9FFC-258617F5B467}" type="pres">
      <dgm:prSet presAssocID="{94CC7430-5AF2-4185-9B03-0B7C566CD8AC}" presName="noGeometry" presStyleCnt="0"/>
      <dgm:spPr/>
    </dgm:pt>
    <dgm:pt modelId="{F283FA5E-55AC-4999-BA94-65913E8AB905}" type="pres">
      <dgm:prSet presAssocID="{94CC7430-5AF2-4185-9B03-0B7C566CD8AC}" presName="childTextVisible" presStyleLbl="bgAccFollowNode1" presStyleIdx="2" presStyleCnt="3" custAng="0" custFlipVert="1" custScaleX="34345" custScaleY="17473" custLinFactX="-100000" custLinFactNeighborX="-134140" custLinFactNeighborY="952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7F8366-E642-457B-A895-3968D4F7F674}" type="pres">
      <dgm:prSet presAssocID="{94CC7430-5AF2-4185-9B03-0B7C566CD8AC}" presName="childTextHidden" presStyleLbl="bgAccFollowNode1" presStyleIdx="2" presStyleCnt="3"/>
      <dgm:spPr/>
    </dgm:pt>
    <dgm:pt modelId="{602BF8DC-7EF7-404C-AF70-1250EFF81CD9}" type="pres">
      <dgm:prSet presAssocID="{94CC7430-5AF2-4185-9B03-0B7C566CD8AC}" presName="parentText" presStyleLbl="node1" presStyleIdx="2" presStyleCnt="3" custLinFactNeighborX="29885" custLinFactNeighborY="48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3DED7D1-0CAC-4C41-A176-C38B5D043DC9}" type="presOf" srcId="{8F3F182B-4FFD-49CF-B210-4439A6B86BCE}" destId="{1420576C-2912-4041-BCB9-6BE51CAC7703}" srcOrd="0" destOrd="0" presId="urn:microsoft.com/office/officeart/2005/8/layout/hProcess6"/>
    <dgm:cxn modelId="{977FA584-1E89-478A-923C-DF22E181EEDA}" type="presOf" srcId="{1AECE7C4-0C47-4479-882F-4B0EAD20A83E}" destId="{3FC595BB-0898-4333-9C03-281753158C2F}" srcOrd="0" destOrd="0" presId="urn:microsoft.com/office/officeart/2005/8/layout/hProcess6"/>
    <dgm:cxn modelId="{96030024-9645-461A-AA08-9E4644538B47}" type="presOf" srcId="{94CC7430-5AF2-4185-9B03-0B7C566CD8AC}" destId="{602BF8DC-7EF7-404C-AF70-1250EFF81CD9}" srcOrd="0" destOrd="0" presId="urn:microsoft.com/office/officeart/2005/8/layout/hProcess6"/>
    <dgm:cxn modelId="{414EB99D-D1C3-407F-B44D-FC29367E765A}" srcId="{18362F15-3ECE-4AD1-9C8B-6D143A7C8DDC}" destId="{94CC7430-5AF2-4185-9B03-0B7C566CD8AC}" srcOrd="2" destOrd="0" parTransId="{42CD43AF-11A0-4F4E-9817-88320DE4E8A1}" sibTransId="{8E9F61AA-AD6B-4EAF-80A7-D82112DD8E28}"/>
    <dgm:cxn modelId="{70331DC9-3BDC-4082-94B5-E17AA3006303}" srcId="{F71684C1-05D0-4A9C-B4D4-565D96BDD0E5}" destId="{8F3F182B-4FFD-49CF-B210-4439A6B86BCE}" srcOrd="0" destOrd="0" parTransId="{D2A522FD-43D0-4066-A77E-DA5854C9AE9C}" sibTransId="{1ADCE410-C9E3-4A66-9A64-2DFDD9E63ACD}"/>
    <dgm:cxn modelId="{C56B6DB3-BEBC-44DD-82F8-2576AC9387A6}" srcId="{18362F15-3ECE-4AD1-9C8B-6D143A7C8DDC}" destId="{1AECE7C4-0C47-4479-882F-4B0EAD20A83E}" srcOrd="0" destOrd="0" parTransId="{761A5CBC-10C4-4076-BB31-C64157EFD132}" sibTransId="{C31E885E-AE74-41EA-A7FC-D0B0138D2AA4}"/>
    <dgm:cxn modelId="{477655C6-B3BF-4A57-9827-4ECA51781E57}" srcId="{1AECE7C4-0C47-4479-882F-4B0EAD20A83E}" destId="{C73C3BE0-A58A-45EC-9ED6-EC04E5055F92}" srcOrd="0" destOrd="0" parTransId="{80ACEC83-8071-409A-B137-C0EF03CDF76F}" sibTransId="{82E8B89C-B486-4D28-B4A6-6F17CCDC34DF}"/>
    <dgm:cxn modelId="{5EBF2426-EF66-4CCE-8AF0-93E306689E58}" type="presOf" srcId="{8F3F182B-4FFD-49CF-B210-4439A6B86BCE}" destId="{CC2F884B-27A3-468D-9281-26E2C597BB28}" srcOrd="1" destOrd="0" presId="urn:microsoft.com/office/officeart/2005/8/layout/hProcess6"/>
    <dgm:cxn modelId="{FFB941A1-F3D1-4048-A450-9092D2E2D2D2}" type="presOf" srcId="{18362F15-3ECE-4AD1-9C8B-6D143A7C8DDC}" destId="{F87D5A28-F15B-4783-8A08-B25422433A47}" srcOrd="0" destOrd="0" presId="urn:microsoft.com/office/officeart/2005/8/layout/hProcess6"/>
    <dgm:cxn modelId="{C3E41B24-609B-4E75-A41E-962BBE291146}" srcId="{18362F15-3ECE-4AD1-9C8B-6D143A7C8DDC}" destId="{F71684C1-05D0-4A9C-B4D4-565D96BDD0E5}" srcOrd="1" destOrd="0" parTransId="{0C78533F-9ED3-4910-A7B5-AD42EB8AD1F7}" sibTransId="{FD272892-A2F9-4210-B921-3A30BCCD0C86}"/>
    <dgm:cxn modelId="{CA92FE67-AF2A-4FC8-85B5-6788485E8D08}" type="presOf" srcId="{C73C3BE0-A58A-45EC-9ED6-EC04E5055F92}" destId="{B63DFA52-D0D2-4F6E-BA55-3A070ED9B38B}" srcOrd="1" destOrd="0" presId="urn:microsoft.com/office/officeart/2005/8/layout/hProcess6"/>
    <dgm:cxn modelId="{A11C91FF-ABD7-4B5B-B5BA-1817A4BECCF9}" type="presOf" srcId="{F71684C1-05D0-4A9C-B4D4-565D96BDD0E5}" destId="{DF5C719C-2F91-411E-8E92-EFA7A42BC138}" srcOrd="0" destOrd="0" presId="urn:microsoft.com/office/officeart/2005/8/layout/hProcess6"/>
    <dgm:cxn modelId="{8E0792C2-013F-4444-A383-7E91B38C80F4}" type="presOf" srcId="{C73C3BE0-A58A-45EC-9ED6-EC04E5055F92}" destId="{F8992F19-01FF-4698-BF74-F7F0263386AD}" srcOrd="0" destOrd="0" presId="urn:microsoft.com/office/officeart/2005/8/layout/hProcess6"/>
    <dgm:cxn modelId="{C5D90F99-2A48-4875-854C-15631560670D}" type="presParOf" srcId="{F87D5A28-F15B-4783-8A08-B25422433A47}" destId="{FF0CCB68-CBFB-45D9-854E-41086F04E8B3}" srcOrd="0" destOrd="0" presId="urn:microsoft.com/office/officeart/2005/8/layout/hProcess6"/>
    <dgm:cxn modelId="{1349403C-60B2-4246-8815-732D3CA17905}" type="presParOf" srcId="{FF0CCB68-CBFB-45D9-854E-41086F04E8B3}" destId="{98211D22-AE51-48D1-9510-C2C63EA8DDF0}" srcOrd="0" destOrd="0" presId="urn:microsoft.com/office/officeart/2005/8/layout/hProcess6"/>
    <dgm:cxn modelId="{A118E623-7135-4292-935A-E3D2ECD7618E}" type="presParOf" srcId="{FF0CCB68-CBFB-45D9-854E-41086F04E8B3}" destId="{F8992F19-01FF-4698-BF74-F7F0263386AD}" srcOrd="1" destOrd="0" presId="urn:microsoft.com/office/officeart/2005/8/layout/hProcess6"/>
    <dgm:cxn modelId="{8F16F96C-9FB2-4892-A141-7C30DB8538F0}" type="presParOf" srcId="{FF0CCB68-CBFB-45D9-854E-41086F04E8B3}" destId="{B63DFA52-D0D2-4F6E-BA55-3A070ED9B38B}" srcOrd="2" destOrd="0" presId="urn:microsoft.com/office/officeart/2005/8/layout/hProcess6"/>
    <dgm:cxn modelId="{486A80D4-B53C-42C7-B762-F4320D77A6FB}" type="presParOf" srcId="{FF0CCB68-CBFB-45D9-854E-41086F04E8B3}" destId="{3FC595BB-0898-4333-9C03-281753158C2F}" srcOrd="3" destOrd="0" presId="urn:microsoft.com/office/officeart/2005/8/layout/hProcess6"/>
    <dgm:cxn modelId="{7DDF966C-F8CA-44E8-838A-32AC3E6FBB7C}" type="presParOf" srcId="{F87D5A28-F15B-4783-8A08-B25422433A47}" destId="{70D30F94-CE7A-4954-BD44-E0E0564DCA7B}" srcOrd="1" destOrd="0" presId="urn:microsoft.com/office/officeart/2005/8/layout/hProcess6"/>
    <dgm:cxn modelId="{99A9B626-F5EC-48BF-909F-70D9A9D906C6}" type="presParOf" srcId="{F87D5A28-F15B-4783-8A08-B25422433A47}" destId="{01ACC37F-02ED-4F41-A24B-E40BE6727822}" srcOrd="2" destOrd="0" presId="urn:microsoft.com/office/officeart/2005/8/layout/hProcess6"/>
    <dgm:cxn modelId="{2A407438-060E-4602-A57A-FDEEA15DA07C}" type="presParOf" srcId="{01ACC37F-02ED-4F41-A24B-E40BE6727822}" destId="{8A88187B-C896-47AC-88F6-8C971B44D2BD}" srcOrd="0" destOrd="0" presId="urn:microsoft.com/office/officeart/2005/8/layout/hProcess6"/>
    <dgm:cxn modelId="{0D8F93D5-B0C6-4882-B43B-965CFC76011E}" type="presParOf" srcId="{01ACC37F-02ED-4F41-A24B-E40BE6727822}" destId="{1420576C-2912-4041-BCB9-6BE51CAC7703}" srcOrd="1" destOrd="0" presId="urn:microsoft.com/office/officeart/2005/8/layout/hProcess6"/>
    <dgm:cxn modelId="{97CD6698-ED0C-4F5C-8511-7B1E1BF44431}" type="presParOf" srcId="{01ACC37F-02ED-4F41-A24B-E40BE6727822}" destId="{CC2F884B-27A3-468D-9281-26E2C597BB28}" srcOrd="2" destOrd="0" presId="urn:microsoft.com/office/officeart/2005/8/layout/hProcess6"/>
    <dgm:cxn modelId="{9800A18D-A36A-49EA-B698-634043E81290}" type="presParOf" srcId="{01ACC37F-02ED-4F41-A24B-E40BE6727822}" destId="{DF5C719C-2F91-411E-8E92-EFA7A42BC138}" srcOrd="3" destOrd="0" presId="urn:microsoft.com/office/officeart/2005/8/layout/hProcess6"/>
    <dgm:cxn modelId="{038D777B-191B-4EF6-9FDD-F37CC4C76572}" type="presParOf" srcId="{F87D5A28-F15B-4783-8A08-B25422433A47}" destId="{81C266B3-F554-4F88-B7AC-C4C236017A9B}" srcOrd="3" destOrd="0" presId="urn:microsoft.com/office/officeart/2005/8/layout/hProcess6"/>
    <dgm:cxn modelId="{7B3866BA-2B2D-42B1-99E0-BFF3BD781E21}" type="presParOf" srcId="{F87D5A28-F15B-4783-8A08-B25422433A47}" destId="{24790468-A6C5-47C6-989D-0D7FEA71B3A9}" srcOrd="4" destOrd="0" presId="urn:microsoft.com/office/officeart/2005/8/layout/hProcess6"/>
    <dgm:cxn modelId="{23B034FF-146E-4CC1-8DCF-5BC294B1FE82}" type="presParOf" srcId="{24790468-A6C5-47C6-989D-0D7FEA71B3A9}" destId="{DD81C1DC-5038-4B64-9FFC-258617F5B467}" srcOrd="0" destOrd="0" presId="urn:microsoft.com/office/officeart/2005/8/layout/hProcess6"/>
    <dgm:cxn modelId="{C9450EEE-3C1E-41B5-9082-01FDFDAD2778}" type="presParOf" srcId="{24790468-A6C5-47C6-989D-0D7FEA71B3A9}" destId="{F283FA5E-55AC-4999-BA94-65913E8AB905}" srcOrd="1" destOrd="0" presId="urn:microsoft.com/office/officeart/2005/8/layout/hProcess6"/>
    <dgm:cxn modelId="{7D9BCED9-F054-4388-B488-412D3D0F503D}" type="presParOf" srcId="{24790468-A6C5-47C6-989D-0D7FEA71B3A9}" destId="{647F8366-E642-457B-A895-3968D4F7F674}" srcOrd="2" destOrd="0" presId="urn:microsoft.com/office/officeart/2005/8/layout/hProcess6"/>
    <dgm:cxn modelId="{FB2894E8-79A4-43AC-9D20-30BD7825A2C8}" type="presParOf" srcId="{24790468-A6C5-47C6-989D-0D7FEA71B3A9}" destId="{602BF8DC-7EF7-404C-AF70-1250EFF81CD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3421E-3BED-4ADB-A32C-A714C10D200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B3E0144-A35F-4F1E-A60F-A7858AFAABB4}">
      <dgm:prSet phldrT="[文本]"/>
      <dgm:spPr/>
      <dgm:t>
        <a:bodyPr/>
        <a:lstStyle/>
        <a:p>
          <a:r>
            <a:rPr lang="en-US" altLang="zh-CN" dirty="0" smtClean="0"/>
            <a:t>Spectral type</a:t>
          </a:r>
          <a:endParaRPr lang="zh-CN" altLang="en-US" dirty="0"/>
        </a:p>
      </dgm:t>
    </dgm:pt>
    <dgm:pt modelId="{0CF5E1EC-6744-4154-A181-4ECBDD01D8DE}" type="parTrans" cxnId="{453FB012-9DB0-45C1-BAFA-936BF9780406}">
      <dgm:prSet/>
      <dgm:spPr/>
      <dgm:t>
        <a:bodyPr/>
        <a:lstStyle/>
        <a:p>
          <a:endParaRPr lang="zh-CN" altLang="en-US"/>
        </a:p>
      </dgm:t>
    </dgm:pt>
    <dgm:pt modelId="{9B36E09F-7639-4B9D-97B7-10D831BD44A3}" type="sibTrans" cxnId="{453FB012-9DB0-45C1-BAFA-936BF9780406}">
      <dgm:prSet/>
      <dgm:spPr/>
      <dgm:t>
        <a:bodyPr/>
        <a:lstStyle/>
        <a:p>
          <a:endParaRPr lang="zh-CN" altLang="en-US"/>
        </a:p>
      </dgm:t>
    </dgm:pt>
    <dgm:pt modelId="{55C4DB5F-8F61-49DF-9282-E5D064742E80}">
      <dgm:prSet phldrT="[文本]" custT="1"/>
      <dgm:spPr/>
      <dgm:t>
        <a:bodyPr/>
        <a:lstStyle/>
        <a:p>
          <a:r>
            <a:rPr lang="zh-CN" altLang="en-US" sz="1800" dirty="0" smtClean="0"/>
            <a:t>距离模数</a:t>
          </a:r>
          <a:endParaRPr lang="zh-CN" altLang="en-US" sz="1800" dirty="0"/>
        </a:p>
      </dgm:t>
    </dgm:pt>
    <dgm:pt modelId="{8A4F6C56-EB5B-4FD3-9088-D701F89D9DA6}" type="parTrans" cxnId="{3708E6D2-720E-45AF-BCA9-1B70C384EB0C}">
      <dgm:prSet/>
      <dgm:spPr/>
      <dgm:t>
        <a:bodyPr/>
        <a:lstStyle/>
        <a:p>
          <a:endParaRPr lang="zh-CN" altLang="en-US"/>
        </a:p>
      </dgm:t>
    </dgm:pt>
    <dgm:pt modelId="{EC8E0CAD-4E0B-48BC-BD82-0C2C25472BB2}" type="sibTrans" cxnId="{3708E6D2-720E-45AF-BCA9-1B70C384EB0C}">
      <dgm:prSet/>
      <dgm:spPr/>
      <dgm:t>
        <a:bodyPr/>
        <a:lstStyle/>
        <a:p>
          <a:endParaRPr lang="zh-CN" altLang="en-US"/>
        </a:p>
      </dgm:t>
    </dgm:pt>
    <dgm:pt modelId="{82402F64-A9DC-4CF2-A977-0905F62BD82D}">
      <dgm:prSet phldrT="[文本]"/>
      <dgm:spPr/>
      <dgm:t>
        <a:bodyPr/>
        <a:lstStyle/>
        <a:p>
          <a:r>
            <a:rPr lang="en-US" altLang="zh-CN" dirty="0" smtClean="0"/>
            <a:t>RV</a:t>
          </a:r>
        </a:p>
        <a:p>
          <a:r>
            <a:rPr lang="en-US" altLang="zh-CN" dirty="0" smtClean="0"/>
            <a:t>Redshift</a:t>
          </a:r>
          <a:endParaRPr lang="zh-CN" altLang="en-US" dirty="0"/>
        </a:p>
      </dgm:t>
    </dgm:pt>
    <dgm:pt modelId="{F711B9AF-B1DF-48EF-85DC-D31A164AF20D}" type="parTrans" cxnId="{D6FEA9BE-36E1-42F7-9583-9E09DC07A658}">
      <dgm:prSet/>
      <dgm:spPr/>
      <dgm:t>
        <a:bodyPr/>
        <a:lstStyle/>
        <a:p>
          <a:endParaRPr lang="zh-CN" altLang="en-US"/>
        </a:p>
      </dgm:t>
    </dgm:pt>
    <dgm:pt modelId="{D5D93B56-C129-4A8D-AE40-269E218583EB}" type="sibTrans" cxnId="{D6FEA9BE-36E1-42F7-9583-9E09DC07A658}">
      <dgm:prSet/>
      <dgm:spPr/>
      <dgm:t>
        <a:bodyPr/>
        <a:lstStyle/>
        <a:p>
          <a:endParaRPr lang="zh-CN" altLang="en-US"/>
        </a:p>
      </dgm:t>
    </dgm:pt>
    <dgm:pt modelId="{CA0A3F44-110C-426D-8024-07AC0879428A}">
      <dgm:prSet phldrT="[文本]" custT="1"/>
      <dgm:spPr/>
      <dgm:t>
        <a:bodyPr/>
        <a:lstStyle/>
        <a:p>
          <a:r>
            <a:rPr lang="zh-CN" altLang="en-US" sz="1800" dirty="0" smtClean="0"/>
            <a:t>运动学</a:t>
          </a:r>
          <a:endParaRPr lang="zh-CN" altLang="en-US" sz="1800" dirty="0"/>
        </a:p>
      </dgm:t>
    </dgm:pt>
    <dgm:pt modelId="{A554C9B7-AD2E-474C-94CB-4C2958F6FE12}" type="parTrans" cxnId="{8A7E6B21-B39C-46EF-8EE3-CE917F90834C}">
      <dgm:prSet/>
      <dgm:spPr/>
      <dgm:t>
        <a:bodyPr/>
        <a:lstStyle/>
        <a:p>
          <a:endParaRPr lang="zh-CN" altLang="en-US"/>
        </a:p>
      </dgm:t>
    </dgm:pt>
    <dgm:pt modelId="{355844F2-5792-4FB3-8333-B6130355EBCA}" type="sibTrans" cxnId="{8A7E6B21-B39C-46EF-8EE3-CE917F90834C}">
      <dgm:prSet/>
      <dgm:spPr/>
      <dgm:t>
        <a:bodyPr/>
        <a:lstStyle/>
        <a:p>
          <a:endParaRPr lang="zh-CN" altLang="en-US"/>
        </a:p>
      </dgm:t>
    </dgm:pt>
    <dgm:pt modelId="{0F13E547-8A9B-46D5-8FB3-F52141EDFE1F}">
      <dgm:prSet phldrT="[文本]"/>
      <dgm:spPr/>
      <dgm:t>
        <a:bodyPr/>
        <a:lstStyle/>
        <a:p>
          <a:r>
            <a:rPr lang="en-US" altLang="zh-CN" dirty="0" err="1" smtClean="0"/>
            <a:t>Teff</a:t>
          </a:r>
          <a:endParaRPr lang="zh-CN" altLang="en-US" dirty="0"/>
        </a:p>
      </dgm:t>
    </dgm:pt>
    <dgm:pt modelId="{F50BF4A5-BCA7-4A9A-8487-23524716559C}" type="parTrans" cxnId="{5DE82A4F-4429-4B86-9088-B1C8FCAA1ADF}">
      <dgm:prSet/>
      <dgm:spPr/>
      <dgm:t>
        <a:bodyPr/>
        <a:lstStyle/>
        <a:p>
          <a:endParaRPr lang="zh-CN" altLang="en-US"/>
        </a:p>
      </dgm:t>
    </dgm:pt>
    <dgm:pt modelId="{7E900A0F-6527-47DF-95FF-79D43B2DC97A}" type="sibTrans" cxnId="{5DE82A4F-4429-4B86-9088-B1C8FCAA1ADF}">
      <dgm:prSet/>
      <dgm:spPr/>
      <dgm:t>
        <a:bodyPr/>
        <a:lstStyle/>
        <a:p>
          <a:endParaRPr lang="zh-CN" altLang="en-US"/>
        </a:p>
      </dgm:t>
    </dgm:pt>
    <dgm:pt modelId="{5FE43F29-4A94-4E33-91BC-7D4EA75751F9}">
      <dgm:prSet phldrT="[文本]" custT="1"/>
      <dgm:spPr/>
      <dgm:t>
        <a:bodyPr/>
        <a:lstStyle/>
        <a:p>
          <a:r>
            <a:rPr lang="zh-CN" altLang="en-US" sz="1800" dirty="0" smtClean="0"/>
            <a:t>颜色</a:t>
          </a:r>
          <a:endParaRPr lang="zh-CN" altLang="en-US" sz="1800" dirty="0"/>
        </a:p>
      </dgm:t>
    </dgm:pt>
    <dgm:pt modelId="{A359967C-F175-4C02-B333-6F95072FB23C}" type="parTrans" cxnId="{130AC06C-76C7-4C74-89AA-7B97658624F6}">
      <dgm:prSet/>
      <dgm:spPr/>
      <dgm:t>
        <a:bodyPr/>
        <a:lstStyle/>
        <a:p>
          <a:endParaRPr lang="zh-CN" altLang="en-US"/>
        </a:p>
      </dgm:t>
    </dgm:pt>
    <dgm:pt modelId="{920ECFBB-3C7E-4F1F-9BAB-58213D62D494}" type="sibTrans" cxnId="{130AC06C-76C7-4C74-89AA-7B97658624F6}">
      <dgm:prSet/>
      <dgm:spPr/>
      <dgm:t>
        <a:bodyPr/>
        <a:lstStyle/>
        <a:p>
          <a:endParaRPr lang="zh-CN" altLang="en-US"/>
        </a:p>
      </dgm:t>
    </dgm:pt>
    <dgm:pt modelId="{A757D1E3-B7E1-4E39-B993-60F1914EE580}">
      <dgm:prSet/>
      <dgm:spPr/>
      <dgm:t>
        <a:bodyPr/>
        <a:lstStyle/>
        <a:p>
          <a:r>
            <a:rPr lang="en-US" altLang="zh-CN" dirty="0" smtClean="0"/>
            <a:t>Log g</a:t>
          </a:r>
          <a:endParaRPr lang="zh-CN" altLang="en-US" dirty="0"/>
        </a:p>
      </dgm:t>
    </dgm:pt>
    <dgm:pt modelId="{8A7F3619-3B4C-4988-8CF3-2B36CA729A0B}" type="parTrans" cxnId="{8EA7ED36-3863-4F06-BA58-7F9E8A96888C}">
      <dgm:prSet/>
      <dgm:spPr/>
      <dgm:t>
        <a:bodyPr/>
        <a:lstStyle/>
        <a:p>
          <a:endParaRPr lang="zh-CN" altLang="en-US"/>
        </a:p>
      </dgm:t>
    </dgm:pt>
    <dgm:pt modelId="{C25A2846-C737-4063-B78D-938E1918B19A}" type="sibTrans" cxnId="{8EA7ED36-3863-4F06-BA58-7F9E8A96888C}">
      <dgm:prSet/>
      <dgm:spPr/>
      <dgm:t>
        <a:bodyPr/>
        <a:lstStyle/>
        <a:p>
          <a:endParaRPr lang="zh-CN" altLang="en-US"/>
        </a:p>
      </dgm:t>
    </dgm:pt>
    <dgm:pt modelId="{2EE6D830-AB56-47A1-9DF0-8BAAE36F26F5}">
      <dgm:prSet/>
      <dgm:spPr/>
      <dgm:t>
        <a:bodyPr/>
        <a:lstStyle/>
        <a:p>
          <a:r>
            <a:rPr lang="en-US" altLang="zh-CN" dirty="0" smtClean="0"/>
            <a:t>Fe/H</a:t>
          </a:r>
          <a:endParaRPr lang="zh-CN" altLang="en-US" dirty="0"/>
        </a:p>
      </dgm:t>
    </dgm:pt>
    <dgm:pt modelId="{84EEA36C-2D57-424E-A9EC-92FA6F39672C}" type="parTrans" cxnId="{4F234711-627F-412B-A735-868E4379554F}">
      <dgm:prSet/>
      <dgm:spPr/>
      <dgm:t>
        <a:bodyPr/>
        <a:lstStyle/>
        <a:p>
          <a:endParaRPr lang="zh-CN" altLang="en-US"/>
        </a:p>
      </dgm:t>
    </dgm:pt>
    <dgm:pt modelId="{A959F01C-F11B-454E-A718-177D92681BBA}" type="sibTrans" cxnId="{4F234711-627F-412B-A735-868E4379554F}">
      <dgm:prSet/>
      <dgm:spPr/>
      <dgm:t>
        <a:bodyPr/>
        <a:lstStyle/>
        <a:p>
          <a:endParaRPr lang="zh-CN" altLang="en-US"/>
        </a:p>
      </dgm:t>
    </dgm:pt>
    <dgm:pt modelId="{BC520F63-03B5-4AC5-8DC5-5F53166185CC}">
      <dgm:prSet custT="1"/>
      <dgm:spPr/>
      <dgm:t>
        <a:bodyPr/>
        <a:lstStyle/>
        <a:p>
          <a:r>
            <a:rPr lang="zh-CN" altLang="en-US" sz="1800" dirty="0" smtClean="0"/>
            <a:t>年龄、演化</a:t>
          </a:r>
          <a:endParaRPr lang="zh-CN" altLang="en-US" sz="2300" dirty="0"/>
        </a:p>
      </dgm:t>
    </dgm:pt>
    <dgm:pt modelId="{F34CEB1D-DFE0-4DA0-9A22-6BCCFECDF007}" type="parTrans" cxnId="{038E4342-D50A-487F-964D-9E699772892E}">
      <dgm:prSet/>
      <dgm:spPr/>
      <dgm:t>
        <a:bodyPr/>
        <a:lstStyle/>
        <a:p>
          <a:endParaRPr lang="zh-CN" altLang="en-US"/>
        </a:p>
      </dgm:t>
    </dgm:pt>
    <dgm:pt modelId="{7F02A1F8-1F1B-4CBC-AAF9-D8DDC253DB1D}" type="sibTrans" cxnId="{038E4342-D50A-487F-964D-9E699772892E}">
      <dgm:prSet/>
      <dgm:spPr/>
      <dgm:t>
        <a:bodyPr/>
        <a:lstStyle/>
        <a:p>
          <a:endParaRPr lang="zh-CN" altLang="en-US"/>
        </a:p>
      </dgm:t>
    </dgm:pt>
    <dgm:pt modelId="{CD3CDC3C-6388-4549-BF5A-5804218C8295}">
      <dgm:prSet custT="1"/>
      <dgm:spPr/>
      <dgm:t>
        <a:bodyPr/>
        <a:lstStyle/>
        <a:p>
          <a:r>
            <a:rPr lang="zh-CN" altLang="en-US" sz="1800" dirty="0" smtClean="0"/>
            <a:t>巨星</a:t>
          </a:r>
          <a:r>
            <a:rPr lang="en-US" altLang="zh-CN" sz="1800" dirty="0" smtClean="0"/>
            <a:t>/</a:t>
          </a:r>
          <a:r>
            <a:rPr lang="zh-CN" altLang="en-US" sz="1800" dirty="0" smtClean="0"/>
            <a:t>矮星</a:t>
          </a:r>
          <a:endParaRPr lang="zh-CN" altLang="en-US" sz="2400" dirty="0"/>
        </a:p>
      </dgm:t>
    </dgm:pt>
    <dgm:pt modelId="{134546FA-CC3B-4628-8AF2-F8DAC57A400E}" type="parTrans" cxnId="{9E33E009-3364-429B-B3DC-370758F34336}">
      <dgm:prSet/>
      <dgm:spPr/>
      <dgm:t>
        <a:bodyPr/>
        <a:lstStyle/>
        <a:p>
          <a:endParaRPr lang="zh-CN" altLang="en-US"/>
        </a:p>
      </dgm:t>
    </dgm:pt>
    <dgm:pt modelId="{F1526F9F-3DEC-4DF2-8C4A-A2A0A1295E64}" type="sibTrans" cxnId="{9E33E009-3364-429B-B3DC-370758F34336}">
      <dgm:prSet/>
      <dgm:spPr/>
      <dgm:t>
        <a:bodyPr/>
        <a:lstStyle/>
        <a:p>
          <a:endParaRPr lang="zh-CN" altLang="en-US"/>
        </a:p>
      </dgm:t>
    </dgm:pt>
    <dgm:pt modelId="{3C59E01A-DF49-41E3-825D-7A7A50461BE7}">
      <dgm:prSet phldrT="[文本]" custT="1"/>
      <dgm:spPr/>
      <dgm:t>
        <a:bodyPr/>
        <a:lstStyle/>
        <a:p>
          <a:r>
            <a:rPr lang="zh-CN" altLang="en-US" sz="1800" dirty="0" smtClean="0"/>
            <a:t>宇宙学距离</a:t>
          </a:r>
          <a:endParaRPr lang="zh-CN" altLang="en-US" sz="1800" dirty="0"/>
        </a:p>
      </dgm:t>
    </dgm:pt>
    <dgm:pt modelId="{692A9544-9387-42AE-B217-6BCF01780D35}" type="parTrans" cxnId="{C81356E4-0ACB-4E23-99CE-86D8F1F334F8}">
      <dgm:prSet/>
      <dgm:spPr/>
      <dgm:t>
        <a:bodyPr/>
        <a:lstStyle/>
        <a:p>
          <a:endParaRPr lang="zh-CN" altLang="en-US"/>
        </a:p>
      </dgm:t>
    </dgm:pt>
    <dgm:pt modelId="{23014533-0EBB-43BD-9AD1-A8B5B1765039}" type="sibTrans" cxnId="{C81356E4-0ACB-4E23-99CE-86D8F1F334F8}">
      <dgm:prSet/>
      <dgm:spPr/>
      <dgm:t>
        <a:bodyPr/>
        <a:lstStyle/>
        <a:p>
          <a:endParaRPr lang="zh-CN" altLang="en-US"/>
        </a:p>
      </dgm:t>
    </dgm:pt>
    <dgm:pt modelId="{97BD4D91-B46D-4D78-9AB2-2E469AA04988}">
      <dgm:prSet custT="1"/>
      <dgm:spPr/>
      <dgm:t>
        <a:bodyPr/>
        <a:lstStyle/>
        <a:p>
          <a:r>
            <a:rPr lang="zh-CN" altLang="en-US" sz="1800" dirty="0" smtClean="0"/>
            <a:t>物质组成</a:t>
          </a:r>
          <a:endParaRPr lang="zh-CN" altLang="en-US" sz="1800" dirty="0"/>
        </a:p>
      </dgm:t>
    </dgm:pt>
    <dgm:pt modelId="{AC03D366-AF95-4341-85E0-1135629545EF}" type="parTrans" cxnId="{9A9B1E09-667C-48B7-AEDF-6A56E8BBB3A7}">
      <dgm:prSet/>
      <dgm:spPr/>
      <dgm:t>
        <a:bodyPr/>
        <a:lstStyle/>
        <a:p>
          <a:endParaRPr lang="zh-CN" altLang="en-US"/>
        </a:p>
      </dgm:t>
    </dgm:pt>
    <dgm:pt modelId="{8AA28793-0129-42CA-B97E-E68947651987}" type="sibTrans" cxnId="{9A9B1E09-667C-48B7-AEDF-6A56E8BBB3A7}">
      <dgm:prSet/>
      <dgm:spPr/>
      <dgm:t>
        <a:bodyPr/>
        <a:lstStyle/>
        <a:p>
          <a:endParaRPr lang="zh-CN" altLang="en-US"/>
        </a:p>
      </dgm:t>
    </dgm:pt>
    <dgm:pt modelId="{DD01B6E5-CB6B-4753-94AA-033E1D39D54C}">
      <dgm:prSet phldrT="[文本]" custT="1"/>
      <dgm:spPr/>
      <dgm:t>
        <a:bodyPr/>
        <a:lstStyle/>
        <a:p>
          <a:r>
            <a:rPr lang="zh-CN" altLang="en-US" sz="1800" dirty="0" smtClean="0"/>
            <a:t>光谱类型</a:t>
          </a:r>
          <a:endParaRPr lang="zh-CN" altLang="en-US" sz="1800" dirty="0"/>
        </a:p>
      </dgm:t>
    </dgm:pt>
    <dgm:pt modelId="{2B055D8E-853B-43BD-8EC5-E5550E041689}" type="parTrans" cxnId="{71354072-9716-4E45-8F22-EB03B4767D48}">
      <dgm:prSet/>
      <dgm:spPr/>
      <dgm:t>
        <a:bodyPr/>
        <a:lstStyle/>
        <a:p>
          <a:endParaRPr lang="zh-CN" altLang="en-US"/>
        </a:p>
      </dgm:t>
    </dgm:pt>
    <dgm:pt modelId="{79923359-3B3F-470F-991B-C5927C4F48C0}" type="sibTrans" cxnId="{71354072-9716-4E45-8F22-EB03B4767D48}">
      <dgm:prSet/>
      <dgm:spPr/>
      <dgm:t>
        <a:bodyPr/>
        <a:lstStyle/>
        <a:p>
          <a:endParaRPr lang="zh-CN" altLang="en-US"/>
        </a:p>
      </dgm:t>
    </dgm:pt>
    <dgm:pt modelId="{14908944-8825-474A-8FC2-BD3463066CA7}" type="pres">
      <dgm:prSet presAssocID="{1F33421E-3BED-4ADB-A32C-A714C10D200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AFB5163-C95F-44B0-8DA3-71DCCB048466}" type="pres">
      <dgm:prSet presAssocID="{1F33421E-3BED-4ADB-A32C-A714C10D2003}" presName="cycle" presStyleCnt="0"/>
      <dgm:spPr/>
    </dgm:pt>
    <dgm:pt modelId="{20272FEB-11D1-42DE-A3BC-5849D7D9087B}" type="pres">
      <dgm:prSet presAssocID="{1F33421E-3BED-4ADB-A32C-A714C10D2003}" presName="centerShape" presStyleCnt="0"/>
      <dgm:spPr/>
    </dgm:pt>
    <dgm:pt modelId="{B2F79B2E-4D93-45DA-ACE3-9EC3ADC2F634}" type="pres">
      <dgm:prSet presAssocID="{1F33421E-3BED-4ADB-A32C-A714C10D2003}" presName="connSite" presStyleLbl="node1" presStyleIdx="0" presStyleCnt="6"/>
      <dgm:spPr/>
    </dgm:pt>
    <dgm:pt modelId="{86BE4AC0-C6CC-4C2F-8A52-04AF64CEA93C}" type="pres">
      <dgm:prSet presAssocID="{1F33421E-3BED-4ADB-A32C-A714C10D2003}" presName="visible" presStyleLbl="node1" presStyleIdx="0" presStyleCnt="6" custScaleX="217712" custScaleY="112605" custLinFactNeighborX="-19081" custLinFactNeighborY="4249"/>
      <dgm:spPr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3225E10-EC68-42F0-BC25-BF16A67BA6B5}" type="pres">
      <dgm:prSet presAssocID="{0CF5E1EC-6744-4154-A181-4ECBDD01D8DE}" presName="Name25" presStyleLbl="parChTrans1D1" presStyleIdx="0" presStyleCnt="5"/>
      <dgm:spPr/>
      <dgm:t>
        <a:bodyPr/>
        <a:lstStyle/>
        <a:p>
          <a:endParaRPr lang="zh-CN" altLang="en-US"/>
        </a:p>
      </dgm:t>
    </dgm:pt>
    <dgm:pt modelId="{3806015C-DCE1-4390-801C-60D73466100B}" type="pres">
      <dgm:prSet presAssocID="{BB3E0144-A35F-4F1E-A60F-A7858AFAABB4}" presName="node" presStyleCnt="0"/>
      <dgm:spPr/>
    </dgm:pt>
    <dgm:pt modelId="{94F80CA6-6D8F-4F85-B116-4132668E51E5}" type="pres">
      <dgm:prSet presAssocID="{BB3E0144-A35F-4F1E-A60F-A7858AFAABB4}" presName="parentNode" presStyleLbl="node1" presStyleIdx="1" presStyleCnt="6" custScaleX="99809" custLinFactNeighborX="6879" custLinFactNeighborY="68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F0C3CD-9BA0-40B6-A976-E9C61671CE91}" type="pres">
      <dgm:prSet presAssocID="{BB3E0144-A35F-4F1E-A60F-A7858AFAABB4}" presName="child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04B754-C523-4BE8-8E72-D70E226C721F}" type="pres">
      <dgm:prSet presAssocID="{F711B9AF-B1DF-48EF-85DC-D31A164AF20D}" presName="Name25" presStyleLbl="parChTrans1D1" presStyleIdx="1" presStyleCnt="5"/>
      <dgm:spPr/>
      <dgm:t>
        <a:bodyPr/>
        <a:lstStyle/>
        <a:p>
          <a:endParaRPr lang="zh-CN" altLang="en-US"/>
        </a:p>
      </dgm:t>
    </dgm:pt>
    <dgm:pt modelId="{E709D18D-1B2D-4F77-BC69-D86764808918}" type="pres">
      <dgm:prSet presAssocID="{82402F64-A9DC-4CF2-A977-0905F62BD82D}" presName="node" presStyleCnt="0"/>
      <dgm:spPr/>
    </dgm:pt>
    <dgm:pt modelId="{9DAF5B5E-26D7-4624-A455-9661D1D99EB1}" type="pres">
      <dgm:prSet presAssocID="{82402F64-A9DC-4CF2-A977-0905F62BD82D}" presName="parentNode" presStyleLbl="node1" presStyleIdx="2" presStyleCnt="6" custScaleY="10728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AC3D04-E3B8-4DEF-A7DC-6557A938D319}" type="pres">
      <dgm:prSet presAssocID="{82402F64-A9DC-4CF2-A977-0905F62BD82D}" presName="child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086549-3789-4F3E-A407-AC531C04686F}" type="pres">
      <dgm:prSet presAssocID="{F50BF4A5-BCA7-4A9A-8487-23524716559C}" presName="Name25" presStyleLbl="parChTrans1D1" presStyleIdx="2" presStyleCnt="5"/>
      <dgm:spPr/>
      <dgm:t>
        <a:bodyPr/>
        <a:lstStyle/>
        <a:p>
          <a:endParaRPr lang="zh-CN" altLang="en-US"/>
        </a:p>
      </dgm:t>
    </dgm:pt>
    <dgm:pt modelId="{56B48775-2B4B-4C19-8C65-64F1703CC0B1}" type="pres">
      <dgm:prSet presAssocID="{0F13E547-8A9B-46D5-8FB3-F52141EDFE1F}" presName="node" presStyleCnt="0"/>
      <dgm:spPr/>
    </dgm:pt>
    <dgm:pt modelId="{AB44DD12-DFF4-472F-9086-8E26A1184997}" type="pres">
      <dgm:prSet presAssocID="{0F13E547-8A9B-46D5-8FB3-F52141EDFE1F}" presName="parentNode" presStyleLbl="node1" presStyleIdx="3" presStyleCnt="6" custLinFactNeighborX="-4128" custLinFactNeighborY="-688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F13751-DD10-46D6-B64E-B94395C0BE85}" type="pres">
      <dgm:prSet presAssocID="{0F13E547-8A9B-46D5-8FB3-F52141EDFE1F}" presName="child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057DA6-26CC-4C24-8469-CB7A22155914}" type="pres">
      <dgm:prSet presAssocID="{8A7F3619-3B4C-4988-8CF3-2B36CA729A0B}" presName="Name25" presStyleLbl="parChTrans1D1" presStyleIdx="3" presStyleCnt="5"/>
      <dgm:spPr/>
      <dgm:t>
        <a:bodyPr/>
        <a:lstStyle/>
        <a:p>
          <a:endParaRPr lang="zh-CN" altLang="en-US"/>
        </a:p>
      </dgm:t>
    </dgm:pt>
    <dgm:pt modelId="{66388157-0EA1-42F5-AE38-18867EBD93EF}" type="pres">
      <dgm:prSet presAssocID="{A757D1E3-B7E1-4E39-B993-60F1914EE580}" presName="node" presStyleCnt="0"/>
      <dgm:spPr/>
    </dgm:pt>
    <dgm:pt modelId="{13BBA2BF-DA1E-49B4-8FC1-21800217FEFE}" type="pres">
      <dgm:prSet presAssocID="{A757D1E3-B7E1-4E39-B993-60F1914EE580}" presName="parentNode" presStyleLbl="node1" presStyleIdx="4" presStyleCnt="6" custLinFactNeighborX="1376" custLinFactNeighborY="-1444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FE8D49-F6AC-46D6-9E45-3DA81B434541}" type="pres">
      <dgm:prSet presAssocID="{A757D1E3-B7E1-4E39-B993-60F1914EE580}" presName="child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BE331A-4318-4680-AA8E-BE896FA253D8}" type="pres">
      <dgm:prSet presAssocID="{84EEA36C-2D57-424E-A9EC-92FA6F39672C}" presName="Name25" presStyleLbl="parChTrans1D1" presStyleIdx="4" presStyleCnt="5"/>
      <dgm:spPr/>
      <dgm:t>
        <a:bodyPr/>
        <a:lstStyle/>
        <a:p>
          <a:endParaRPr lang="zh-CN" altLang="en-US"/>
        </a:p>
      </dgm:t>
    </dgm:pt>
    <dgm:pt modelId="{6400A6B3-4F42-4742-A029-0BD654F0F561}" type="pres">
      <dgm:prSet presAssocID="{2EE6D830-AB56-47A1-9DF0-8BAAE36F26F5}" presName="node" presStyleCnt="0"/>
      <dgm:spPr/>
    </dgm:pt>
    <dgm:pt modelId="{9F65BC19-C153-4A09-973C-D8E3D4001A72}" type="pres">
      <dgm:prSet presAssocID="{2EE6D830-AB56-47A1-9DF0-8BAAE36F26F5}" presName="parentNode" presStyleLbl="node1" presStyleIdx="5" presStyleCnt="6" custScaleY="92195" custLinFactNeighborX="-1999" custLinFactNeighborY="86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5AA741-24FD-49EB-838E-53D6B9925B65}" type="pres">
      <dgm:prSet presAssocID="{2EE6D830-AB56-47A1-9DF0-8BAAE36F26F5}" presName="child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33E009-3364-429B-B3DC-370758F34336}" srcId="{A757D1E3-B7E1-4E39-B993-60F1914EE580}" destId="{CD3CDC3C-6388-4549-BF5A-5804218C8295}" srcOrd="0" destOrd="0" parTransId="{134546FA-CC3B-4628-8AF2-F8DAC57A400E}" sibTransId="{F1526F9F-3DEC-4DF2-8C4A-A2A0A1295E64}"/>
    <dgm:cxn modelId="{6A1ED629-F68A-4AD4-8744-72E350BBF0B7}" type="presOf" srcId="{2EE6D830-AB56-47A1-9DF0-8BAAE36F26F5}" destId="{9F65BC19-C153-4A09-973C-D8E3D4001A72}" srcOrd="0" destOrd="0" presId="urn:microsoft.com/office/officeart/2005/8/layout/radial2"/>
    <dgm:cxn modelId="{CC2555B0-999F-41E6-A0BC-C0FCBC660CA1}" type="presOf" srcId="{84EEA36C-2D57-424E-A9EC-92FA6F39672C}" destId="{E6BE331A-4318-4680-AA8E-BE896FA253D8}" srcOrd="0" destOrd="0" presId="urn:microsoft.com/office/officeart/2005/8/layout/radial2"/>
    <dgm:cxn modelId="{A7D12451-701C-4C9A-AB6E-D356467CF902}" type="presOf" srcId="{BB3E0144-A35F-4F1E-A60F-A7858AFAABB4}" destId="{94F80CA6-6D8F-4F85-B116-4132668E51E5}" srcOrd="0" destOrd="0" presId="urn:microsoft.com/office/officeart/2005/8/layout/radial2"/>
    <dgm:cxn modelId="{B856904C-B9AF-470F-9433-189D0824A193}" type="presOf" srcId="{0CF5E1EC-6744-4154-A181-4ECBDD01D8DE}" destId="{23225E10-EC68-42F0-BC25-BF16A67BA6B5}" srcOrd="0" destOrd="0" presId="urn:microsoft.com/office/officeart/2005/8/layout/radial2"/>
    <dgm:cxn modelId="{4F234711-627F-412B-A735-868E4379554F}" srcId="{1F33421E-3BED-4ADB-A32C-A714C10D2003}" destId="{2EE6D830-AB56-47A1-9DF0-8BAAE36F26F5}" srcOrd="4" destOrd="0" parTransId="{84EEA36C-2D57-424E-A9EC-92FA6F39672C}" sibTransId="{A959F01C-F11B-454E-A718-177D92681BBA}"/>
    <dgm:cxn modelId="{5DE82A4F-4429-4B86-9088-B1C8FCAA1ADF}" srcId="{1F33421E-3BED-4ADB-A32C-A714C10D2003}" destId="{0F13E547-8A9B-46D5-8FB3-F52141EDFE1F}" srcOrd="2" destOrd="0" parTransId="{F50BF4A5-BCA7-4A9A-8487-23524716559C}" sibTransId="{7E900A0F-6527-47DF-95FF-79D43B2DC97A}"/>
    <dgm:cxn modelId="{8A7E6B21-B39C-46EF-8EE3-CE917F90834C}" srcId="{82402F64-A9DC-4CF2-A977-0905F62BD82D}" destId="{CA0A3F44-110C-426D-8024-07AC0879428A}" srcOrd="0" destOrd="0" parTransId="{A554C9B7-AD2E-474C-94CB-4C2958F6FE12}" sibTransId="{355844F2-5792-4FB3-8333-B6130355EBCA}"/>
    <dgm:cxn modelId="{6C6E5EB4-D670-434E-B918-9C5BA305F90C}" type="presOf" srcId="{F711B9AF-B1DF-48EF-85DC-D31A164AF20D}" destId="{6B04B754-C523-4BE8-8E72-D70E226C721F}" srcOrd="0" destOrd="0" presId="urn:microsoft.com/office/officeart/2005/8/layout/radial2"/>
    <dgm:cxn modelId="{8EA7ED36-3863-4F06-BA58-7F9E8A96888C}" srcId="{1F33421E-3BED-4ADB-A32C-A714C10D2003}" destId="{A757D1E3-B7E1-4E39-B993-60F1914EE580}" srcOrd="3" destOrd="0" parTransId="{8A7F3619-3B4C-4988-8CF3-2B36CA729A0B}" sibTransId="{C25A2846-C737-4063-B78D-938E1918B19A}"/>
    <dgm:cxn modelId="{51747492-4105-49B1-88B4-BBAB0D7351C5}" type="presOf" srcId="{CA0A3F44-110C-426D-8024-07AC0879428A}" destId="{80AC3D04-E3B8-4DEF-A7DC-6557A938D319}" srcOrd="0" destOrd="0" presId="urn:microsoft.com/office/officeart/2005/8/layout/radial2"/>
    <dgm:cxn modelId="{2C5ED217-62A2-48C6-A9B5-418D70149062}" type="presOf" srcId="{0F13E547-8A9B-46D5-8FB3-F52141EDFE1F}" destId="{AB44DD12-DFF4-472F-9086-8E26A1184997}" srcOrd="0" destOrd="0" presId="urn:microsoft.com/office/officeart/2005/8/layout/radial2"/>
    <dgm:cxn modelId="{725E7189-A0B6-4A05-91DD-75561F1EC7DE}" type="presOf" srcId="{82402F64-A9DC-4CF2-A977-0905F62BD82D}" destId="{9DAF5B5E-26D7-4624-A455-9661D1D99EB1}" srcOrd="0" destOrd="0" presId="urn:microsoft.com/office/officeart/2005/8/layout/radial2"/>
    <dgm:cxn modelId="{C81356E4-0ACB-4E23-99CE-86D8F1F334F8}" srcId="{82402F64-A9DC-4CF2-A977-0905F62BD82D}" destId="{3C59E01A-DF49-41E3-825D-7A7A50461BE7}" srcOrd="1" destOrd="0" parTransId="{692A9544-9387-42AE-B217-6BCF01780D35}" sibTransId="{23014533-0EBB-43BD-9AD1-A8B5B1765039}"/>
    <dgm:cxn modelId="{3708E6D2-720E-45AF-BCA9-1B70C384EB0C}" srcId="{BB3E0144-A35F-4F1E-A60F-A7858AFAABB4}" destId="{55C4DB5F-8F61-49DF-9282-E5D064742E80}" srcOrd="0" destOrd="0" parTransId="{8A4F6C56-EB5B-4FD3-9088-D701F89D9DA6}" sibTransId="{EC8E0CAD-4E0B-48BC-BD82-0C2C25472BB2}"/>
    <dgm:cxn modelId="{D6FEA9BE-36E1-42F7-9583-9E09DC07A658}" srcId="{1F33421E-3BED-4ADB-A32C-A714C10D2003}" destId="{82402F64-A9DC-4CF2-A977-0905F62BD82D}" srcOrd="1" destOrd="0" parTransId="{F711B9AF-B1DF-48EF-85DC-D31A164AF20D}" sibTransId="{D5D93B56-C129-4A8D-AE40-269E218583EB}"/>
    <dgm:cxn modelId="{03D27903-389E-44CE-8197-2313AF54E62B}" type="presOf" srcId="{F50BF4A5-BCA7-4A9A-8487-23524716559C}" destId="{3F086549-3789-4F3E-A407-AC531C04686F}" srcOrd="0" destOrd="0" presId="urn:microsoft.com/office/officeart/2005/8/layout/radial2"/>
    <dgm:cxn modelId="{9A9B1E09-667C-48B7-AEDF-6A56E8BBB3A7}" srcId="{2EE6D830-AB56-47A1-9DF0-8BAAE36F26F5}" destId="{97BD4D91-B46D-4D78-9AB2-2E469AA04988}" srcOrd="1" destOrd="0" parTransId="{AC03D366-AF95-4341-85E0-1135629545EF}" sibTransId="{8AA28793-0129-42CA-B97E-E68947651987}"/>
    <dgm:cxn modelId="{B4F06E3D-8715-4008-ADC4-6E00D0B30E9C}" type="presOf" srcId="{DD01B6E5-CB6B-4753-94AA-033E1D39D54C}" destId="{BCF13751-DD10-46D6-B64E-B94395C0BE85}" srcOrd="0" destOrd="1" presId="urn:microsoft.com/office/officeart/2005/8/layout/radial2"/>
    <dgm:cxn modelId="{16BB4D53-BA93-491E-A1B7-AC56443BC564}" type="presOf" srcId="{8A7F3619-3B4C-4988-8CF3-2B36CA729A0B}" destId="{CB057DA6-26CC-4C24-8469-CB7A22155914}" srcOrd="0" destOrd="0" presId="urn:microsoft.com/office/officeart/2005/8/layout/radial2"/>
    <dgm:cxn modelId="{349B4A3F-2700-4F76-BAAC-ED09179DA8A1}" type="presOf" srcId="{A757D1E3-B7E1-4E39-B993-60F1914EE580}" destId="{13BBA2BF-DA1E-49B4-8FC1-21800217FEFE}" srcOrd="0" destOrd="0" presId="urn:microsoft.com/office/officeart/2005/8/layout/radial2"/>
    <dgm:cxn modelId="{8460B176-2A26-48F7-A274-E9851AF25654}" type="presOf" srcId="{97BD4D91-B46D-4D78-9AB2-2E469AA04988}" destId="{815AA741-24FD-49EB-838E-53D6B9925B65}" srcOrd="0" destOrd="1" presId="urn:microsoft.com/office/officeart/2005/8/layout/radial2"/>
    <dgm:cxn modelId="{130AC06C-76C7-4C74-89AA-7B97658624F6}" srcId="{0F13E547-8A9B-46D5-8FB3-F52141EDFE1F}" destId="{5FE43F29-4A94-4E33-91BC-7D4EA75751F9}" srcOrd="0" destOrd="0" parTransId="{A359967C-F175-4C02-B333-6F95072FB23C}" sibTransId="{920ECFBB-3C7E-4F1F-9BAB-58213D62D494}"/>
    <dgm:cxn modelId="{AC9B3DC4-DE1A-4657-8802-D4EE9CD8FA40}" type="presOf" srcId="{BC520F63-03B5-4AC5-8DC5-5F53166185CC}" destId="{815AA741-24FD-49EB-838E-53D6B9925B65}" srcOrd="0" destOrd="0" presId="urn:microsoft.com/office/officeart/2005/8/layout/radial2"/>
    <dgm:cxn modelId="{738A8DB9-8F44-4C42-BA2D-21F45EB59911}" type="presOf" srcId="{3C59E01A-DF49-41E3-825D-7A7A50461BE7}" destId="{80AC3D04-E3B8-4DEF-A7DC-6557A938D319}" srcOrd="0" destOrd="1" presId="urn:microsoft.com/office/officeart/2005/8/layout/radial2"/>
    <dgm:cxn modelId="{6C798805-86D2-44CA-9A79-8C795D6D5045}" type="presOf" srcId="{1F33421E-3BED-4ADB-A32C-A714C10D2003}" destId="{14908944-8825-474A-8FC2-BD3463066CA7}" srcOrd="0" destOrd="0" presId="urn:microsoft.com/office/officeart/2005/8/layout/radial2"/>
    <dgm:cxn modelId="{6B147196-111F-4117-B0AC-786BB0BEC309}" type="presOf" srcId="{5FE43F29-4A94-4E33-91BC-7D4EA75751F9}" destId="{BCF13751-DD10-46D6-B64E-B94395C0BE85}" srcOrd="0" destOrd="0" presId="urn:microsoft.com/office/officeart/2005/8/layout/radial2"/>
    <dgm:cxn modelId="{07640849-2927-4820-921D-668BE8AB2428}" type="presOf" srcId="{55C4DB5F-8F61-49DF-9282-E5D064742E80}" destId="{B8F0C3CD-9BA0-40B6-A976-E9C61671CE91}" srcOrd="0" destOrd="0" presId="urn:microsoft.com/office/officeart/2005/8/layout/radial2"/>
    <dgm:cxn modelId="{453FB012-9DB0-45C1-BAFA-936BF9780406}" srcId="{1F33421E-3BED-4ADB-A32C-A714C10D2003}" destId="{BB3E0144-A35F-4F1E-A60F-A7858AFAABB4}" srcOrd="0" destOrd="0" parTransId="{0CF5E1EC-6744-4154-A181-4ECBDD01D8DE}" sibTransId="{9B36E09F-7639-4B9D-97B7-10D831BD44A3}"/>
    <dgm:cxn modelId="{71354072-9716-4E45-8F22-EB03B4767D48}" srcId="{0F13E547-8A9B-46D5-8FB3-F52141EDFE1F}" destId="{DD01B6E5-CB6B-4753-94AA-033E1D39D54C}" srcOrd="1" destOrd="0" parTransId="{2B055D8E-853B-43BD-8EC5-E5550E041689}" sibTransId="{79923359-3B3F-470F-991B-C5927C4F48C0}"/>
    <dgm:cxn modelId="{038E4342-D50A-487F-964D-9E699772892E}" srcId="{2EE6D830-AB56-47A1-9DF0-8BAAE36F26F5}" destId="{BC520F63-03B5-4AC5-8DC5-5F53166185CC}" srcOrd="0" destOrd="0" parTransId="{F34CEB1D-DFE0-4DA0-9A22-6BCCFECDF007}" sibTransId="{7F02A1F8-1F1B-4CBC-AAF9-D8DDC253DB1D}"/>
    <dgm:cxn modelId="{F4B96E9C-20BB-44C0-BD0C-E9D22F8CFD23}" type="presOf" srcId="{CD3CDC3C-6388-4549-BF5A-5804218C8295}" destId="{7DFE8D49-F6AC-46D6-9E45-3DA81B434541}" srcOrd="0" destOrd="0" presId="urn:microsoft.com/office/officeart/2005/8/layout/radial2"/>
    <dgm:cxn modelId="{CDED7159-7C09-4266-849D-5B2B0AA3423D}" type="presParOf" srcId="{14908944-8825-474A-8FC2-BD3463066CA7}" destId="{4AFB5163-C95F-44B0-8DA3-71DCCB048466}" srcOrd="0" destOrd="0" presId="urn:microsoft.com/office/officeart/2005/8/layout/radial2"/>
    <dgm:cxn modelId="{24963BE8-4601-47B8-B765-88CAA6A70A41}" type="presParOf" srcId="{4AFB5163-C95F-44B0-8DA3-71DCCB048466}" destId="{20272FEB-11D1-42DE-A3BC-5849D7D9087B}" srcOrd="0" destOrd="0" presId="urn:microsoft.com/office/officeart/2005/8/layout/radial2"/>
    <dgm:cxn modelId="{5807FE05-DC29-4F1E-8F6C-D9C0E92B2ED9}" type="presParOf" srcId="{20272FEB-11D1-42DE-A3BC-5849D7D9087B}" destId="{B2F79B2E-4D93-45DA-ACE3-9EC3ADC2F634}" srcOrd="0" destOrd="0" presId="urn:microsoft.com/office/officeart/2005/8/layout/radial2"/>
    <dgm:cxn modelId="{FC2E3DE1-C473-42DE-9D5C-DCBA2B64C844}" type="presParOf" srcId="{20272FEB-11D1-42DE-A3BC-5849D7D9087B}" destId="{86BE4AC0-C6CC-4C2F-8A52-04AF64CEA93C}" srcOrd="1" destOrd="0" presId="urn:microsoft.com/office/officeart/2005/8/layout/radial2"/>
    <dgm:cxn modelId="{3CD6C7EF-5E73-43E9-B624-0EC5F5467CCD}" type="presParOf" srcId="{4AFB5163-C95F-44B0-8DA3-71DCCB048466}" destId="{23225E10-EC68-42F0-BC25-BF16A67BA6B5}" srcOrd="1" destOrd="0" presId="urn:microsoft.com/office/officeart/2005/8/layout/radial2"/>
    <dgm:cxn modelId="{46995A7F-E589-448D-B6E0-0E53D0F0B93F}" type="presParOf" srcId="{4AFB5163-C95F-44B0-8DA3-71DCCB048466}" destId="{3806015C-DCE1-4390-801C-60D73466100B}" srcOrd="2" destOrd="0" presId="urn:microsoft.com/office/officeart/2005/8/layout/radial2"/>
    <dgm:cxn modelId="{0DEBD358-A6D1-4075-803D-16923F225901}" type="presParOf" srcId="{3806015C-DCE1-4390-801C-60D73466100B}" destId="{94F80CA6-6D8F-4F85-B116-4132668E51E5}" srcOrd="0" destOrd="0" presId="urn:microsoft.com/office/officeart/2005/8/layout/radial2"/>
    <dgm:cxn modelId="{C1409928-FE47-46B7-9592-9DE737DF312D}" type="presParOf" srcId="{3806015C-DCE1-4390-801C-60D73466100B}" destId="{B8F0C3CD-9BA0-40B6-A976-E9C61671CE91}" srcOrd="1" destOrd="0" presId="urn:microsoft.com/office/officeart/2005/8/layout/radial2"/>
    <dgm:cxn modelId="{C7F2C8A0-3818-4455-8E5A-FE638B2E3942}" type="presParOf" srcId="{4AFB5163-C95F-44B0-8DA3-71DCCB048466}" destId="{6B04B754-C523-4BE8-8E72-D70E226C721F}" srcOrd="3" destOrd="0" presId="urn:microsoft.com/office/officeart/2005/8/layout/radial2"/>
    <dgm:cxn modelId="{5BFA9CBB-B9B3-4D0A-84C7-19153EDB8362}" type="presParOf" srcId="{4AFB5163-C95F-44B0-8DA3-71DCCB048466}" destId="{E709D18D-1B2D-4F77-BC69-D86764808918}" srcOrd="4" destOrd="0" presId="urn:microsoft.com/office/officeart/2005/8/layout/radial2"/>
    <dgm:cxn modelId="{686DA8C8-1763-4DDD-8D6C-4BC109987C91}" type="presParOf" srcId="{E709D18D-1B2D-4F77-BC69-D86764808918}" destId="{9DAF5B5E-26D7-4624-A455-9661D1D99EB1}" srcOrd="0" destOrd="0" presId="urn:microsoft.com/office/officeart/2005/8/layout/radial2"/>
    <dgm:cxn modelId="{EA0C7F46-8AA3-4324-A55E-E8B50DE6E823}" type="presParOf" srcId="{E709D18D-1B2D-4F77-BC69-D86764808918}" destId="{80AC3D04-E3B8-4DEF-A7DC-6557A938D319}" srcOrd="1" destOrd="0" presId="urn:microsoft.com/office/officeart/2005/8/layout/radial2"/>
    <dgm:cxn modelId="{F02F8A31-D6B2-4B32-92F8-A31E3C4A1367}" type="presParOf" srcId="{4AFB5163-C95F-44B0-8DA3-71DCCB048466}" destId="{3F086549-3789-4F3E-A407-AC531C04686F}" srcOrd="5" destOrd="0" presId="urn:microsoft.com/office/officeart/2005/8/layout/radial2"/>
    <dgm:cxn modelId="{433B3470-1134-499D-A60D-1AC73901FD18}" type="presParOf" srcId="{4AFB5163-C95F-44B0-8DA3-71DCCB048466}" destId="{56B48775-2B4B-4C19-8C65-64F1703CC0B1}" srcOrd="6" destOrd="0" presId="urn:microsoft.com/office/officeart/2005/8/layout/radial2"/>
    <dgm:cxn modelId="{8C6370D1-BF54-46B4-A197-4AD4E8497E2A}" type="presParOf" srcId="{56B48775-2B4B-4C19-8C65-64F1703CC0B1}" destId="{AB44DD12-DFF4-472F-9086-8E26A1184997}" srcOrd="0" destOrd="0" presId="urn:microsoft.com/office/officeart/2005/8/layout/radial2"/>
    <dgm:cxn modelId="{866D5F39-321A-4E32-BB4E-DABBE17C3B0C}" type="presParOf" srcId="{56B48775-2B4B-4C19-8C65-64F1703CC0B1}" destId="{BCF13751-DD10-46D6-B64E-B94395C0BE85}" srcOrd="1" destOrd="0" presId="urn:microsoft.com/office/officeart/2005/8/layout/radial2"/>
    <dgm:cxn modelId="{C74BA033-CF56-4860-BF17-75B99E46CAC4}" type="presParOf" srcId="{4AFB5163-C95F-44B0-8DA3-71DCCB048466}" destId="{CB057DA6-26CC-4C24-8469-CB7A22155914}" srcOrd="7" destOrd="0" presId="urn:microsoft.com/office/officeart/2005/8/layout/radial2"/>
    <dgm:cxn modelId="{B982B397-1172-45A4-A70C-3B8AA1346BCF}" type="presParOf" srcId="{4AFB5163-C95F-44B0-8DA3-71DCCB048466}" destId="{66388157-0EA1-42F5-AE38-18867EBD93EF}" srcOrd="8" destOrd="0" presId="urn:microsoft.com/office/officeart/2005/8/layout/radial2"/>
    <dgm:cxn modelId="{D1E02D1B-1352-43C2-912E-581264902261}" type="presParOf" srcId="{66388157-0EA1-42F5-AE38-18867EBD93EF}" destId="{13BBA2BF-DA1E-49B4-8FC1-21800217FEFE}" srcOrd="0" destOrd="0" presId="urn:microsoft.com/office/officeart/2005/8/layout/radial2"/>
    <dgm:cxn modelId="{07F08711-33C1-4965-A75F-12485660A7D0}" type="presParOf" srcId="{66388157-0EA1-42F5-AE38-18867EBD93EF}" destId="{7DFE8D49-F6AC-46D6-9E45-3DA81B434541}" srcOrd="1" destOrd="0" presId="urn:microsoft.com/office/officeart/2005/8/layout/radial2"/>
    <dgm:cxn modelId="{0850BAA1-DB18-4056-98E9-2169BB118916}" type="presParOf" srcId="{4AFB5163-C95F-44B0-8DA3-71DCCB048466}" destId="{E6BE331A-4318-4680-AA8E-BE896FA253D8}" srcOrd="9" destOrd="0" presId="urn:microsoft.com/office/officeart/2005/8/layout/radial2"/>
    <dgm:cxn modelId="{CC746CA1-E147-4FEB-958C-7091D5B5E53E}" type="presParOf" srcId="{4AFB5163-C95F-44B0-8DA3-71DCCB048466}" destId="{6400A6B3-4F42-4742-A029-0BD654F0F561}" srcOrd="10" destOrd="0" presId="urn:microsoft.com/office/officeart/2005/8/layout/radial2"/>
    <dgm:cxn modelId="{D2448E71-B51E-46AC-A6BF-1B4ED0F1372D}" type="presParOf" srcId="{6400A6B3-4F42-4742-A029-0BD654F0F561}" destId="{9F65BC19-C153-4A09-973C-D8E3D4001A72}" srcOrd="0" destOrd="0" presId="urn:microsoft.com/office/officeart/2005/8/layout/radial2"/>
    <dgm:cxn modelId="{86D9B027-677B-4061-A512-860ACAE74597}" type="presParOf" srcId="{6400A6B3-4F42-4742-A029-0BD654F0F561}" destId="{815AA741-24FD-49EB-838E-53D6B9925B6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2F19-01FF-4698-BF74-F7F0263386AD}">
      <dsp:nvSpPr>
        <dsp:cNvPr id="0" name=""/>
        <dsp:cNvSpPr/>
      </dsp:nvSpPr>
      <dsp:spPr>
        <a:xfrm>
          <a:off x="763718" y="1142671"/>
          <a:ext cx="2607333" cy="227913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/>
            <a:t>2D pipeline</a:t>
          </a:r>
          <a:r>
            <a:rPr lang="zh-CN" altLang="en-US" sz="1000" kern="1200" dirty="0" smtClean="0"/>
            <a:t>：减本底、除平场、追迹、抽谱、波长定标、减天光、</a:t>
          </a:r>
          <a:r>
            <a:rPr lang="zh-CN" altLang="en-US" sz="1000" kern="1200" dirty="0" smtClean="0">
              <a:solidFill>
                <a:schemeClr val="bg1"/>
              </a:solidFill>
            </a:rPr>
            <a:t>流量定标</a:t>
          </a:r>
          <a:endParaRPr lang="zh-CN" altLang="en-US" sz="1000" kern="1200" dirty="0">
            <a:solidFill>
              <a:schemeClr val="bg1"/>
            </a:solidFill>
          </a:endParaRPr>
        </a:p>
      </dsp:txBody>
      <dsp:txXfrm>
        <a:off x="1415551" y="1484542"/>
        <a:ext cx="1271075" cy="1595395"/>
      </dsp:txXfrm>
    </dsp:sp>
    <dsp:sp modelId="{3FC595BB-0898-4333-9C03-281753158C2F}">
      <dsp:nvSpPr>
        <dsp:cNvPr id="0" name=""/>
        <dsp:cNvSpPr/>
      </dsp:nvSpPr>
      <dsp:spPr>
        <a:xfrm>
          <a:off x="8843" y="1636716"/>
          <a:ext cx="1303666" cy="1303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原始二维光谱</a:t>
          </a:r>
          <a:endParaRPr lang="zh-CN" altLang="en-US" sz="2000" kern="1200" dirty="0"/>
        </a:p>
      </dsp:txBody>
      <dsp:txXfrm>
        <a:off x="199760" y="1827633"/>
        <a:ext cx="921832" cy="921832"/>
      </dsp:txXfrm>
    </dsp:sp>
    <dsp:sp modelId="{1420576C-2912-4041-BCB9-6BE51CAC7703}">
      <dsp:nvSpPr>
        <dsp:cNvPr id="0" name=""/>
        <dsp:cNvSpPr/>
      </dsp:nvSpPr>
      <dsp:spPr>
        <a:xfrm>
          <a:off x="4245525" y="1203752"/>
          <a:ext cx="3014807" cy="227913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/>
            <a:t>1D pipeline</a:t>
          </a:r>
          <a:r>
            <a:rPr lang="zh-CN" altLang="en-US" sz="1000" kern="1200" dirty="0" smtClean="0"/>
            <a:t>（</a:t>
          </a:r>
          <a:r>
            <a:rPr lang="en-US" altLang="zh-CN" sz="1000" kern="1200" dirty="0" smtClean="0"/>
            <a:t>LASP</a:t>
          </a:r>
          <a:r>
            <a:rPr lang="zh-CN" altLang="en-US" sz="1000" kern="1200" dirty="0" smtClean="0"/>
            <a:t>）：</a:t>
          </a:r>
          <a:endParaRPr lang="en-US" altLang="zh-CN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solidFill>
                <a:srgbClr val="FF0000"/>
              </a:solidFill>
            </a:rPr>
            <a:t> 1.CFI</a:t>
          </a:r>
          <a:r>
            <a:rPr lang="zh-CN" altLang="en-US" sz="1000" kern="1200" dirty="0" smtClean="0">
              <a:solidFill>
                <a:srgbClr val="FF0000"/>
              </a:solidFill>
            </a:rPr>
            <a:t>方法</a:t>
          </a:r>
          <a:r>
            <a:rPr lang="en-US" altLang="zh-CN" sz="1000" kern="1200" dirty="0" smtClean="0"/>
            <a:t>,</a:t>
          </a:r>
          <a:r>
            <a:rPr lang="zh-CN" altLang="en-US" sz="1000" kern="1200" dirty="0" smtClean="0"/>
            <a:t>基于</a:t>
          </a:r>
          <a:r>
            <a:rPr lang="en-US" altLang="zh-CN" sz="1000" kern="1200" dirty="0" smtClean="0"/>
            <a:t>ATLAS9</a:t>
          </a:r>
          <a:r>
            <a:rPr lang="zh-CN" altLang="en-US" sz="1000" kern="1200" dirty="0" smtClean="0"/>
            <a:t>参数模型和观测光谱做相关，确定初始值</a:t>
          </a:r>
          <a:endParaRPr lang="en-US" altLang="zh-CN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solidFill>
                <a:srgbClr val="FF0000"/>
              </a:solidFill>
            </a:rPr>
            <a:t>2.UlySS</a:t>
          </a:r>
          <a:r>
            <a:rPr lang="zh-CN" altLang="en-US" sz="1000" kern="1200" dirty="0" smtClean="0">
              <a:solidFill>
                <a:srgbClr val="FF0000"/>
              </a:solidFill>
            </a:rPr>
            <a:t>方法</a:t>
          </a:r>
          <a:r>
            <a:rPr lang="zh-CN" altLang="en-US" sz="1000" kern="1200" dirty="0" smtClean="0"/>
            <a:t>，通过对</a:t>
          </a:r>
          <a:r>
            <a:rPr lang="en-US" altLang="zh-CN" sz="1000" kern="1200" dirty="0" smtClean="0"/>
            <a:t>ELODIE</a:t>
          </a:r>
          <a:r>
            <a:rPr lang="zh-CN" altLang="en-US" sz="1000" kern="1200" dirty="0" smtClean="0"/>
            <a:t>恒星库插值运算来构建模板光谱，利用</a:t>
          </a:r>
          <a:r>
            <a:rPr lang="en-US" altLang="zh-CN" sz="1000" kern="1200" dirty="0" err="1" smtClean="0"/>
            <a:t>chisq</a:t>
          </a:r>
          <a:r>
            <a:rPr lang="zh-CN" altLang="en-US" sz="1000" kern="1200" dirty="0" smtClean="0"/>
            <a:t>拟合确定恒星参数</a:t>
          </a:r>
          <a:endParaRPr lang="zh-CN" altLang="en-US" sz="1000" kern="1200" dirty="0"/>
        </a:p>
      </dsp:txBody>
      <dsp:txXfrm>
        <a:off x="4999227" y="1545623"/>
        <a:ext cx="1469718" cy="1595395"/>
      </dsp:txXfrm>
    </dsp:sp>
    <dsp:sp modelId="{DF5C719C-2F91-411E-8E92-EFA7A42BC138}">
      <dsp:nvSpPr>
        <dsp:cNvPr id="0" name=""/>
        <dsp:cNvSpPr/>
      </dsp:nvSpPr>
      <dsp:spPr>
        <a:xfrm>
          <a:off x="3514064" y="1710464"/>
          <a:ext cx="1303666" cy="1303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一维光谱</a:t>
          </a:r>
          <a:endParaRPr lang="zh-CN" altLang="en-US" sz="2000" kern="1200" dirty="0"/>
        </a:p>
      </dsp:txBody>
      <dsp:txXfrm>
        <a:off x="3704981" y="1901381"/>
        <a:ext cx="921832" cy="921832"/>
      </dsp:txXfrm>
    </dsp:sp>
    <dsp:sp modelId="{F283FA5E-55AC-4999-BA94-65913E8AB905}">
      <dsp:nvSpPr>
        <dsp:cNvPr id="0" name=""/>
        <dsp:cNvSpPr/>
      </dsp:nvSpPr>
      <dsp:spPr>
        <a:xfrm flipV="1">
          <a:off x="2455604" y="4372859"/>
          <a:ext cx="895488" cy="398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BF8DC-7EF7-404C-AF70-1250EFF81CD9}">
      <dsp:nvSpPr>
        <dsp:cNvPr id="0" name=""/>
        <dsp:cNvSpPr/>
      </dsp:nvSpPr>
      <dsp:spPr>
        <a:xfrm>
          <a:off x="7442259" y="1754750"/>
          <a:ext cx="1303666" cy="1303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恒星参数及星表</a:t>
          </a:r>
          <a:endParaRPr lang="zh-CN" altLang="en-US" sz="2000" kern="1200" dirty="0"/>
        </a:p>
      </dsp:txBody>
      <dsp:txXfrm>
        <a:off x="7633176" y="1945667"/>
        <a:ext cx="921832" cy="921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E331A-4318-4680-AA8E-BE896FA253D8}">
      <dsp:nvSpPr>
        <dsp:cNvPr id="0" name=""/>
        <dsp:cNvSpPr/>
      </dsp:nvSpPr>
      <dsp:spPr>
        <a:xfrm rot="3404452">
          <a:off x="2360422" y="4689778"/>
          <a:ext cx="1937081" cy="41660"/>
        </a:xfrm>
        <a:custGeom>
          <a:avLst/>
          <a:gdLst/>
          <a:ahLst/>
          <a:cxnLst/>
          <a:rect l="0" t="0" r="0" b="0"/>
          <a:pathLst>
            <a:path>
              <a:moveTo>
                <a:pt x="0" y="20830"/>
              </a:moveTo>
              <a:lnTo>
                <a:pt x="1937081" y="2083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57DA6-26CC-4C24-8469-CB7A22155914}">
      <dsp:nvSpPr>
        <dsp:cNvPr id="0" name=""/>
        <dsp:cNvSpPr/>
      </dsp:nvSpPr>
      <dsp:spPr>
        <a:xfrm rot="1567497">
          <a:off x="2935260" y="3915943"/>
          <a:ext cx="1657849" cy="41660"/>
        </a:xfrm>
        <a:custGeom>
          <a:avLst/>
          <a:gdLst/>
          <a:ahLst/>
          <a:cxnLst/>
          <a:rect l="0" t="0" r="0" b="0"/>
          <a:pathLst>
            <a:path>
              <a:moveTo>
                <a:pt x="0" y="20830"/>
              </a:moveTo>
              <a:lnTo>
                <a:pt x="1657849" y="2083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86549-3789-4F3E-A407-AC531C04686F}">
      <dsp:nvSpPr>
        <dsp:cNvPr id="0" name=""/>
        <dsp:cNvSpPr/>
      </dsp:nvSpPr>
      <dsp:spPr>
        <a:xfrm rot="21508451">
          <a:off x="3019652" y="3195048"/>
          <a:ext cx="1660268" cy="41660"/>
        </a:xfrm>
        <a:custGeom>
          <a:avLst/>
          <a:gdLst/>
          <a:ahLst/>
          <a:cxnLst/>
          <a:rect l="0" t="0" r="0" b="0"/>
          <a:pathLst>
            <a:path>
              <a:moveTo>
                <a:pt x="0" y="20830"/>
              </a:moveTo>
              <a:lnTo>
                <a:pt x="1660268" y="2083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4B754-C523-4BE8-8E72-D70E226C721F}">
      <dsp:nvSpPr>
        <dsp:cNvPr id="0" name=""/>
        <dsp:cNvSpPr/>
      </dsp:nvSpPr>
      <dsp:spPr>
        <a:xfrm rot="19859721">
          <a:off x="2913936" y="2466605"/>
          <a:ext cx="1690500" cy="41660"/>
        </a:xfrm>
        <a:custGeom>
          <a:avLst/>
          <a:gdLst/>
          <a:ahLst/>
          <a:cxnLst/>
          <a:rect l="0" t="0" r="0" b="0"/>
          <a:pathLst>
            <a:path>
              <a:moveTo>
                <a:pt x="0" y="20830"/>
              </a:moveTo>
              <a:lnTo>
                <a:pt x="1690500" y="2083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25E10-EC68-42F0-BC25-BF16A67BA6B5}">
      <dsp:nvSpPr>
        <dsp:cNvPr id="0" name=""/>
        <dsp:cNvSpPr/>
      </dsp:nvSpPr>
      <dsp:spPr>
        <a:xfrm rot="18299735">
          <a:off x="2416797" y="1802147"/>
          <a:ext cx="1920565" cy="41660"/>
        </a:xfrm>
        <a:custGeom>
          <a:avLst/>
          <a:gdLst/>
          <a:ahLst/>
          <a:cxnLst/>
          <a:rect l="0" t="0" r="0" b="0"/>
          <a:pathLst>
            <a:path>
              <a:moveTo>
                <a:pt x="0" y="20830"/>
              </a:moveTo>
              <a:lnTo>
                <a:pt x="1920565" y="2083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E4AC0-C6CC-4C2F-8A52-04AF64CEA93C}">
      <dsp:nvSpPr>
        <dsp:cNvPr id="0" name=""/>
        <dsp:cNvSpPr/>
      </dsp:nvSpPr>
      <dsp:spPr>
        <a:xfrm>
          <a:off x="14740" y="2295103"/>
          <a:ext cx="4015475" cy="207688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80CA6-6D8F-4F85-B116-4132668E51E5}">
      <dsp:nvSpPr>
        <dsp:cNvPr id="0" name=""/>
        <dsp:cNvSpPr/>
      </dsp:nvSpPr>
      <dsp:spPr>
        <a:xfrm>
          <a:off x="3692689" y="30006"/>
          <a:ext cx="1104525" cy="1106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Spectral type</a:t>
          </a:r>
          <a:endParaRPr lang="zh-CN" altLang="en-US" sz="1400" kern="1200" dirty="0"/>
        </a:p>
      </dsp:txBody>
      <dsp:txXfrm>
        <a:off x="3854443" y="192069"/>
        <a:ext cx="781017" cy="782512"/>
      </dsp:txXfrm>
    </dsp:sp>
    <dsp:sp modelId="{B8F0C3CD-9BA0-40B6-A976-E9C61671CE91}">
      <dsp:nvSpPr>
        <dsp:cNvPr id="0" name=""/>
        <dsp:cNvSpPr/>
      </dsp:nvSpPr>
      <dsp:spPr>
        <a:xfrm>
          <a:off x="4910520" y="30006"/>
          <a:ext cx="1656787" cy="1106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距离模数</a:t>
          </a:r>
          <a:endParaRPr lang="zh-CN" altLang="en-US" sz="1800" kern="1200" dirty="0"/>
        </a:p>
      </dsp:txBody>
      <dsp:txXfrm>
        <a:off x="4910520" y="30006"/>
        <a:ext cx="1656787" cy="1106638"/>
      </dsp:txXfrm>
    </dsp:sp>
    <dsp:sp modelId="{9DAF5B5E-26D7-4624-A455-9661D1D99EB1}">
      <dsp:nvSpPr>
        <dsp:cNvPr id="0" name=""/>
        <dsp:cNvSpPr/>
      </dsp:nvSpPr>
      <dsp:spPr>
        <a:xfrm>
          <a:off x="4436667" y="1211443"/>
          <a:ext cx="1106638" cy="1187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RV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Redshift</a:t>
          </a:r>
          <a:endParaRPr lang="zh-CN" altLang="en-US" sz="1400" kern="1200" dirty="0"/>
        </a:p>
      </dsp:txBody>
      <dsp:txXfrm>
        <a:off x="4598730" y="1385310"/>
        <a:ext cx="782512" cy="839501"/>
      </dsp:txXfrm>
    </dsp:sp>
    <dsp:sp modelId="{80AC3D04-E3B8-4DEF-A7DC-6557A938D319}">
      <dsp:nvSpPr>
        <dsp:cNvPr id="0" name=""/>
        <dsp:cNvSpPr/>
      </dsp:nvSpPr>
      <dsp:spPr>
        <a:xfrm>
          <a:off x="5653969" y="1211443"/>
          <a:ext cx="1659958" cy="1187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运动学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宇宙学距离</a:t>
          </a:r>
          <a:endParaRPr lang="zh-CN" altLang="en-US" sz="1800" kern="1200" dirty="0"/>
        </a:p>
      </dsp:txBody>
      <dsp:txXfrm>
        <a:off x="5653969" y="1211443"/>
        <a:ext cx="1659958" cy="1187235"/>
      </dsp:txXfrm>
    </dsp:sp>
    <dsp:sp modelId="{AB44DD12-DFF4-472F-9086-8E26A1184997}">
      <dsp:nvSpPr>
        <dsp:cNvPr id="0" name=""/>
        <dsp:cNvSpPr/>
      </dsp:nvSpPr>
      <dsp:spPr>
        <a:xfrm>
          <a:off x="4679431" y="2625721"/>
          <a:ext cx="1106638" cy="1106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err="1" smtClean="0"/>
            <a:t>Teff</a:t>
          </a:r>
          <a:endParaRPr lang="zh-CN" altLang="en-US" sz="1400" kern="1200" dirty="0"/>
        </a:p>
      </dsp:txBody>
      <dsp:txXfrm>
        <a:off x="4841494" y="2787784"/>
        <a:ext cx="782512" cy="782512"/>
      </dsp:txXfrm>
    </dsp:sp>
    <dsp:sp modelId="{BCF13751-DD10-46D6-B64E-B94395C0BE85}">
      <dsp:nvSpPr>
        <dsp:cNvPr id="0" name=""/>
        <dsp:cNvSpPr/>
      </dsp:nvSpPr>
      <dsp:spPr>
        <a:xfrm>
          <a:off x="5896733" y="2625721"/>
          <a:ext cx="1659958" cy="1106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颜色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光谱类型</a:t>
          </a:r>
          <a:endParaRPr lang="zh-CN" altLang="en-US" sz="1800" kern="1200" dirty="0"/>
        </a:p>
      </dsp:txBody>
      <dsp:txXfrm>
        <a:off x="5896733" y="2625721"/>
        <a:ext cx="1659958" cy="1106638"/>
      </dsp:txXfrm>
    </dsp:sp>
    <dsp:sp modelId="{13BBA2BF-DA1E-49B4-8FC1-21800217FEFE}">
      <dsp:nvSpPr>
        <dsp:cNvPr id="0" name=""/>
        <dsp:cNvSpPr/>
      </dsp:nvSpPr>
      <dsp:spPr>
        <a:xfrm>
          <a:off x="4451894" y="3992097"/>
          <a:ext cx="1106638" cy="1106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Log g</a:t>
          </a:r>
          <a:endParaRPr lang="zh-CN" altLang="en-US" sz="1400" kern="1200" dirty="0"/>
        </a:p>
      </dsp:txBody>
      <dsp:txXfrm>
        <a:off x="4613957" y="4154160"/>
        <a:ext cx="782512" cy="782512"/>
      </dsp:txXfrm>
    </dsp:sp>
    <dsp:sp modelId="{7DFE8D49-F6AC-46D6-9E45-3DA81B434541}">
      <dsp:nvSpPr>
        <dsp:cNvPr id="0" name=""/>
        <dsp:cNvSpPr/>
      </dsp:nvSpPr>
      <dsp:spPr>
        <a:xfrm>
          <a:off x="5669197" y="3992097"/>
          <a:ext cx="1659958" cy="1106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巨星</a:t>
          </a:r>
          <a:r>
            <a:rPr lang="en-US" altLang="zh-CN" sz="1800" kern="1200" dirty="0" smtClean="0"/>
            <a:t>/</a:t>
          </a:r>
          <a:r>
            <a:rPr lang="zh-CN" altLang="en-US" sz="1800" kern="1200" dirty="0" smtClean="0"/>
            <a:t>矮星</a:t>
          </a:r>
          <a:endParaRPr lang="zh-CN" altLang="en-US" sz="2400" kern="1200" dirty="0"/>
        </a:p>
      </dsp:txBody>
      <dsp:txXfrm>
        <a:off x="5669197" y="3992097"/>
        <a:ext cx="1659958" cy="1106638"/>
      </dsp:txXfrm>
    </dsp:sp>
    <dsp:sp modelId="{9F65BC19-C153-4A09-973C-D8E3D4001A72}">
      <dsp:nvSpPr>
        <dsp:cNvPr id="0" name=""/>
        <dsp:cNvSpPr/>
      </dsp:nvSpPr>
      <dsp:spPr>
        <a:xfrm>
          <a:off x="3593120" y="5446902"/>
          <a:ext cx="1106638" cy="1020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Fe/H</a:t>
          </a:r>
          <a:endParaRPr lang="zh-CN" altLang="en-US" sz="1400" kern="1200" dirty="0"/>
        </a:p>
      </dsp:txBody>
      <dsp:txXfrm>
        <a:off x="3755183" y="5596316"/>
        <a:ext cx="782512" cy="721437"/>
      </dsp:txXfrm>
    </dsp:sp>
    <dsp:sp modelId="{815AA741-24FD-49EB-838E-53D6B9925B65}">
      <dsp:nvSpPr>
        <dsp:cNvPr id="0" name=""/>
        <dsp:cNvSpPr/>
      </dsp:nvSpPr>
      <dsp:spPr>
        <a:xfrm>
          <a:off x="4810423" y="5446902"/>
          <a:ext cx="1659958" cy="1020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年龄、演化</a:t>
          </a:r>
          <a:endParaRPr lang="zh-CN" alt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物质组成</a:t>
          </a:r>
          <a:endParaRPr lang="zh-CN" altLang="en-US" sz="1800" kern="1200" dirty="0"/>
        </a:p>
      </dsp:txBody>
      <dsp:txXfrm>
        <a:off x="4810423" y="5446902"/>
        <a:ext cx="1659958" cy="1020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9640C-C551-4F63-8F40-327549C352C0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EA643-CEAE-4638-BDB0-0CF065312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14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A643-CEAE-4638-BDB0-0CF0653125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83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A643-CEAE-4638-BDB0-0CF06531252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61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43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09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65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323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92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1652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337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59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33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09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41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81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05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43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06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59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95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584EED-8F2B-4747-A9DF-732933694468}" type="datetimeFigureOut">
              <a:rPr lang="zh-CN" altLang="en-US" smtClean="0"/>
              <a:t>2015/4/27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89C295-5907-48AF-8748-5369DD9EA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57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7422" y="864216"/>
            <a:ext cx="4876137" cy="2228851"/>
          </a:xfrm>
        </p:spPr>
        <p:txBody>
          <a:bodyPr/>
          <a:lstStyle/>
          <a:p>
            <a:r>
              <a:rPr lang="en-US" altLang="zh-CN" dirty="0" smtClean="0"/>
              <a:t>An Overview of LAMOST DR2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9162" y="3979694"/>
            <a:ext cx="6858000" cy="1241822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钟靖</a:t>
            </a:r>
            <a:endParaRPr lang="en-US" altLang="zh-CN" sz="2800" b="1" dirty="0"/>
          </a:p>
          <a:p>
            <a:r>
              <a:rPr lang="zh-CN" altLang="en-US" sz="2800" b="1" dirty="0"/>
              <a:t>上海天文台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32312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"/>
          <p:cNvSpPr>
            <a:spLocks noGrp="1"/>
          </p:cNvSpPr>
          <p:nvPr>
            <p:ph type="title"/>
          </p:nvPr>
        </p:nvSpPr>
        <p:spPr>
          <a:xfrm>
            <a:off x="843117" y="4392564"/>
            <a:ext cx="6554867" cy="1524000"/>
          </a:xfrm>
        </p:spPr>
        <p:txBody>
          <a:bodyPr/>
          <a:lstStyle/>
          <a:p>
            <a:r>
              <a:rPr lang="zh-CN" altLang="en-US" smtClean="0"/>
              <a:t> </a:t>
            </a:r>
          </a:p>
        </p:txBody>
      </p:sp>
      <p:pic>
        <p:nvPicPr>
          <p:cNvPr id="4403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2" y="301577"/>
            <a:ext cx="78851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5" y="3524202"/>
            <a:ext cx="77406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86180" y="0"/>
            <a:ext cx="6554867" cy="1524000"/>
          </a:xfrm>
        </p:spPr>
        <p:txBody>
          <a:bodyPr>
            <a:normAutofit/>
          </a:bodyPr>
          <a:lstStyle/>
          <a:p>
            <a:r>
              <a:rPr lang="zh-CN" altLang="en-US" sz="4800" dirty="0" smtClean="0"/>
              <a:t>与其他星表的匹配</a:t>
            </a:r>
            <a:endParaRPr lang="zh-CN" altLang="en-US" sz="4800" dirty="0"/>
          </a:p>
        </p:txBody>
      </p:sp>
      <p:sp>
        <p:nvSpPr>
          <p:cNvPr id="5" name="文本框 4"/>
          <p:cNvSpPr txBox="1"/>
          <p:nvPr/>
        </p:nvSpPr>
        <p:spPr>
          <a:xfrm>
            <a:off x="1041823" y="1784555"/>
            <a:ext cx="6850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测光数据： </a:t>
            </a:r>
            <a:r>
              <a:rPr lang="en-US" altLang="zh-CN" sz="2800" dirty="0" smtClean="0">
                <a:solidFill>
                  <a:srgbClr val="FFC000"/>
                </a:solidFill>
              </a:rPr>
              <a:t>Pan-STARRs</a:t>
            </a:r>
            <a:r>
              <a:rPr lang="zh-CN" altLang="en-US" sz="2800" dirty="0" smtClean="0">
                <a:solidFill>
                  <a:srgbClr val="FFC000"/>
                </a:solidFill>
              </a:rPr>
              <a:t>（ </a:t>
            </a:r>
            <a:r>
              <a:rPr lang="en-US" altLang="zh-CN" sz="2800" dirty="0" err="1" smtClean="0">
                <a:solidFill>
                  <a:srgbClr val="FFC000"/>
                </a:solidFill>
              </a:rPr>
              <a:t>g,r,i,z,y</a:t>
            </a:r>
            <a:r>
              <a:rPr lang="zh-CN" altLang="en-US" sz="2800" dirty="0" smtClean="0">
                <a:solidFill>
                  <a:srgbClr val="FFC000"/>
                </a:solidFill>
              </a:rPr>
              <a:t>）</a:t>
            </a:r>
            <a:endParaRPr lang="en-US" altLang="zh-CN" sz="2800" dirty="0" smtClean="0">
              <a:solidFill>
                <a:srgbClr val="FFC000"/>
              </a:solidFill>
            </a:endParaRPr>
          </a:p>
          <a:p>
            <a:r>
              <a:rPr lang="en-US" altLang="zh-CN" sz="2800" dirty="0">
                <a:solidFill>
                  <a:srgbClr val="FFC000"/>
                </a:solidFill>
              </a:rPr>
              <a:t> </a:t>
            </a:r>
            <a:r>
              <a:rPr lang="en-US" altLang="zh-CN" sz="2800" dirty="0" smtClean="0">
                <a:solidFill>
                  <a:srgbClr val="FFC000"/>
                </a:solidFill>
              </a:rPr>
              <a:t>                  2MASS </a:t>
            </a:r>
            <a:r>
              <a:rPr lang="zh-CN" altLang="en-US" sz="2800" dirty="0" smtClean="0">
                <a:solidFill>
                  <a:srgbClr val="FFC000"/>
                </a:solidFill>
              </a:rPr>
              <a:t>（</a:t>
            </a:r>
            <a:r>
              <a:rPr lang="en-US" altLang="zh-CN" sz="2800" dirty="0" smtClean="0">
                <a:solidFill>
                  <a:srgbClr val="FFC000"/>
                </a:solidFill>
              </a:rPr>
              <a:t>J,H,Ks</a:t>
            </a:r>
            <a:r>
              <a:rPr lang="zh-CN" altLang="en-US" sz="2800" dirty="0" smtClean="0">
                <a:solidFill>
                  <a:srgbClr val="FFC000"/>
                </a:solidFill>
              </a:rPr>
              <a:t>）</a:t>
            </a:r>
            <a:endParaRPr lang="en-US" altLang="zh-CN" sz="2800" dirty="0" smtClean="0">
              <a:solidFill>
                <a:srgbClr val="FFC000"/>
              </a:solidFill>
            </a:endParaRPr>
          </a:p>
          <a:p>
            <a:r>
              <a:rPr lang="en-US" altLang="zh-CN" sz="2800" dirty="0">
                <a:solidFill>
                  <a:srgbClr val="FFC000"/>
                </a:solidFill>
              </a:rPr>
              <a:t> </a:t>
            </a:r>
            <a:r>
              <a:rPr lang="en-US" altLang="zh-CN" sz="2800" dirty="0" smtClean="0">
                <a:solidFill>
                  <a:srgbClr val="FFC000"/>
                </a:solidFill>
              </a:rPr>
              <a:t>                  WISE </a:t>
            </a:r>
            <a:r>
              <a:rPr lang="zh-CN" altLang="en-US" sz="2800" dirty="0" smtClean="0">
                <a:solidFill>
                  <a:srgbClr val="FFC000"/>
                </a:solidFill>
              </a:rPr>
              <a:t>（</a:t>
            </a:r>
            <a:r>
              <a:rPr lang="en-US" altLang="zh-CN" sz="2800" dirty="0" smtClean="0">
                <a:solidFill>
                  <a:srgbClr val="FFC000"/>
                </a:solidFill>
              </a:rPr>
              <a:t>w1,w2</a:t>
            </a:r>
            <a:r>
              <a:rPr lang="zh-CN" altLang="en-US" sz="2800" dirty="0" smtClean="0">
                <a:solidFill>
                  <a:srgbClr val="FFC000"/>
                </a:solidFill>
              </a:rPr>
              <a:t>）</a:t>
            </a:r>
            <a:endParaRPr lang="en-US" altLang="zh-CN" sz="2800" dirty="0" smtClean="0">
              <a:solidFill>
                <a:srgbClr val="FFC000"/>
              </a:solidFill>
            </a:endParaRPr>
          </a:p>
          <a:p>
            <a:endParaRPr lang="en-US" altLang="zh-CN" sz="2800" dirty="0"/>
          </a:p>
          <a:p>
            <a:r>
              <a:rPr lang="zh-CN" altLang="en-US" sz="2800" dirty="0" smtClean="0"/>
              <a:t>自行数据： </a:t>
            </a:r>
            <a:r>
              <a:rPr lang="en-US" altLang="zh-CN" sz="2800" dirty="0" smtClean="0">
                <a:solidFill>
                  <a:srgbClr val="FFC000"/>
                </a:solidFill>
              </a:rPr>
              <a:t>PPMXL </a:t>
            </a:r>
            <a:r>
              <a:rPr lang="zh-CN" altLang="en-US" sz="2800" dirty="0" smtClean="0">
                <a:solidFill>
                  <a:srgbClr val="FFC000"/>
                </a:solidFill>
              </a:rPr>
              <a:t>或 </a:t>
            </a:r>
            <a:r>
              <a:rPr lang="en-US" altLang="zh-CN" sz="2800" dirty="0" smtClean="0">
                <a:solidFill>
                  <a:srgbClr val="FFC000"/>
                </a:solidFill>
              </a:rPr>
              <a:t>UCAC4</a:t>
            </a:r>
          </a:p>
          <a:p>
            <a:endParaRPr lang="en-US" altLang="zh-CN" sz="2800" dirty="0"/>
          </a:p>
          <a:p>
            <a:r>
              <a:rPr lang="zh-CN" altLang="en-US" sz="2800" dirty="0" smtClean="0"/>
              <a:t>高分辨率光谱： </a:t>
            </a:r>
            <a:r>
              <a:rPr lang="en-US" altLang="zh-CN" sz="2800" dirty="0" smtClean="0">
                <a:solidFill>
                  <a:srgbClr val="FFC000"/>
                </a:solidFill>
              </a:rPr>
              <a:t>APOGEE</a:t>
            </a:r>
          </a:p>
          <a:p>
            <a:endParaRPr lang="en-US" altLang="zh-CN" sz="2800" dirty="0"/>
          </a:p>
          <a:p>
            <a:r>
              <a:rPr lang="zh-CN" altLang="en-US" sz="2800" dirty="0" smtClean="0"/>
              <a:t>高精度测光： </a:t>
            </a:r>
            <a:r>
              <a:rPr lang="en-US" altLang="zh-CN" sz="2800" dirty="0" smtClean="0">
                <a:solidFill>
                  <a:srgbClr val="FFC000"/>
                </a:solidFill>
              </a:rPr>
              <a:t>Kepler</a:t>
            </a:r>
            <a:endParaRPr lang="zh-CN" alt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6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2058" y="678424"/>
            <a:ext cx="75732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200" i="1" dirty="0" smtClean="0">
                <a:solidFill>
                  <a:srgbClr val="FFFF00"/>
                </a:solidFill>
              </a:rPr>
              <a:t>L</a:t>
            </a:r>
            <a:r>
              <a:rPr lang="en-US" altLang="zh-CN" sz="5200" i="1" dirty="0" smtClean="0"/>
              <a:t>AMOST</a:t>
            </a:r>
          </a:p>
          <a:p>
            <a:r>
              <a:rPr lang="en-US" altLang="zh-CN" sz="5200" dirty="0" smtClean="0">
                <a:solidFill>
                  <a:srgbClr val="FFFF00"/>
                </a:solidFill>
              </a:rPr>
              <a:t>E</a:t>
            </a:r>
            <a:r>
              <a:rPr lang="en-US" altLang="zh-CN" sz="5200" dirty="0" smtClean="0"/>
              <a:t>xperiment </a:t>
            </a:r>
            <a:r>
              <a:rPr lang="en-US" altLang="zh-CN" sz="5200" dirty="0"/>
              <a:t>for </a:t>
            </a:r>
            <a:r>
              <a:rPr lang="en-US" altLang="zh-CN" sz="5200" dirty="0">
                <a:solidFill>
                  <a:srgbClr val="FFFF00"/>
                </a:solidFill>
              </a:rPr>
              <a:t>G</a:t>
            </a:r>
            <a:r>
              <a:rPr lang="en-US" altLang="zh-CN" sz="5200" dirty="0"/>
              <a:t>alactic </a:t>
            </a:r>
            <a:r>
              <a:rPr lang="en-US" altLang="zh-CN" sz="5200" dirty="0">
                <a:solidFill>
                  <a:srgbClr val="FFFF00"/>
                </a:solidFill>
              </a:rPr>
              <a:t>U</a:t>
            </a:r>
            <a:r>
              <a:rPr lang="en-US" altLang="zh-CN" sz="5200" dirty="0"/>
              <a:t>nderstanding and </a:t>
            </a:r>
            <a:r>
              <a:rPr lang="en-US" altLang="zh-CN" sz="5200" dirty="0" smtClean="0">
                <a:solidFill>
                  <a:srgbClr val="FFFF00"/>
                </a:solidFill>
              </a:rPr>
              <a:t>E</a:t>
            </a:r>
            <a:r>
              <a:rPr lang="en-US" altLang="zh-CN" sz="5200" dirty="0" smtClean="0"/>
              <a:t>xploration </a:t>
            </a:r>
          </a:p>
          <a:p>
            <a:r>
              <a:rPr lang="en-US" altLang="zh-CN" sz="5200" dirty="0" smtClean="0"/>
              <a:t>(</a:t>
            </a:r>
            <a:r>
              <a:rPr lang="en-US" altLang="zh-CN" sz="5200" dirty="0" smtClean="0">
                <a:solidFill>
                  <a:srgbClr val="FFFF00"/>
                </a:solidFill>
              </a:rPr>
              <a:t>LEGUE</a:t>
            </a:r>
            <a:r>
              <a:rPr lang="en-US" altLang="zh-CN" sz="5200" dirty="0" smtClean="0"/>
              <a:t>)</a:t>
            </a:r>
            <a:endParaRPr lang="zh-CN" altLang="en-US" sz="5200" dirty="0"/>
          </a:p>
        </p:txBody>
      </p:sp>
    </p:spTree>
    <p:extLst>
      <p:ext uri="{BB962C8B-B14F-4D97-AF65-F5344CB8AC3E}">
        <p14:creationId xmlns:p14="http://schemas.microsoft.com/office/powerpoint/2010/main" val="256163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7991" y="1"/>
            <a:ext cx="6554867" cy="719375"/>
          </a:xfrm>
        </p:spPr>
        <p:txBody>
          <a:bodyPr/>
          <a:lstStyle/>
          <a:p>
            <a:pPr algn="ctr"/>
            <a:r>
              <a:rPr lang="zh-CN" altLang="en-US" dirty="0" smtClean="0"/>
              <a:t>子样本选取</a:t>
            </a:r>
            <a:r>
              <a:rPr lang="zh-CN" altLang="en-US" dirty="0"/>
              <a:t>及</a:t>
            </a:r>
            <a:r>
              <a:rPr lang="zh-CN" altLang="en-US" dirty="0" smtClean="0"/>
              <a:t>分类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31838" y="719376"/>
            <a:ext cx="881216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主序</a:t>
            </a:r>
            <a:r>
              <a:rPr lang="en-US" altLang="zh-CN" sz="1600" dirty="0" smtClean="0"/>
              <a:t>-</a:t>
            </a:r>
            <a:r>
              <a:rPr lang="zh-CN" altLang="en-US" sz="1600" dirty="0" smtClean="0"/>
              <a:t>白矮双星</a:t>
            </a:r>
            <a:endParaRPr lang="en-US" altLang="zh-CN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28 WDMS in pilot survey    </a:t>
            </a:r>
            <a:r>
              <a:rPr lang="en-US" altLang="zh-CN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Ren </a:t>
            </a:r>
            <a:r>
              <a:rPr lang="en-US" altLang="zh-CN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et al. 2013,AJ,146,82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121 WDMS in DR1               </a:t>
            </a:r>
            <a:r>
              <a:rPr lang="en-US" altLang="zh-CN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Ren </a:t>
            </a:r>
            <a:r>
              <a:rPr lang="en-US" altLang="zh-CN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et al. </a:t>
            </a:r>
            <a:r>
              <a:rPr lang="en-US" altLang="zh-CN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2014,AA,570,107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 </a:t>
            </a:r>
            <a:r>
              <a:rPr lang="en-US" altLang="zh-CN" sz="1600" dirty="0" smtClean="0"/>
              <a:t>DA</a:t>
            </a:r>
            <a:r>
              <a:rPr lang="zh-CN" altLang="en-US" sz="1600" dirty="0" smtClean="0"/>
              <a:t>白矮星</a:t>
            </a:r>
            <a:endParaRPr lang="en-US" altLang="zh-CN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70 DA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WDs in pilot survey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 </a:t>
            </a:r>
            <a:r>
              <a:rPr lang="en-US" altLang="zh-CN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Zhao et al. </a:t>
            </a:r>
            <a:r>
              <a:rPr lang="en-US" altLang="zh-CN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2013,AJ,145,169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2964 DA WDS in pilot survey  </a:t>
            </a:r>
            <a:r>
              <a:rPr lang="en-US" altLang="zh-CN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Zhang et al. 2013,AJ,146,34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M</a:t>
            </a:r>
            <a:r>
              <a:rPr lang="zh-CN" altLang="en-US" sz="1600" dirty="0" smtClean="0"/>
              <a:t>矮星</a:t>
            </a:r>
            <a:endParaRPr lang="en-US" altLang="zh-CN" sz="16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58360 M dwarfs in pilot </a:t>
            </a:r>
            <a:r>
              <a:rPr lang="en-US" altLang="zh-CN" sz="1600" dirty="0" smtClean="0"/>
              <a:t>survey   </a:t>
            </a:r>
            <a:r>
              <a:rPr lang="en-US" altLang="zh-CN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Yi </a:t>
            </a:r>
            <a:r>
              <a:rPr lang="en-US" altLang="zh-CN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et al. </a:t>
            </a:r>
            <a:r>
              <a:rPr lang="en-US" altLang="zh-CN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2014,AJ,147,33</a:t>
            </a:r>
            <a:endParaRPr lang="en-US" altLang="zh-CN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2612 M dwarfs in commissioning data  </a:t>
            </a:r>
            <a:r>
              <a:rPr lang="en-US" altLang="zh-CN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Zhong </a:t>
            </a:r>
            <a:r>
              <a:rPr lang="en-US" altLang="zh-CN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et al .</a:t>
            </a:r>
            <a:r>
              <a:rPr lang="en-US" altLang="zh-CN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2015a, AJ, submitted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K </a:t>
            </a:r>
            <a:r>
              <a:rPr lang="zh-CN" altLang="en-US" sz="1600" dirty="0" smtClean="0"/>
              <a:t>巨星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298036 K giants in </a:t>
            </a:r>
            <a:r>
              <a:rPr lang="en-US" altLang="zh-CN" sz="1600" dirty="0" smtClean="0"/>
              <a:t>DR1  </a:t>
            </a:r>
            <a:r>
              <a:rPr lang="en-US" altLang="zh-CN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Liu </a:t>
            </a:r>
            <a:r>
              <a:rPr lang="en-US" altLang="zh-CN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et al. 2014,ApJ,790,110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M</a:t>
            </a:r>
            <a:r>
              <a:rPr lang="zh-CN" altLang="en-US" sz="1600" dirty="0"/>
              <a:t>巨星      </a:t>
            </a:r>
            <a:endParaRPr lang="en-US" altLang="zh-CN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8276 </a:t>
            </a:r>
            <a:r>
              <a:rPr lang="en-US" altLang="zh-CN" sz="1600" dirty="0"/>
              <a:t>M giants </a:t>
            </a:r>
            <a:r>
              <a:rPr lang="en-US" altLang="zh-CN" sz="1600" dirty="0" smtClean="0"/>
              <a:t>in DR1 </a:t>
            </a:r>
            <a:r>
              <a:rPr lang="en-US" altLang="zh-CN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Zhong et al .</a:t>
            </a:r>
            <a:r>
              <a:rPr lang="en-US" altLang="zh-CN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2015b, </a:t>
            </a:r>
            <a:r>
              <a:rPr lang="en-US" altLang="zh-CN" sz="16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RAA,submitted</a:t>
            </a:r>
            <a:endParaRPr lang="en-US" altLang="zh-CN" sz="16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Be </a:t>
            </a:r>
            <a:r>
              <a:rPr lang="zh-CN" altLang="en-US" sz="1600" dirty="0" smtClean="0"/>
              <a:t>星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190 Be stars in </a:t>
            </a:r>
            <a:r>
              <a:rPr lang="en-US" altLang="zh-CN" sz="1600" dirty="0" smtClean="0"/>
              <a:t>DR1   </a:t>
            </a:r>
            <a:r>
              <a:rPr lang="en-US" altLang="zh-CN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Lin et </a:t>
            </a:r>
            <a:r>
              <a:rPr lang="en-US" altLang="zh-CN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al.2015,RAA,submitted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红团</a:t>
            </a:r>
            <a:r>
              <a:rPr lang="zh-CN" altLang="en-US" sz="1600" dirty="0" smtClean="0"/>
              <a:t>簇星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120000 RC in DR2    </a:t>
            </a:r>
            <a:r>
              <a:rPr lang="en-US" altLang="zh-CN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Wan </a:t>
            </a:r>
            <a:r>
              <a:rPr lang="en-US" altLang="zh-CN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et al.2015,RAA,submitted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685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 txBox="1">
            <a:spLocks/>
          </p:cNvSpPr>
          <p:nvPr/>
        </p:nvSpPr>
        <p:spPr>
          <a:xfrm>
            <a:off x="1257695" y="358878"/>
            <a:ext cx="6554867" cy="11823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dirty="0" smtClean="0"/>
              <a:t>特殊</a:t>
            </a:r>
            <a:r>
              <a:rPr lang="zh-CN" altLang="en-US" dirty="0"/>
              <a:t>天体</a:t>
            </a:r>
            <a:r>
              <a:rPr lang="zh-CN" altLang="en-US" dirty="0" smtClean="0"/>
              <a:t>的发现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79938" y="1541207"/>
            <a:ext cx="81403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183 Carbon stars           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Si et al. 2015, RAA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9 Metal pool stars             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Li et al.2010,RAA,10,753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36 Planetary nebulae   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Yuan et al.2010, RAA,10,599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1 B-type HVS                      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Zheng et </a:t>
            </a:r>
            <a:r>
              <a:rPr lang="en-US" altLang="zh-CN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al.2014,ApJL,788,L37</a:t>
            </a:r>
            <a:endParaRPr lang="en-US" altLang="zh-CN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28 Late-type HVSs           </a:t>
            </a:r>
            <a:r>
              <a:rPr lang="en-US" altLang="zh-CN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Zhong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et al. </a:t>
            </a:r>
            <a:r>
              <a:rPr lang="en-US" altLang="zh-CN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2014,ApJL,789,L2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19 low mass HVSs     </a:t>
            </a:r>
            <a:r>
              <a:rPr lang="en-US" altLang="zh-CN" sz="2400" dirty="0" smtClean="0"/>
              <a:t>      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Li et </a:t>
            </a:r>
            <a:r>
              <a:rPr lang="en-US" altLang="zh-CN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al.RAA</a:t>
            </a:r>
            <a:r>
              <a:rPr lang="en-US" altLang="zh-CN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submitted</a:t>
            </a:r>
            <a:endParaRPr lang="en-US" altLang="zh-CN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15 Mg-poor metal poor stars        </a:t>
            </a:r>
            <a:r>
              <a:rPr lang="en-US" altLang="zh-CN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Xing et al. </a:t>
            </a:r>
            <a:r>
              <a:rPr lang="en-US" altLang="zh-CN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RAA,submitted</a:t>
            </a:r>
            <a:endParaRPr lang="en-US" altLang="zh-CN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 txBox="1">
            <a:spLocks/>
          </p:cNvSpPr>
          <p:nvPr/>
        </p:nvSpPr>
        <p:spPr>
          <a:xfrm>
            <a:off x="1024231" y="225721"/>
            <a:ext cx="6554867" cy="11823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dirty="0" smtClean="0"/>
              <a:t>太阳邻域运动学结构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16654" y="1296111"/>
            <a:ext cx="57141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15000 F/G dwarf stars in pilot survey to map the U-V velocity distribution</a:t>
            </a:r>
            <a:r>
              <a:rPr lang="en-US" altLang="zh-CN" dirty="0" smtClean="0"/>
              <a:t>   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Xia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et </a:t>
            </a:r>
            <a:r>
              <a:rPr lang="en-US" altLang="zh-CN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al.2015,MNRAS,447,236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Three “phase-space </a:t>
            </a:r>
            <a:r>
              <a:rPr lang="en-US" altLang="zh-CN" sz="2000" dirty="0" err="1"/>
              <a:t>overdensities</a:t>
            </a:r>
            <a:r>
              <a:rPr lang="en-US" altLang="zh-CN" sz="2000" dirty="0"/>
              <a:t>” are identified </a:t>
            </a:r>
            <a:r>
              <a:rPr lang="en-US" altLang="zh-CN" sz="2000" dirty="0" smtClean="0"/>
              <a:t>by using 7993 </a:t>
            </a:r>
            <a:r>
              <a:rPr lang="en-US" altLang="zh-CN" sz="2000" dirty="0"/>
              <a:t>F, G, and K nearby main-sequence </a:t>
            </a:r>
            <a:r>
              <a:rPr lang="en-US" altLang="zh-CN" sz="2000" dirty="0" smtClean="0"/>
              <a:t>stars </a:t>
            </a:r>
            <a:r>
              <a:rPr lang="en-US" altLang="zh-CN" sz="2000" dirty="0"/>
              <a:t>with estimates of </a:t>
            </a:r>
            <a:r>
              <a:rPr lang="en-US" altLang="zh-CN" sz="2000" dirty="0" smtClean="0"/>
              <a:t>position </a:t>
            </a:r>
            <a:r>
              <a:rPr lang="en-US" altLang="zh-CN" sz="2000" dirty="0"/>
              <a:t>and space </a:t>
            </a:r>
            <a:r>
              <a:rPr lang="en-US" altLang="zh-CN" sz="2000" dirty="0" smtClean="0"/>
              <a:t>velocity.  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Zhao et al. </a:t>
            </a:r>
            <a:r>
              <a:rPr lang="en-US" altLang="zh-CN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ApJ,787,31</a:t>
            </a:r>
            <a:endParaRPr lang="en-US" altLang="zh-CN" sz="20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40" y="1154324"/>
            <a:ext cx="2021759" cy="15515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92" y="3043264"/>
            <a:ext cx="2021759" cy="14703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6654" y="4513634"/>
            <a:ext cx="7837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200,000 FGK main-sequence stars from the DR1to map the local stellar kinematics, and find that the stars with </a:t>
            </a:r>
            <a:r>
              <a:rPr lang="en-US" altLang="zh-CN" dirty="0" err="1"/>
              <a:t>Teff</a:t>
            </a:r>
            <a:r>
              <a:rPr lang="en-US" altLang="zh-CN" dirty="0"/>
              <a:t>&gt; 6000K show a net asymmetric motion in all three orientations. </a:t>
            </a:r>
            <a:r>
              <a:rPr lang="pl-PL" altLang="zh-CN" dirty="0"/>
              <a:t>(U, V, W)=(9.58±1.44, 13.77±0.68, 7.01±0.62) km</a:t>
            </a:r>
            <a:r>
              <a:rPr lang="en-US" altLang="zh-CN" dirty="0"/>
              <a:t>/</a:t>
            </a:r>
            <a:r>
              <a:rPr lang="pl-PL" altLang="zh-CN" dirty="0"/>
              <a:t>s</a:t>
            </a:r>
            <a:endParaRPr lang="en-US" altLang="zh-CN" dirty="0"/>
          </a:p>
          <a:p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    Tian et al . </a:t>
            </a:r>
            <a:r>
              <a:rPr lang="en-US" altLang="zh-CN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ApJ,submitted</a:t>
            </a:r>
            <a:endParaRPr lang="zh-CN" alt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391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477" y="1128409"/>
            <a:ext cx="77043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成员</a:t>
            </a:r>
            <a:r>
              <a:rPr lang="zh-CN" altLang="en-US" sz="2400" dirty="0" smtClean="0"/>
              <a:t>星判定： 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Zhang et al. RAA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径向迁移： 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Liu et al. </a:t>
            </a:r>
            <a:r>
              <a:rPr lang="en-US" altLang="zh-CN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ApJL</a:t>
            </a:r>
            <a:endParaRPr lang="en-US" altLang="zh-CN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双星比例：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Gao et al. 2014,ApJ,788,L37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晕星流</a:t>
            </a:r>
            <a:r>
              <a:rPr lang="en-US" altLang="zh-CN" sz="2400" dirty="0"/>
              <a:t>:  </a:t>
            </a:r>
            <a:r>
              <a:rPr lang="en-US" altLang="zh-CN" sz="2400" dirty="0" smtClean="0"/>
              <a:t>  </a:t>
            </a:r>
            <a:r>
              <a:rPr lang="en-US" altLang="zh-CN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Zhao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et al. RAA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U band </a:t>
            </a:r>
            <a:r>
              <a:rPr lang="zh-CN" altLang="en-US" sz="2400" dirty="0" smtClean="0"/>
              <a:t>变星： </a:t>
            </a:r>
            <a:r>
              <a:rPr lang="en-US" altLang="zh-CN" dirty="0">
                <a:solidFill>
                  <a:srgbClr val="FFFF00"/>
                </a:solidFill>
                <a:latin typeface="Comic Sans MS" panose="030F0702030302020204" pitchFamily="66" charset="0"/>
              </a:rPr>
              <a:t>Cao et al. RAA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70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12069" y="252920"/>
            <a:ext cx="5389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/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493" y="1507787"/>
            <a:ext cx="76070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LAMOST</a:t>
            </a:r>
            <a:r>
              <a:rPr lang="zh-CN" altLang="en-US" sz="2400" dirty="0" smtClean="0"/>
              <a:t>星表可用的信息主要是 </a:t>
            </a:r>
            <a:r>
              <a:rPr lang="en-US" altLang="zh-CN" sz="2400" dirty="0" smtClean="0"/>
              <a:t>RV</a:t>
            </a:r>
            <a:r>
              <a:rPr lang="zh-CN" altLang="en-US" sz="2400" dirty="0" smtClean="0"/>
              <a:t>、</a:t>
            </a:r>
            <a:r>
              <a:rPr lang="en-US" altLang="zh-CN" sz="2400" dirty="0" err="1" smtClean="0"/>
              <a:t>Teff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Log g</a:t>
            </a:r>
            <a:r>
              <a:rPr lang="zh-CN" altLang="en-US" sz="2400" dirty="0" smtClean="0"/>
              <a:t>、</a:t>
            </a:r>
            <a:r>
              <a:rPr lang="en-US" altLang="zh-CN" sz="2400" dirty="0" err="1" smtClean="0"/>
              <a:t>FeH</a:t>
            </a:r>
            <a:endParaRPr lang="en-US" altLang="zh-CN" sz="2400" dirty="0" smtClean="0"/>
          </a:p>
          <a:p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目前主要</a:t>
            </a:r>
            <a:r>
              <a:rPr lang="zh-CN" altLang="en-US" sz="2400" dirty="0" smtClean="0"/>
              <a:t>研究集中在对光谱的直接分析</a:t>
            </a:r>
            <a:r>
              <a:rPr lang="zh-CN" altLang="en-US" sz="2400" dirty="0" smtClean="0"/>
              <a:t>，随着观测光谱数据的增多，</a:t>
            </a:r>
            <a:r>
              <a:rPr lang="en-US" altLang="zh-CN" sz="2400" dirty="0" smtClean="0"/>
              <a:t>LAMOST</a:t>
            </a:r>
            <a:r>
              <a:rPr lang="zh-CN" altLang="en-US" sz="2400" dirty="0" smtClean="0"/>
              <a:t>将能够得到更多恒星的大气参数，有利于对银河系开展更加深入的统计研究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Value-added catalog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Special objects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Kinematic structures in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the solar vicinity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9581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0927" y="4237651"/>
            <a:ext cx="3672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VB(9.0&lt;r&lt;14.0)  3*10m</a:t>
            </a:r>
          </a:p>
          <a:p>
            <a:pPr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B (14.0&lt;r&lt;16.3) 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3*20m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M(16.3&lt;r&lt;17.8)  3*30m</a:t>
            </a:r>
          </a:p>
          <a:p>
            <a:pPr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F(17.8&lt;r&lt;18.5)  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3*30m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8003" t="6598" r="7737" b="8923"/>
          <a:stretch/>
        </p:blipFill>
        <p:spPr>
          <a:xfrm>
            <a:off x="3074914" y="3550595"/>
            <a:ext cx="5855657" cy="29377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9115" t="7052" r="9099" b="9309"/>
          <a:stretch/>
        </p:blipFill>
        <p:spPr>
          <a:xfrm>
            <a:off x="280927" y="291831"/>
            <a:ext cx="5721815" cy="29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152"/>
          </a:xfrm>
        </p:spPr>
      </p:pic>
    </p:spTree>
    <p:extLst>
      <p:ext uri="{BB962C8B-B14F-4D97-AF65-F5344CB8AC3E}">
        <p14:creationId xmlns:p14="http://schemas.microsoft.com/office/powerpoint/2010/main" val="11603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185555"/>
              </p:ext>
            </p:extLst>
          </p:nvPr>
        </p:nvGraphicFramePr>
        <p:xfrm>
          <a:off x="169605" y="-276736"/>
          <a:ext cx="10316497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726858" y="600794"/>
            <a:ext cx="210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Wu et al. 2014 arXiv:1407.1980</a:t>
            </a:r>
            <a:endParaRPr lang="zh-CN" altLang="en-US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1015180" y="524594"/>
            <a:ext cx="176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Luo et al. 2012. RAA,12, 1243</a:t>
            </a:r>
            <a:endParaRPr lang="zh-CN" altLang="en-US" sz="1400" dirty="0"/>
          </a:p>
        </p:txBody>
      </p:sp>
      <p:pic>
        <p:nvPicPr>
          <p:cNvPr id="7" name="Picture 4" descr="0910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3580" r="5540" b="9975"/>
          <a:stretch>
            <a:fillRect/>
          </a:stretch>
        </p:blipFill>
        <p:spPr bwMode="auto">
          <a:xfrm>
            <a:off x="237247" y="3377266"/>
            <a:ext cx="2314224" cy="22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34" y="3319229"/>
            <a:ext cx="2144671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右箭头 9"/>
          <p:cNvSpPr/>
          <p:nvPr/>
        </p:nvSpPr>
        <p:spPr>
          <a:xfrm>
            <a:off x="5965723" y="4088787"/>
            <a:ext cx="809945" cy="516193"/>
          </a:xfrm>
          <a:prstGeom prst="rightArrow">
            <a:avLst>
              <a:gd name="adj1" fmla="val 50000"/>
              <a:gd name="adj2" fmla="val 33006"/>
            </a:avLst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40" y="3279990"/>
            <a:ext cx="2180938" cy="241873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8442" y="5954458"/>
            <a:ext cx="2431833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3500*1934=676.9</a:t>
            </a:r>
            <a:r>
              <a:rPr lang="zh-CN" altLang="en-US" dirty="0" smtClean="0"/>
              <a:t>万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741815" y="5954458"/>
            <a:ext cx="2049606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413.6</a:t>
            </a:r>
            <a:r>
              <a:rPr lang="zh-CN" altLang="en-US" dirty="0" smtClean="0"/>
              <a:t>万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429931" y="5954458"/>
            <a:ext cx="1352733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220.7</a:t>
            </a:r>
            <a:r>
              <a:rPr lang="zh-CN" altLang="en-US" dirty="0" smtClean="0"/>
              <a:t>万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3"/>
          <a:stretch/>
        </p:blipFill>
        <p:spPr>
          <a:xfrm>
            <a:off x="0" y="3279989"/>
            <a:ext cx="9144000" cy="252120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3283363"/>
            <a:ext cx="2179178" cy="181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02118" y="3286737"/>
            <a:ext cx="2587440" cy="181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61944" y="3286737"/>
            <a:ext cx="5982056" cy="174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2" name="右箭头 21"/>
          <p:cNvSpPr/>
          <p:nvPr/>
        </p:nvSpPr>
        <p:spPr>
          <a:xfrm rot="5400000">
            <a:off x="531138" y="2926501"/>
            <a:ext cx="300012" cy="195513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3346080">
            <a:off x="3266750" y="2931878"/>
            <a:ext cx="315751" cy="188194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 rot="3037753">
            <a:off x="7206464" y="2924265"/>
            <a:ext cx="328944" cy="199985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2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309115"/>
              </p:ext>
            </p:extLst>
          </p:nvPr>
        </p:nvGraphicFramePr>
        <p:xfrm>
          <a:off x="109949" y="116425"/>
          <a:ext cx="7969044" cy="646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右大括号 4"/>
          <p:cNvSpPr/>
          <p:nvPr/>
        </p:nvSpPr>
        <p:spPr>
          <a:xfrm>
            <a:off x="7277548" y="279699"/>
            <a:ext cx="301214" cy="1764254"/>
          </a:xfrm>
          <a:prstGeom prst="rightBrac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777778" y="977160"/>
            <a:ext cx="69924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2</a:t>
            </a:r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7" name="右大括号 6"/>
          <p:cNvSpPr/>
          <p:nvPr/>
        </p:nvSpPr>
        <p:spPr>
          <a:xfrm>
            <a:off x="7627171" y="1679986"/>
            <a:ext cx="301214" cy="4720814"/>
          </a:xfrm>
          <a:prstGeom prst="rightBrac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127401" y="3855727"/>
            <a:ext cx="69924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1D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83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内容占位符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959363"/>
              </p:ext>
            </p:extLst>
          </p:nvPr>
        </p:nvGraphicFramePr>
        <p:xfrm>
          <a:off x="0" y="903642"/>
          <a:ext cx="4793225" cy="382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图表 30"/>
          <p:cNvGraphicFramePr/>
          <p:nvPr>
            <p:extLst>
              <p:ext uri="{D42A27DB-BD31-4B8C-83A1-F6EECF244321}">
                <p14:modId xmlns:p14="http://schemas.microsoft.com/office/powerpoint/2010/main" val="3065255831"/>
              </p:ext>
            </p:extLst>
          </p:nvPr>
        </p:nvGraphicFramePr>
        <p:xfrm>
          <a:off x="3865498" y="856024"/>
          <a:ext cx="59091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1708796" y="5192373"/>
            <a:ext cx="1507740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413.6</a:t>
            </a:r>
            <a:r>
              <a:rPr lang="zh-CN" altLang="en-US" dirty="0" smtClean="0"/>
              <a:t>万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6231952" y="5192373"/>
            <a:ext cx="1352733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220.7</a:t>
            </a:r>
            <a:r>
              <a:rPr lang="zh-CN" altLang="en-US" dirty="0" smtClean="0"/>
              <a:t>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06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29552" y="344245"/>
            <a:ext cx="1043493" cy="5847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A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3606956" y="344242"/>
            <a:ext cx="1043493" cy="5847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F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78921" y="344242"/>
            <a:ext cx="1043493" cy="5847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27075" y="344243"/>
            <a:ext cx="1043493" cy="5847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K</a:t>
            </a:r>
            <a:endParaRPr lang="en-US" altLang="zh-CN" sz="3200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0419"/>
            <a:ext cx="9159583" cy="4896894"/>
          </a:xfrm>
        </p:spPr>
      </p:pic>
      <p:sp>
        <p:nvSpPr>
          <p:cNvPr id="11" name="文本框 10"/>
          <p:cNvSpPr txBox="1"/>
          <p:nvPr/>
        </p:nvSpPr>
        <p:spPr>
          <a:xfrm>
            <a:off x="1651298" y="6217919"/>
            <a:ext cx="60955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LAMOST 2D pipeline </a:t>
            </a:r>
            <a:r>
              <a:rPr lang="zh-CN" altLang="en-US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给出的光谱型不可靠</a:t>
            </a:r>
            <a:endParaRPr lang="zh-CN" altLang="en-US" sz="20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4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2" y="1798283"/>
            <a:ext cx="450056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p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49" y="3051760"/>
            <a:ext cx="4335462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3568" y="368660"/>
            <a:ext cx="6868300" cy="6492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Comic Sans MS" panose="030F0702030302020204" pitchFamily="66" charset="0"/>
              </a:rPr>
              <a:t>Stellar parameters</a:t>
            </a:r>
            <a:r>
              <a:rPr lang="zh-CN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zh-CN" dirty="0" smtClean="0">
                <a:latin typeface="Comic Sans MS" panose="030F0702030302020204" pitchFamily="66" charset="0"/>
              </a:rPr>
              <a:t>(around 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2,1</a:t>
            </a:r>
            <a:r>
              <a:rPr lang="en-US" altLang="zh-CN" dirty="0" smtClean="0">
                <a:latin typeface="Comic Sans MS" panose="030F0702030302020204" pitchFamily="66" charset="0"/>
              </a:rPr>
              <a:t>65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,200</a:t>
            </a:r>
            <a:r>
              <a:rPr lang="zh-CN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zh-CN" dirty="0" smtClean="0">
                <a:latin typeface="Comic Sans MS" panose="030F0702030302020204" pitchFamily="66" charset="0"/>
              </a:rPr>
              <a:t>spectrum)</a:t>
            </a:r>
            <a:endParaRPr lang="zh-CN" alt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980922"/>
              </p:ext>
            </p:extLst>
          </p:nvPr>
        </p:nvGraphicFramePr>
        <p:xfrm>
          <a:off x="150606" y="1226371"/>
          <a:ext cx="8885815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8535"/>
                <a:gridCol w="1950933"/>
                <a:gridCol w="2029051"/>
                <a:gridCol w="1914861"/>
                <a:gridCol w="2022435"/>
              </a:tblGrid>
              <a:tr h="623154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a typeface="宋体" panose="02010600030101010101" pitchFamily="2" charset="-122"/>
                        </a:rPr>
                        <a:t>Xiang M.S.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a typeface="宋体" panose="02010600030101010101" pitchFamily="2" charset="-122"/>
                        </a:rPr>
                        <a:t>Gao</a:t>
                      </a:r>
                      <a:r>
                        <a:rPr lang="en-US" altLang="zh-CN" baseline="0" dirty="0" smtClean="0"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dirty="0" smtClean="0">
                          <a:ea typeface="宋体" panose="02010600030101010101" pitchFamily="2" charset="-122"/>
                        </a:rPr>
                        <a:t>H.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Wang</a:t>
                      </a:r>
                      <a:r>
                        <a:rPr lang="en-US" altLang="zh-CN" baseline="0" dirty="0" smtClean="0"/>
                        <a:t> W.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Dong S.</a:t>
                      </a:r>
                    </a:p>
                  </a:txBody>
                  <a:tcPr anchor="ctr"/>
                </a:tc>
              </a:tr>
              <a:tr h="7317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 smtClean="0">
                          <a:latin typeface="Comic Sans MS" panose="030F0702030302020204" pitchFamily="66" charset="0"/>
                        </a:rPr>
                        <a:t>RV</a:t>
                      </a:r>
                      <a:endParaRPr lang="zh-CN" altLang="en-US" sz="17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1.2±3.1 km/s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-3.78±4.91 km/s</a:t>
                      </a:r>
                      <a:endParaRPr lang="en-US" altLang="zh-CN" sz="1700" dirty="0" smtClean="0"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7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70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7575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 err="1" smtClean="0">
                          <a:latin typeface="Comic Sans MS" panose="030F0702030302020204" pitchFamily="66" charset="0"/>
                        </a:rPr>
                        <a:t>Teff</a:t>
                      </a:r>
                      <a:endParaRPr lang="zh-CN" altLang="en-US" sz="17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7± 133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11± 110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-36 ± 108 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7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8710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 smtClean="0">
                          <a:latin typeface="Comic Sans MS" panose="030F0702030302020204" pitchFamily="66" charset="0"/>
                        </a:rPr>
                        <a:t>Log g</a:t>
                      </a:r>
                      <a:endParaRPr lang="zh-CN" altLang="en-US" sz="17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0.02± 0.22dex</a:t>
                      </a:r>
                      <a:endParaRPr lang="en-US" altLang="zh-CN" sz="170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0.03± 0.19 </a:t>
                      </a:r>
                      <a:r>
                        <a:rPr lang="en-US" altLang="zh-CN" sz="17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dex</a:t>
                      </a:r>
                      <a:endParaRPr lang="en-US" altLang="zh-CN" sz="17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-0.02± 0.13 </a:t>
                      </a:r>
                      <a:r>
                        <a:rPr lang="en-US" altLang="zh-CN" sz="17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dex</a:t>
                      </a:r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altLang="zh-CN" sz="1700" kern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700" kern="12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Astroseismology</a:t>
                      </a:r>
                      <a:r>
                        <a:rPr lang="zh-CN" altLang="en-US" sz="1700" kern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）</a:t>
                      </a:r>
                      <a:endParaRPr lang="en-US" altLang="zh-CN" sz="1700" kern="12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7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10398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 err="1" smtClean="0">
                          <a:latin typeface="Comic Sans MS" panose="030F0702030302020204" pitchFamily="66" charset="0"/>
                        </a:rPr>
                        <a:t>FeH</a:t>
                      </a:r>
                      <a:endParaRPr lang="zh-CN" altLang="en-US" sz="17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0.06± 0.14dex</a:t>
                      </a:r>
                      <a:endParaRPr lang="zh-CN" altLang="en-US" sz="17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0.01± 0.11 </a:t>
                      </a:r>
                      <a:r>
                        <a:rPr lang="en-US" altLang="zh-CN" sz="17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dex</a:t>
                      </a:r>
                      <a:endParaRPr lang="en-US" altLang="zh-CN" sz="17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0.02 ± 0.11 </a:t>
                      </a:r>
                      <a:r>
                        <a:rPr lang="en-US" altLang="zh-CN" sz="17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dex</a:t>
                      </a:r>
                      <a:endParaRPr lang="en-US" altLang="zh-CN" sz="17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0.02 ± 0.015 </a:t>
                      </a:r>
                      <a:r>
                        <a:rPr lang="en-US" altLang="zh-CN" sz="17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dex</a:t>
                      </a:r>
                      <a:endParaRPr lang="fr-FR" altLang="zh-CN" sz="1700" dirty="0" smtClean="0"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片">
  <a:themeElements>
    <a:clrScheme name="切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2484</TotalTime>
  <Words>695</Words>
  <Application>Microsoft Office PowerPoint</Application>
  <PresentationFormat>全屏显示(4:3)</PresentationFormat>
  <Paragraphs>151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华文楷体</vt:lpstr>
      <vt:lpstr>宋体</vt:lpstr>
      <vt:lpstr>幼圆</vt:lpstr>
      <vt:lpstr>Arial</vt:lpstr>
      <vt:lpstr>Calibri</vt:lpstr>
      <vt:lpstr>Century Gothic</vt:lpstr>
      <vt:lpstr>Comic Sans MS</vt:lpstr>
      <vt:lpstr>Times New Roman</vt:lpstr>
      <vt:lpstr>Wingdings 3</vt:lpstr>
      <vt:lpstr>切片</vt:lpstr>
      <vt:lpstr>An Overview of LAMOST DR2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与其他星表的匹配</vt:lpstr>
      <vt:lpstr>PowerPoint 演示文稿</vt:lpstr>
      <vt:lpstr>子样本选取及分类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LAMOST DR2 </dc:title>
  <dc:creator>Jing Zhong</dc:creator>
  <cp:lastModifiedBy>Jing Zhong</cp:lastModifiedBy>
  <cp:revision>76</cp:revision>
  <dcterms:created xsi:type="dcterms:W3CDTF">2015-04-21T06:51:50Z</dcterms:created>
  <dcterms:modified xsi:type="dcterms:W3CDTF">2015-04-27T09:34:17Z</dcterms:modified>
</cp:coreProperties>
</file>