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2" r:id="rId6"/>
    <p:sldId id="263" r:id="rId7"/>
    <p:sldId id="259" r:id="rId8"/>
    <p:sldId id="260" r:id="rId9"/>
    <p:sldId id="264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EBA7-8AE5-41AB-8CAE-9084CE7281E8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292C-D37E-4A86-8723-A019E33EA3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88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292C-D37E-4A86-8723-A019E33EA34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7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292C-D37E-4A86-8723-A019E33EA34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41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292C-D37E-4A86-8723-A019E33EA34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03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3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0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4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10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0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93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56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3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07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84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0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565B-2D85-48C0-8A49-D938B8373AF1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26B1B-724E-4D2C-B3EA-A9574A5590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85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Bayesian Statistics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2021.9.27</a:t>
            </a:r>
          </a:p>
          <a:p>
            <a:r>
              <a:rPr lang="en-US" altLang="zh-CN" dirty="0" smtClean="0"/>
              <a:t>Rongrong Liu</a:t>
            </a:r>
          </a:p>
          <a:p>
            <a:r>
              <a:rPr lang="en-US" altLang="zh-CN" dirty="0" smtClean="0"/>
              <a:t>Supervisor: Zhengyi Shao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69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150" y="1685561"/>
            <a:ext cx="6747642" cy="1609568"/>
          </a:xfrm>
          <a:prstGeom prst="rect">
            <a:avLst/>
          </a:prstGeom>
        </p:spPr>
      </p:pic>
      <p:cxnSp>
        <p:nvCxnSpPr>
          <p:cNvPr id="47" name="直接箭头连接符 46"/>
          <p:cNvCxnSpPr/>
          <p:nvPr/>
        </p:nvCxnSpPr>
        <p:spPr>
          <a:xfrm flipV="1">
            <a:off x="8297792" y="1394997"/>
            <a:ext cx="861136" cy="290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7373830" y="3120496"/>
            <a:ext cx="1785098" cy="38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9308933" y="2877536"/>
            <a:ext cx="1728000" cy="5507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choose model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308933" y="1191874"/>
            <a:ext cx="1728000" cy="5507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information of parameters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1426014" y="3820598"/>
            <a:ext cx="10146497" cy="2750019"/>
            <a:chOff x="890436" y="3820598"/>
            <a:chExt cx="10146497" cy="2750019"/>
          </a:xfrm>
        </p:grpSpPr>
        <p:grpSp>
          <p:nvGrpSpPr>
            <p:cNvPr id="45" name="组合 44"/>
            <p:cNvGrpSpPr/>
            <p:nvPr/>
          </p:nvGrpSpPr>
          <p:grpSpPr>
            <a:xfrm>
              <a:off x="2373826" y="3820598"/>
              <a:ext cx="8663107" cy="2750019"/>
              <a:chOff x="1460811" y="1718835"/>
              <a:chExt cx="8663107" cy="2750019"/>
            </a:xfrm>
          </p:grpSpPr>
          <p:sp>
            <p:nvSpPr>
              <p:cNvPr id="15" name="圆角矩形 14"/>
              <p:cNvSpPr/>
              <p:nvPr/>
            </p:nvSpPr>
            <p:spPr>
              <a:xfrm>
                <a:off x="1460811" y="2776654"/>
                <a:ext cx="1371600" cy="64677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/>
                  <a:t>least square</a:t>
                </a:r>
                <a:endParaRPr lang="zh-CN" altLang="en-US" dirty="0"/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3962414" y="2776654"/>
                <a:ext cx="1315844" cy="64677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/>
                  <a:t>minimum chi-square</a:t>
                </a:r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6408261" y="2776654"/>
                <a:ext cx="1275888" cy="64677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dirty="0"/>
                  <a:t>maximum likelihood</a:t>
                </a: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8814577" y="2776654"/>
                <a:ext cx="1309341" cy="64677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Bayesian </a:t>
                </a:r>
                <a:r>
                  <a:rPr lang="en-US" altLang="zh-CN" dirty="0" smtClean="0"/>
                  <a:t>inference</a:t>
                </a:r>
                <a:endParaRPr lang="zh-CN" altLang="en-US" dirty="0"/>
              </a:p>
            </p:txBody>
          </p:sp>
          <p:sp>
            <p:nvSpPr>
              <p:cNvPr id="22" name="上弧形箭头 21"/>
              <p:cNvSpPr/>
              <p:nvPr/>
            </p:nvSpPr>
            <p:spPr>
              <a:xfrm>
                <a:off x="2464419" y="2330604"/>
                <a:ext cx="1683835" cy="312234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上弧形箭头 27"/>
              <p:cNvSpPr/>
              <p:nvPr/>
            </p:nvSpPr>
            <p:spPr>
              <a:xfrm>
                <a:off x="7486185" y="2330604"/>
                <a:ext cx="1683835" cy="312234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上弧形箭头 28"/>
              <p:cNvSpPr/>
              <p:nvPr/>
            </p:nvSpPr>
            <p:spPr>
              <a:xfrm>
                <a:off x="5018049" y="2330604"/>
                <a:ext cx="1683835" cy="312234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上弧形箭头 29"/>
              <p:cNvSpPr/>
              <p:nvPr/>
            </p:nvSpPr>
            <p:spPr>
              <a:xfrm flipH="1" flipV="1">
                <a:off x="2464418" y="3502764"/>
                <a:ext cx="1637387" cy="31781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2442336" y="1736573"/>
                <a:ext cx="1728000" cy="5507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different error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018488" y="1718835"/>
                <a:ext cx="1728000" cy="5507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probability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7464102" y="1735292"/>
                <a:ext cx="1728000" cy="5507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prior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7440878" y="3907220"/>
                <a:ext cx="1728000" cy="5507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no prior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5018049" y="3918147"/>
                <a:ext cx="1728439" cy="5507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err="1" smtClean="0">
                    <a:solidFill>
                      <a:schemeClr val="tx1"/>
                    </a:solidFill>
                  </a:rPr>
                  <a:t>data~N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(u, error)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2438292" y="3907221"/>
                <a:ext cx="1728000" cy="55070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equal error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上弧形箭头 39"/>
              <p:cNvSpPr/>
              <p:nvPr/>
            </p:nvSpPr>
            <p:spPr>
              <a:xfrm flipH="1" flipV="1">
                <a:off x="5018049" y="3548876"/>
                <a:ext cx="1637387" cy="31781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上弧形箭头 40"/>
              <p:cNvSpPr/>
              <p:nvPr/>
            </p:nvSpPr>
            <p:spPr>
              <a:xfrm flipH="1" flipV="1">
                <a:off x="7486185" y="3527211"/>
                <a:ext cx="1637387" cy="31781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>
            <a:xfrm>
              <a:off x="890436" y="3831525"/>
              <a:ext cx="1134291" cy="2739092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</a:rPr>
                <a:t>choose fitting method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49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Various methods of fitting</a:t>
            </a:r>
          </a:p>
          <a:p>
            <a:r>
              <a:rPr lang="en-US" altLang="zh-CN" dirty="0" smtClean="0"/>
              <a:t>Bayesian formula</a:t>
            </a:r>
          </a:p>
          <a:p>
            <a:r>
              <a:rPr lang="en-US" altLang="zh-CN" dirty="0" smtClean="0"/>
              <a:t>Bayesian inference</a:t>
            </a:r>
          </a:p>
        </p:txBody>
      </p:sp>
    </p:spTree>
    <p:extLst>
      <p:ext uri="{BB962C8B-B14F-4D97-AF65-F5344CB8AC3E}">
        <p14:creationId xmlns:p14="http://schemas.microsoft.com/office/powerpoint/2010/main" val="14231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Various methods of fitting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We </a:t>
            </a:r>
            <a:r>
              <a:rPr lang="en-US" altLang="zh-CN" dirty="0"/>
              <a:t>have </a:t>
            </a:r>
            <a:r>
              <a:rPr lang="en-US" altLang="zh-CN" dirty="0" smtClean="0"/>
              <a:t>some data, and we want to fit the data with a line.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8" y="2259609"/>
            <a:ext cx="6014944" cy="40099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6985908" y="3436592"/>
                <a:ext cx="4655762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𝑚𝑜𝑑𝑒𝑙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zh-CN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𝑚𝑜𝑐𝑘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𝑚𝑜𝑑𝑒𝑙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(0,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908" y="3436592"/>
                <a:ext cx="4655762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8" y="2259608"/>
            <a:ext cx="6014946" cy="40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86" y="1653808"/>
            <a:ext cx="5486411" cy="365760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Various methods of fitting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 smtClean="0"/>
              </a:p>
              <a:p>
                <a:r>
                  <a:rPr lang="en-US" altLang="zh-CN" dirty="0" smtClean="0"/>
                  <a:t>least square</a:t>
                </a:r>
              </a:p>
              <a:p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 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smtClean="0"/>
                  <a:t>  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8764096" y="3570407"/>
                <a:ext cx="1802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096" y="3570407"/>
                <a:ext cx="180267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562931" y="5468795"/>
            <a:ext cx="8714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The shortest distance to the line means the best fitting.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66637" y="5154035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package: </a:t>
            </a:r>
            <a:r>
              <a:rPr lang="en-US" altLang="zh-CN" dirty="0" err="1"/>
              <a:t>scipy.optimize.leastsq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817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448" y="1630192"/>
            <a:ext cx="5486411" cy="365760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Various methods of fitting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minimum chi-square</a:t>
            </a:r>
          </a:p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626" y="3502611"/>
            <a:ext cx="1933575" cy="5334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966700" y="5653743"/>
            <a:ext cx="543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Larger error means lower weight.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02173" y="5166932"/>
            <a:ext cx="3536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package: </a:t>
            </a:r>
            <a:r>
              <a:rPr lang="en-US" altLang="zh-CN" dirty="0" err="1" smtClean="0"/>
              <a:t>scipy.optimize.minimize</a:t>
            </a:r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927061" y="4828378"/>
                <a:ext cx="43987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tx1"/>
                    </a:solidFill>
                  </a:rPr>
                  <a:t>If errors are equal,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 smtClean="0">
                    <a:solidFill>
                      <a:srgbClr val="FF0000"/>
                    </a:solidFill>
                  </a:rPr>
                  <a:t> </a:t>
                </a:r>
                <a:endParaRPr lang="zh-CN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61" y="4828378"/>
                <a:ext cx="4398705" cy="523220"/>
              </a:xfrm>
              <a:prstGeom prst="rect">
                <a:avLst/>
              </a:prstGeom>
              <a:blipFill>
                <a:blip r:embed="rId4"/>
                <a:stretch>
                  <a:fillRect l="-2770" t="-11628" b="-313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060" y="3167847"/>
            <a:ext cx="4153325" cy="12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448" y="1630192"/>
            <a:ext cx="5486411" cy="365760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Various methods of fitting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maximum likelihood</a:t>
                </a:r>
              </a:p>
              <a:p>
                <a:pPr marL="0" indent="0">
                  <a:buNone/>
                </a:pP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nary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653" y="3576664"/>
            <a:ext cx="1933575" cy="5334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91361" y="5012460"/>
            <a:ext cx="11700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The largest probability of the data given parameters means the best fitting.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38200" y="3843364"/>
                <a:ext cx="5369803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altLang="zh-CN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~ 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</m:t>
                    </m:r>
                    <m:d>
                      <m:dPr>
                        <m:ctrlP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𝑒𝑟𝑟𝑜</m:t>
                        </m:r>
                        <m:sSub>
                          <m:sSubPr>
                            <m:ctrlP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altLang="zh-C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800" dirty="0" smtClean="0">
                    <a:solidFill>
                      <a:schemeClr val="tx1"/>
                    </a:solidFill>
                  </a:rPr>
                  <a:t>)</a:t>
                </a:r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43364"/>
                <a:ext cx="5369803" cy="761875"/>
              </a:xfrm>
              <a:prstGeom prst="rect">
                <a:avLst/>
              </a:prstGeom>
              <a:blipFill>
                <a:blip r:embed="rId5"/>
                <a:stretch>
                  <a:fillRect l="-2386" r="-1364" b="-9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7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Bayesian Formula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 smtClean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b="0" dirty="0" smtClean="0"/>
                  <a:t>                  </a:t>
                </a:r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altLang="zh-CN" b="0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2446" y="3890743"/>
            <a:ext cx="3408022" cy="85615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3166" y="4790941"/>
            <a:ext cx="4412719" cy="861176"/>
          </a:xfrm>
          <a:prstGeom prst="rect">
            <a:avLst/>
          </a:prstGeom>
        </p:spPr>
      </p:pic>
      <p:sp>
        <p:nvSpPr>
          <p:cNvPr id="13" name="下箭头 12"/>
          <p:cNvSpPr/>
          <p:nvPr/>
        </p:nvSpPr>
        <p:spPr>
          <a:xfrm>
            <a:off x="5560588" y="3265210"/>
            <a:ext cx="280654" cy="419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下箭头 6"/>
          <p:cNvSpPr/>
          <p:nvPr/>
        </p:nvSpPr>
        <p:spPr>
          <a:xfrm>
            <a:off x="5560588" y="2275795"/>
            <a:ext cx="280654" cy="419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1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Bayesian Inference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5" name="下箭头 4"/>
          <p:cNvSpPr/>
          <p:nvPr/>
        </p:nvSpPr>
        <p:spPr>
          <a:xfrm>
            <a:off x="3069312" y="2673901"/>
            <a:ext cx="372534" cy="592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708400" y="2673901"/>
            <a:ext cx="238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 is model, A is data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154" y="1643278"/>
            <a:ext cx="3344179" cy="84011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559" y="3476043"/>
            <a:ext cx="6747642" cy="160956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129453" y="3633303"/>
            <a:ext cx="4875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Prior: </a:t>
            </a:r>
            <a:r>
              <a:rPr lang="en-US" altLang="zh-CN" sz="2400" dirty="0" smtClean="0">
                <a:solidFill>
                  <a:srgbClr val="FF0000"/>
                </a:solidFill>
              </a:rPr>
              <a:t>our information of parameters of the model </a:t>
            </a:r>
            <a:endParaRPr lang="zh-CN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20139" y="4800289"/>
            <a:ext cx="4885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Evidence: the probability of data </a:t>
            </a:r>
            <a:r>
              <a:rPr lang="en-US" altLang="zh-CN" sz="2400" dirty="0" smtClean="0">
                <a:solidFill>
                  <a:srgbClr val="FF0000"/>
                </a:solidFill>
              </a:rPr>
              <a:t>(We can use evidence to compare different models.)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086272" y="1135568"/>
            <a:ext cx="4919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Posterior: the probability of the parameters of model given data</a:t>
            </a:r>
            <a:endParaRPr lang="zh-CN" altLang="en-US" sz="2400" dirty="0" smtClean="0"/>
          </a:p>
        </p:txBody>
      </p:sp>
      <p:sp>
        <p:nvSpPr>
          <p:cNvPr id="13" name="文本框 12"/>
          <p:cNvSpPr txBox="1"/>
          <p:nvPr/>
        </p:nvSpPr>
        <p:spPr>
          <a:xfrm>
            <a:off x="7120139" y="2338116"/>
            <a:ext cx="4885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Likelihood: the probability of </a:t>
            </a:r>
            <a:r>
              <a:rPr lang="en-US" altLang="zh-CN" sz="2400" dirty="0"/>
              <a:t>data given </a:t>
            </a:r>
            <a:r>
              <a:rPr lang="en-US" altLang="zh-CN" sz="2400" dirty="0" smtClean="0"/>
              <a:t>the parameters of model </a:t>
            </a:r>
          </a:p>
        </p:txBody>
      </p:sp>
    </p:spTree>
    <p:extLst>
      <p:ext uri="{BB962C8B-B14F-4D97-AF65-F5344CB8AC3E}">
        <p14:creationId xmlns:p14="http://schemas.microsoft.com/office/powerpoint/2010/main" val="26582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89" y="1294228"/>
            <a:ext cx="5486411" cy="365760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Bayesian Inference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zh-CN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altLang="zh-CN" i="1" dirty="0" smtClean="0"/>
              </a:p>
              <a:p>
                <a:pPr marL="0" indent="0">
                  <a:buNone/>
                </a:pPr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𝑢𝑛𝑖𝑓𝑜𝑟𝑚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(−0.1, 0.9)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594" y="3045076"/>
            <a:ext cx="1933575" cy="533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38200" y="5019304"/>
            <a:ext cx="1135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When errors of data are too large to constrain parameters, prior is dominant in fitting.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9012" y="4767169"/>
            <a:ext cx="1888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package: </a:t>
            </a:r>
            <a:r>
              <a:rPr lang="en-US" altLang="zh-CN" dirty="0" err="1" smtClean="0"/>
              <a:t>dynesty</a:t>
            </a:r>
            <a:endParaRPr lang="en-US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838200" y="3813062"/>
                <a:ext cx="525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tx1"/>
                    </a:solidFill>
                  </a:rPr>
                  <a:t>If prior is uniform distribution </a:t>
                </a:r>
                <a:r>
                  <a:rPr lang="en-US" altLang="zh-CN" sz="2800" dirty="0">
                    <a:solidFill>
                      <a:schemeClr val="tx1"/>
                    </a:solidFill>
                  </a:rPr>
                  <a:t>in </a:t>
                </a:r>
                <a:r>
                  <a:rPr lang="en-US" altLang="zh-CN" sz="2800" dirty="0" smtClean="0">
                    <a:solidFill>
                      <a:schemeClr val="tx1"/>
                    </a:solidFill>
                  </a:rPr>
                  <a:t>the whole space,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altLang="zh-C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zh-CN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13062"/>
                <a:ext cx="5257800" cy="954107"/>
              </a:xfrm>
              <a:prstGeom prst="rect">
                <a:avLst/>
              </a:prstGeom>
              <a:blipFill>
                <a:blip r:embed="rId6"/>
                <a:stretch>
                  <a:fillRect l="-2436" t="-7692" b="-17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46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454</Words>
  <Application>Microsoft Office PowerPoint</Application>
  <PresentationFormat>宽屏</PresentationFormat>
  <Paragraphs>71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Bayesian Statistics</vt:lpstr>
      <vt:lpstr>Outline</vt:lpstr>
      <vt:lpstr>Various methods of fitting</vt:lpstr>
      <vt:lpstr>Various methods of fitting</vt:lpstr>
      <vt:lpstr>Various methods of fitting</vt:lpstr>
      <vt:lpstr>Various methods of fitting</vt:lpstr>
      <vt:lpstr>Bayesian Formula</vt:lpstr>
      <vt:lpstr>Bayesian Inference</vt:lpstr>
      <vt:lpstr>Bayesian Inference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Statistics</dc:title>
  <dc:creator>rongrong</dc:creator>
  <cp:lastModifiedBy>rongrong</cp:lastModifiedBy>
  <cp:revision>43</cp:revision>
  <dcterms:created xsi:type="dcterms:W3CDTF">2021-09-19T15:32:43Z</dcterms:created>
  <dcterms:modified xsi:type="dcterms:W3CDTF">2021-09-27T01:54:24Z</dcterms:modified>
</cp:coreProperties>
</file>