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70" r:id="rId10"/>
    <p:sldId id="266" r:id="rId11"/>
    <p:sldId id="264" r:id="rId12"/>
    <p:sldId id="267" r:id="rId13"/>
    <p:sldId id="263" r:id="rId14"/>
    <p:sldId id="269" r:id="rId15"/>
    <p:sldId id="268" r:id="rId16"/>
    <p:sldId id="272" r:id="rId17"/>
    <p:sldId id="273" r:id="rId18"/>
    <p:sldId id="265" r:id="rId19"/>
    <p:sldId id="277" r:id="rId20"/>
    <p:sldId id="274" r:id="rId21"/>
    <p:sldId id="275" r:id="rId22"/>
    <p:sldId id="279" r:id="rId23"/>
    <p:sldId id="276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9" autoAdjust="0"/>
    <p:restoredTop sz="94487" autoAdjust="0"/>
  </p:normalViewPr>
  <p:slideViewPr>
    <p:cSldViewPr snapToGrid="0">
      <p:cViewPr varScale="1">
        <p:scale>
          <a:sx n="75" d="100"/>
          <a:sy n="75" d="100"/>
        </p:scale>
        <p:origin x="432" y="62"/>
      </p:cViewPr>
      <p:guideLst/>
    </p:cSldViewPr>
  </p:slideViewPr>
  <p:outlineViewPr>
    <p:cViewPr>
      <p:scale>
        <a:sx n="33" d="100"/>
        <a:sy n="33" d="100"/>
      </p:scale>
      <p:origin x="0" y="-115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9/27/2018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CN" sz="8800" dirty="0" smtClean="0"/>
              <a:t>SFH of dwarf galaxies in the Local Group</a:t>
            </a:r>
            <a:endParaRPr lang="zh-CN" altLang="en-US" sz="8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46791" y="4527348"/>
            <a:ext cx="7891272" cy="1069848"/>
          </a:xfrm>
        </p:spPr>
        <p:txBody>
          <a:bodyPr/>
          <a:lstStyle/>
          <a:p>
            <a:pPr algn="r"/>
            <a:r>
              <a:rPr lang="en-US" altLang="zh-CN" dirty="0" smtClean="0"/>
              <a:t>Jun @ Group meeting</a:t>
            </a:r>
          </a:p>
          <a:p>
            <a:pPr algn="r"/>
            <a:r>
              <a:rPr lang="en-US" altLang="zh-CN" dirty="0" smtClean="0"/>
              <a:t>2018.9.30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168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97533" y="-23692"/>
            <a:ext cx="1560209" cy="920765"/>
          </a:xfrm>
        </p:spPr>
        <p:txBody>
          <a:bodyPr>
            <a:normAutofit/>
          </a:bodyPr>
          <a:lstStyle/>
          <a:p>
            <a:r>
              <a:rPr lang="en-US" altLang="zh-CN" sz="4400" dirty="0" smtClean="0"/>
              <a:t>IC1613</a:t>
            </a:r>
            <a:endParaRPr lang="zh-CN" altLang="en-US" sz="44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205822" y="378045"/>
            <a:ext cx="2654606" cy="2421500"/>
            <a:chOff x="4779722" y="207637"/>
            <a:chExt cx="2457221" cy="226793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/>
            <a:srcRect r="1512" b="21353"/>
            <a:stretch/>
          </p:blipFill>
          <p:spPr>
            <a:xfrm>
              <a:off x="4779722" y="207637"/>
              <a:ext cx="2457221" cy="2267934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5244259" y="1268450"/>
              <a:ext cx="564145" cy="345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C99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090996" y="2042453"/>
              <a:ext cx="515179" cy="345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S03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235979" y="495054"/>
              <a:ext cx="515179" cy="345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S14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标题 1"/>
          <p:cNvSpPr txBox="1">
            <a:spLocks/>
          </p:cNvSpPr>
          <p:nvPr/>
        </p:nvSpPr>
        <p:spPr>
          <a:xfrm>
            <a:off x="20082" y="-4346"/>
            <a:ext cx="3517953" cy="549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 smtClean="0"/>
              <a:t>III. SFH of dwarf galaxies in the LG</a:t>
            </a:r>
            <a:endParaRPr lang="zh-CN" altLang="en-US" sz="18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7" y="2784892"/>
            <a:ext cx="2924538" cy="393387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8035" y="652366"/>
            <a:ext cx="4033761" cy="34854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7538" y="3367412"/>
            <a:ext cx="3914753" cy="3436158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17074" y="592120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C99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70701" y="5923823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S03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81737" y="626081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S14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100581" y="6526571"/>
            <a:ext cx="2342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(Skillman+ 2014, </a:t>
            </a:r>
            <a:r>
              <a:rPr lang="en-US" altLang="zh-CN" sz="1200" dirty="0" err="1" smtClean="0"/>
              <a:t>ApJ</a:t>
            </a:r>
            <a:r>
              <a:rPr lang="en-US" altLang="zh-CN" sz="1200" dirty="0" smtClean="0"/>
              <a:t>, 786, 44)</a:t>
            </a:r>
            <a:endParaRPr lang="zh-CN" altLang="en-US" sz="1200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5256" y="436690"/>
            <a:ext cx="4263191" cy="6057777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364078" y="3329252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S14 (LCID)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0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/>
              <a:t>SFH </a:t>
            </a:r>
            <a:r>
              <a:rPr lang="en-US" altLang="zh-CN" sz="4400" dirty="0" smtClean="0"/>
              <a:t>from CMD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79" y="1850122"/>
            <a:ext cx="4745121" cy="39591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223" y="276882"/>
            <a:ext cx="6024468" cy="6480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271943" y="6569659"/>
            <a:ext cx="26881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(Tolstoy et al. 2009, ARA&amp;A, 47, 371)</a:t>
            </a:r>
            <a:endParaRPr lang="zh-CN" altLang="en-US" sz="1200" dirty="0"/>
          </a:p>
        </p:txBody>
      </p:sp>
      <p:sp>
        <p:nvSpPr>
          <p:cNvPr id="8" name="文本框 7"/>
          <p:cNvSpPr txBox="1"/>
          <p:nvPr/>
        </p:nvSpPr>
        <p:spPr>
          <a:xfrm>
            <a:off x="1388096" y="1831594"/>
            <a:ext cx="1782476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dSph</a:t>
            </a:r>
            <a:r>
              <a:rPr lang="en-US" altLang="zh-CN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D=101 </a:t>
            </a:r>
            <a:r>
              <a:rPr lang="en-US" altLang="zh-CN" sz="1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kpc</a:t>
            </a:r>
            <a:endParaRPr lang="zh-CN" altLang="en-US" sz="1600" dirty="0"/>
          </a:p>
        </p:txBody>
      </p:sp>
      <p:sp>
        <p:nvSpPr>
          <p:cNvPr id="9" name="文本框 8"/>
          <p:cNvSpPr txBox="1"/>
          <p:nvPr/>
        </p:nvSpPr>
        <p:spPr>
          <a:xfrm>
            <a:off x="6417406" y="3253994"/>
            <a:ext cx="1782476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dSph</a:t>
            </a:r>
            <a:r>
              <a:rPr lang="en-US" altLang="zh-CN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D=775 </a:t>
            </a:r>
            <a:r>
              <a:rPr lang="en-US" altLang="zh-CN" sz="1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kpc</a:t>
            </a:r>
            <a:endParaRPr lang="zh-CN" altLang="en-US" sz="1600" dirty="0"/>
          </a:p>
        </p:txBody>
      </p:sp>
      <p:sp>
        <p:nvSpPr>
          <p:cNvPr id="10" name="文本框 9"/>
          <p:cNvSpPr txBox="1"/>
          <p:nvPr/>
        </p:nvSpPr>
        <p:spPr>
          <a:xfrm>
            <a:off x="8381377" y="3253994"/>
            <a:ext cx="1851084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dTran</a:t>
            </a:r>
            <a:r>
              <a:rPr lang="en-US" altLang="zh-CN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D=620 </a:t>
            </a:r>
            <a:r>
              <a:rPr lang="en-US" altLang="zh-CN" sz="1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kpc</a:t>
            </a:r>
            <a:endParaRPr lang="zh-CN" altLang="en-US" sz="16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0247987" y="3253994"/>
            <a:ext cx="1653017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dIrr</a:t>
            </a:r>
            <a:r>
              <a:rPr lang="en-US" altLang="zh-CN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D=800 </a:t>
            </a:r>
            <a:r>
              <a:rPr lang="en-US" altLang="zh-CN" sz="1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kpc</a:t>
            </a:r>
            <a:endParaRPr lang="zh-CN" altLang="en-US" sz="1600" dirty="0"/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20082" y="-4346"/>
            <a:ext cx="3517953" cy="549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 smtClean="0"/>
              <a:t>III. SFH of dwarf galaxies in the LG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5846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930" y="1305862"/>
            <a:ext cx="6667454" cy="5370440"/>
          </a:xfrm>
          <a:prstGeom prst="rect">
            <a:avLst/>
          </a:prstGeom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20082" y="-4346"/>
            <a:ext cx="3517953" cy="549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 smtClean="0"/>
              <a:t>III. SFH of dwarf galaxies in the LG</a:t>
            </a:r>
            <a:endParaRPr lang="zh-CN" altLang="en-US" sz="1800" dirty="0"/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4049937" y="545165"/>
            <a:ext cx="3623440" cy="920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 smtClean="0"/>
              <a:t>6 LCID galaxies</a:t>
            </a:r>
            <a:endParaRPr lang="zh-CN" altLang="en-US" sz="4400" dirty="0"/>
          </a:p>
        </p:txBody>
      </p:sp>
      <p:sp>
        <p:nvSpPr>
          <p:cNvPr id="10" name="文本框 9"/>
          <p:cNvSpPr txBox="1"/>
          <p:nvPr/>
        </p:nvSpPr>
        <p:spPr>
          <a:xfrm>
            <a:off x="9061834" y="6399303"/>
            <a:ext cx="2342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(Skillman+ 2014, </a:t>
            </a:r>
            <a:r>
              <a:rPr lang="en-US" altLang="zh-CN" sz="1200" dirty="0" err="1" smtClean="0"/>
              <a:t>ApJ</a:t>
            </a:r>
            <a:r>
              <a:rPr lang="en-US" altLang="zh-CN" sz="1200" dirty="0" smtClean="0"/>
              <a:t>, 786, 44)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2086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69847" y="1808339"/>
            <a:ext cx="4754880" cy="3977640"/>
          </a:xfrm>
        </p:spPr>
        <p:txBody>
          <a:bodyPr/>
          <a:lstStyle/>
          <a:p>
            <a:r>
              <a:rPr lang="en-US" altLang="zh-CN" dirty="0" smtClean="0"/>
              <a:t>D &lt; </a:t>
            </a:r>
            <a:r>
              <a:rPr lang="en-US" altLang="zh-CN" dirty="0" smtClean="0"/>
              <a:t>~1 </a:t>
            </a:r>
            <a:r>
              <a:rPr lang="en-US" altLang="zh-CN" dirty="0" err="1" smtClean="0"/>
              <a:t>Mpc</a:t>
            </a:r>
            <a:endParaRPr lang="en-US" altLang="zh-CN" dirty="0" smtClean="0"/>
          </a:p>
          <a:p>
            <a:r>
              <a:rPr lang="en-US" altLang="zh-CN" dirty="0" smtClean="0"/>
              <a:t>23 </a:t>
            </a:r>
            <a:r>
              <a:rPr lang="en-US" altLang="zh-CN" dirty="0" err="1" smtClean="0"/>
              <a:t>dSphs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4 </a:t>
            </a:r>
            <a:r>
              <a:rPr lang="en-US" altLang="zh-CN" dirty="0" err="1" smtClean="0"/>
              <a:t>dEs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8 </a:t>
            </a:r>
            <a:r>
              <a:rPr lang="en-US" altLang="zh-CN" dirty="0" err="1" smtClean="0"/>
              <a:t>dIrrs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5 </a:t>
            </a:r>
            <a:r>
              <a:rPr lang="en-US" altLang="zh-CN" dirty="0" err="1" smtClean="0"/>
              <a:t>dTrans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254" y="185070"/>
            <a:ext cx="6621236" cy="6480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100581" y="6526571"/>
            <a:ext cx="2147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(Weisz+ 2014, </a:t>
            </a:r>
            <a:r>
              <a:rPr lang="en-US" altLang="zh-CN" sz="1200" dirty="0" err="1" smtClean="0"/>
              <a:t>ApJ</a:t>
            </a:r>
            <a:r>
              <a:rPr lang="en-US" altLang="zh-CN" sz="1200" dirty="0" smtClean="0"/>
              <a:t>, 789, 147)</a:t>
            </a:r>
            <a:endParaRPr lang="zh-CN" altLang="en-US" sz="1200" dirty="0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836240" y="708231"/>
            <a:ext cx="5222095" cy="963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 smtClean="0"/>
              <a:t>40 dwarfs in LG</a:t>
            </a:r>
            <a:endParaRPr lang="zh-CN" altLang="en-US" sz="4400" dirty="0"/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20082" y="-4346"/>
            <a:ext cx="3517953" cy="549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 smtClean="0"/>
              <a:t>III. SFH of dwarf galaxies in the LG</a:t>
            </a:r>
            <a:endParaRPr lang="zh-CN" altLang="en-US" sz="1800" dirty="0"/>
          </a:p>
        </p:txBody>
      </p:sp>
      <p:pic>
        <p:nvPicPr>
          <p:cNvPr id="10" name="内容占位符 5"/>
          <p:cNvPicPr>
            <a:picLocks noChangeAspect="1"/>
          </p:cNvPicPr>
          <p:nvPr/>
        </p:nvPicPr>
        <p:blipFill rotWithShape="1">
          <a:blip r:embed="rId4"/>
          <a:srcRect r="2189" b="25694"/>
          <a:stretch/>
        </p:blipFill>
        <p:spPr>
          <a:xfrm>
            <a:off x="1321981" y="3979314"/>
            <a:ext cx="3304875" cy="25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3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27" y="185070"/>
            <a:ext cx="5029632" cy="648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761" y="261270"/>
            <a:ext cx="6383908" cy="6480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786107" y="6141635"/>
            <a:ext cx="2147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(Weisz+ 2014, </a:t>
            </a:r>
            <a:r>
              <a:rPr lang="en-US" altLang="zh-CN" sz="1200" dirty="0" err="1" smtClean="0"/>
              <a:t>ApJ</a:t>
            </a:r>
            <a:r>
              <a:rPr lang="en-US" altLang="zh-CN" sz="1200" dirty="0" smtClean="0"/>
              <a:t>, 789, 147)</a:t>
            </a:r>
            <a:endParaRPr lang="zh-CN" altLang="en-US" sz="1200" dirty="0"/>
          </a:p>
        </p:txBody>
      </p:sp>
      <p:sp>
        <p:nvSpPr>
          <p:cNvPr id="10" name="右箭头 9"/>
          <p:cNvSpPr/>
          <p:nvPr/>
        </p:nvSpPr>
        <p:spPr>
          <a:xfrm>
            <a:off x="3886828" y="4659087"/>
            <a:ext cx="1797014" cy="108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834593" y="4309940"/>
            <a:ext cx="190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Dolphin method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734284" y="211317"/>
            <a:ext cx="6720384" cy="6480000"/>
            <a:chOff x="2734284" y="185070"/>
            <a:chExt cx="6720384" cy="64800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34284" y="185070"/>
              <a:ext cx="6720384" cy="6480000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5788540" y="3167990"/>
              <a:ext cx="9385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/>
                <a:t>Leo T</a:t>
              </a:r>
              <a:endParaRPr lang="zh-CN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0396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914" y="744916"/>
            <a:ext cx="10384971" cy="749651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960279" y="6458735"/>
            <a:ext cx="2147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(Weisz+ 2014, </a:t>
            </a:r>
            <a:r>
              <a:rPr lang="en-US" altLang="zh-CN" sz="1200" dirty="0" err="1" smtClean="0"/>
              <a:t>ApJ</a:t>
            </a:r>
            <a:r>
              <a:rPr lang="en-US" altLang="zh-CN" sz="1200" dirty="0" smtClean="0"/>
              <a:t>, 789, 147)</a:t>
            </a:r>
            <a:endParaRPr lang="zh-CN" altLang="en-US" sz="1200" dirty="0"/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20082" y="-4346"/>
            <a:ext cx="3517953" cy="549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 smtClean="0"/>
              <a:t>III. SFH of dwarf galaxies in the LG</a:t>
            </a:r>
            <a:endParaRPr lang="zh-CN" altLang="en-US" sz="180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4567" y="545164"/>
            <a:ext cx="4764890" cy="6190569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</a:rPr>
              <a:t>dSph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1"/>
            <a:r>
              <a:rPr lang="en-US" altLang="zh-CN" dirty="0" smtClean="0"/>
              <a:t>On average, old systems, have </a:t>
            </a:r>
            <a:r>
              <a:rPr lang="en-US" altLang="zh-CN" dirty="0"/>
              <a:t>formed the </a:t>
            </a:r>
            <a:r>
              <a:rPr lang="en-US" altLang="zh-CN" dirty="0" smtClean="0"/>
              <a:t>vast majority </a:t>
            </a:r>
            <a:r>
              <a:rPr lang="en-US" altLang="zh-CN" dirty="0"/>
              <a:t>of their stars prior to </a:t>
            </a:r>
            <a:r>
              <a:rPr lang="en-US" altLang="zh-CN" i="1" dirty="0"/>
              <a:t>z </a:t>
            </a:r>
            <a:r>
              <a:rPr lang="en-US" altLang="zh-CN" dirty="0"/>
              <a:t>∼ 2 (10 </a:t>
            </a:r>
            <a:r>
              <a:rPr lang="en-US" altLang="zh-CN" dirty="0" err="1"/>
              <a:t>Gyr</a:t>
            </a:r>
            <a:r>
              <a:rPr lang="en-US" altLang="zh-CN" dirty="0"/>
              <a:t> ago</a:t>
            </a:r>
            <a:r>
              <a:rPr lang="en-US" altLang="zh-CN" dirty="0" smtClean="0"/>
              <a:t>).</a:t>
            </a:r>
          </a:p>
          <a:p>
            <a:pPr lvl="1"/>
            <a:r>
              <a:rPr lang="en-US" altLang="zh-CN" dirty="0" smtClean="0"/>
              <a:t>Significant scatter</a:t>
            </a:r>
          </a:p>
          <a:p>
            <a:r>
              <a:rPr lang="en-US" altLang="zh-CN" dirty="0" err="1" smtClean="0">
                <a:solidFill>
                  <a:srgbClr val="0070C0"/>
                </a:solidFill>
              </a:rPr>
              <a:t>dIrr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pPr lvl="1"/>
            <a:r>
              <a:rPr lang="en-US" altLang="zh-CN" dirty="0"/>
              <a:t>On </a:t>
            </a:r>
            <a:r>
              <a:rPr lang="en-US" altLang="zh-CN" dirty="0" smtClean="0"/>
              <a:t>average, </a:t>
            </a:r>
            <a:r>
              <a:rPr lang="en-US" altLang="zh-CN" dirty="0" err="1" smtClean="0"/>
              <a:t>dIrrs</a:t>
            </a:r>
            <a:r>
              <a:rPr lang="en-US" altLang="zh-CN" dirty="0" smtClean="0"/>
              <a:t> </a:t>
            </a:r>
            <a:r>
              <a:rPr lang="en-US" altLang="zh-CN" dirty="0"/>
              <a:t>formed ∼30% of their stellar mass prior to z ∼ 2, </a:t>
            </a:r>
            <a:r>
              <a:rPr lang="en-US" altLang="zh-CN" dirty="0" smtClean="0"/>
              <a:t>and show </a:t>
            </a:r>
            <a:r>
              <a:rPr lang="en-US" altLang="zh-CN" dirty="0"/>
              <a:t>an increasing SFR toward the present, beginning </a:t>
            </a:r>
            <a:r>
              <a:rPr lang="en-US" altLang="zh-CN" dirty="0" smtClean="0"/>
              <a:t>around z </a:t>
            </a:r>
            <a:r>
              <a:rPr lang="en-US" altLang="zh-CN" dirty="0"/>
              <a:t>∼ 1 (7.6 </a:t>
            </a:r>
            <a:r>
              <a:rPr lang="en-US" altLang="zh-CN" dirty="0" err="1"/>
              <a:t>Gyr</a:t>
            </a:r>
            <a:r>
              <a:rPr lang="en-US" altLang="zh-CN" dirty="0"/>
              <a:t> ago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/>
              <a:t>modest </a:t>
            </a:r>
            <a:r>
              <a:rPr lang="en-US" altLang="zh-CN" dirty="0" smtClean="0"/>
              <a:t>scatter</a:t>
            </a:r>
          </a:p>
          <a:p>
            <a:pPr lvl="1"/>
            <a:r>
              <a:rPr lang="en-US" altLang="zh-CN" dirty="0" smtClean="0"/>
              <a:t>How low mass </a:t>
            </a:r>
            <a:r>
              <a:rPr lang="en-US" altLang="zh-CN" dirty="0"/>
              <a:t>galaxies evolve without significant </a:t>
            </a:r>
            <a:r>
              <a:rPr lang="en-US" altLang="zh-CN" dirty="0" smtClean="0"/>
              <a:t>environmental influence?</a:t>
            </a:r>
          </a:p>
          <a:p>
            <a:r>
              <a:rPr lang="en-US" altLang="zh-CN" dirty="0" err="1" smtClean="0">
                <a:solidFill>
                  <a:srgbClr val="FFC000"/>
                </a:solidFill>
              </a:rPr>
              <a:t>dTrans</a:t>
            </a:r>
            <a:endParaRPr lang="en-US" altLang="zh-CN" dirty="0" smtClean="0">
              <a:solidFill>
                <a:srgbClr val="FFC000"/>
              </a:solidFill>
            </a:endParaRPr>
          </a:p>
          <a:p>
            <a:pPr lvl="1"/>
            <a:r>
              <a:rPr lang="en-US" altLang="zh-CN" dirty="0"/>
              <a:t>have formed </a:t>
            </a:r>
            <a:r>
              <a:rPr lang="en-US" altLang="zh-CN" dirty="0" smtClean="0"/>
              <a:t>&gt;45</a:t>
            </a:r>
            <a:r>
              <a:rPr lang="en-US" altLang="zh-CN" dirty="0"/>
              <a:t>% </a:t>
            </a:r>
            <a:r>
              <a:rPr lang="en-US" altLang="zh-CN" dirty="0" smtClean="0"/>
              <a:t>of their </a:t>
            </a:r>
            <a:r>
              <a:rPr lang="en-US" altLang="zh-CN" dirty="0"/>
              <a:t>total stellar mass prior to z ∼ 2, and have </a:t>
            </a:r>
            <a:r>
              <a:rPr lang="en-US" altLang="zh-CN" dirty="0" smtClean="0"/>
              <a:t>experienced nearly </a:t>
            </a:r>
            <a:r>
              <a:rPr lang="en-US" altLang="zh-CN" dirty="0"/>
              <a:t>constant SFRs since that time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/>
              <a:t>modest scatter</a:t>
            </a:r>
          </a:p>
          <a:p>
            <a:pPr lvl="1"/>
            <a:r>
              <a:rPr lang="en-US" altLang="zh-CN" dirty="0" smtClean="0"/>
              <a:t>Quenching mechanisms</a:t>
            </a:r>
          </a:p>
          <a:p>
            <a:r>
              <a:rPr lang="en-US" altLang="zh-CN" dirty="0" err="1" smtClean="0">
                <a:solidFill>
                  <a:srgbClr val="00B050"/>
                </a:solidFill>
              </a:rPr>
              <a:t>dE</a:t>
            </a:r>
            <a:endParaRPr lang="en-US" altLang="zh-CN" dirty="0" smtClean="0">
              <a:solidFill>
                <a:srgbClr val="00B050"/>
              </a:solidFill>
            </a:endParaRPr>
          </a:p>
          <a:p>
            <a:pPr lvl="1"/>
            <a:r>
              <a:rPr lang="en-US" altLang="zh-CN" dirty="0"/>
              <a:t>typically have an initial burst of star </a:t>
            </a:r>
            <a:r>
              <a:rPr lang="en-US" altLang="zh-CN" dirty="0" smtClean="0"/>
              <a:t>formation prior </a:t>
            </a:r>
            <a:r>
              <a:rPr lang="en-US" altLang="zh-CN" dirty="0"/>
              <a:t>to ∼12 </a:t>
            </a:r>
            <a:r>
              <a:rPr lang="en-US" altLang="zh-CN" dirty="0" err="1"/>
              <a:t>Gyr</a:t>
            </a:r>
            <a:r>
              <a:rPr lang="en-US" altLang="zh-CN" dirty="0"/>
              <a:t> ago, followed by a nearly constant SFR</a:t>
            </a:r>
            <a:endParaRPr lang="en-US" altLang="zh-CN" dirty="0" smtClean="0">
              <a:solidFill>
                <a:srgbClr val="00B050"/>
              </a:solidFill>
            </a:endParaRPr>
          </a:p>
          <a:p>
            <a:pPr lvl="1"/>
            <a:r>
              <a:rPr lang="en-US" altLang="zh-CN" dirty="0"/>
              <a:t>little </a:t>
            </a:r>
            <a:r>
              <a:rPr lang="en-US" altLang="zh-CN" dirty="0" smtClean="0"/>
              <a:t>scatter</a:t>
            </a:r>
          </a:p>
          <a:p>
            <a:pPr lvl="1"/>
            <a:r>
              <a:rPr lang="en-US" altLang="zh-CN" dirty="0"/>
              <a:t>declining SFHs starting at </a:t>
            </a:r>
            <a:r>
              <a:rPr lang="en-US" altLang="zh-CN" i="1" dirty="0"/>
              <a:t>z </a:t>
            </a:r>
            <a:r>
              <a:rPr lang="en-US" altLang="zh-CN" dirty="0"/>
              <a:t>∼ 0.1 (2 </a:t>
            </a:r>
            <a:r>
              <a:rPr lang="en-US" altLang="zh-CN" dirty="0" err="1"/>
              <a:t>Gyr</a:t>
            </a:r>
            <a:r>
              <a:rPr lang="en-US" altLang="zh-CN" dirty="0"/>
              <a:t> ago).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13" name="矩形标注 12"/>
          <p:cNvSpPr/>
          <p:nvPr/>
        </p:nvSpPr>
        <p:spPr>
          <a:xfrm>
            <a:off x="144567" y="545164"/>
            <a:ext cx="4677804" cy="6073350"/>
          </a:xfrm>
          <a:prstGeom prst="wedgeRectCallout">
            <a:avLst>
              <a:gd name="adj1" fmla="val 57358"/>
              <a:gd name="adj2" fmla="val -21921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6364224" y="-4346"/>
            <a:ext cx="5222095" cy="963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 smtClean="0"/>
              <a:t>SFH of different type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10547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914" y="744916"/>
            <a:ext cx="10384971" cy="749651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960279" y="6458735"/>
            <a:ext cx="2147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(Weisz+ 2014, </a:t>
            </a:r>
            <a:r>
              <a:rPr lang="en-US" altLang="zh-CN" sz="1200" dirty="0" err="1" smtClean="0"/>
              <a:t>ApJ</a:t>
            </a:r>
            <a:r>
              <a:rPr lang="en-US" altLang="zh-CN" sz="1200" dirty="0" smtClean="0"/>
              <a:t>, 789, 147)</a:t>
            </a:r>
            <a:endParaRPr lang="zh-CN" altLang="en-US" sz="1200" dirty="0"/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20082" y="-4346"/>
            <a:ext cx="3517953" cy="549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 smtClean="0"/>
              <a:t>III. SFH of dwarf galaxies in the LG</a:t>
            </a:r>
            <a:endParaRPr lang="zh-CN" altLang="en-US" sz="180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4566" y="883414"/>
            <a:ext cx="4764890" cy="6190569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On average, </a:t>
            </a:r>
            <a:r>
              <a:rPr lang="en-US" altLang="zh-CN" dirty="0" smtClean="0"/>
              <a:t>all morphological types </a:t>
            </a:r>
            <a:r>
              <a:rPr lang="en-US" altLang="zh-CN" dirty="0"/>
              <a:t>formed </a:t>
            </a:r>
            <a:r>
              <a:rPr lang="en-US" altLang="zh-CN" dirty="0">
                <a:solidFill>
                  <a:srgbClr val="FF0000"/>
                </a:solidFill>
              </a:rPr>
              <a:t>∼30% </a:t>
            </a:r>
            <a:r>
              <a:rPr lang="en-US" altLang="zh-CN" dirty="0"/>
              <a:t>of their stars prior to 12 </a:t>
            </a:r>
            <a:r>
              <a:rPr lang="en-US" altLang="zh-CN" dirty="0" err="1"/>
              <a:t>Gyr</a:t>
            </a:r>
            <a:r>
              <a:rPr lang="en-US" altLang="zh-CN" dirty="0"/>
              <a:t>, </a:t>
            </a:r>
            <a:r>
              <a:rPr lang="en-US" altLang="zh-CN" dirty="0" smtClean="0"/>
              <a:t>and are </a:t>
            </a:r>
            <a:r>
              <a:rPr lang="en-US" altLang="zh-CN" dirty="0"/>
              <a:t>only statistically different after this epoch</a:t>
            </a:r>
            <a:r>
              <a:rPr lang="en-US" altLang="zh-CN" dirty="0" smtClean="0"/>
              <a:t>.</a:t>
            </a:r>
          </a:p>
          <a:p>
            <a:r>
              <a:rPr lang="en-US" altLang="zh-CN" dirty="0"/>
              <a:t>the luminous </a:t>
            </a:r>
            <a:r>
              <a:rPr lang="en-US" altLang="zh-CN" dirty="0" err="1"/>
              <a:t>dSphs</a:t>
            </a:r>
            <a:r>
              <a:rPr lang="en-US" altLang="zh-CN" dirty="0"/>
              <a:t> (e.g., Fornax, Leo I) and </a:t>
            </a:r>
            <a:r>
              <a:rPr lang="en-US" altLang="zh-CN" dirty="0" err="1"/>
              <a:t>dIrrs</a:t>
            </a:r>
            <a:r>
              <a:rPr lang="en-US" altLang="zh-CN" dirty="0"/>
              <a:t> generally have similar, extended SFHs, while the lower luminosity </a:t>
            </a:r>
            <a:r>
              <a:rPr lang="en-US" altLang="zh-CN" dirty="0" err="1" smtClean="0"/>
              <a:t>dSphs</a:t>
            </a:r>
            <a:r>
              <a:rPr lang="en-US" altLang="zh-CN" dirty="0" smtClean="0"/>
              <a:t> (e.g</a:t>
            </a:r>
            <a:r>
              <a:rPr lang="en-US" altLang="zh-CN" dirty="0"/>
              <a:t>., Leo IV) do not</a:t>
            </a:r>
            <a:r>
              <a:rPr lang="en-US" altLang="zh-CN" dirty="0" smtClean="0"/>
              <a:t>.</a:t>
            </a:r>
            <a:endParaRPr lang="en-US" altLang="zh-CN" sz="1050" dirty="0" smtClean="0"/>
          </a:p>
          <a:p>
            <a:r>
              <a:rPr lang="en-US" altLang="zh-CN" dirty="0" smtClean="0"/>
              <a:t>3 SFH model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single old </a:t>
            </a:r>
            <a:r>
              <a:rPr lang="en-US" altLang="zh-CN" dirty="0" smtClean="0"/>
              <a:t>population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CN" dirty="0" smtClean="0"/>
              <a:t>exponentially </a:t>
            </a:r>
            <a:r>
              <a:rPr lang="en-US" altLang="zh-CN" dirty="0"/>
              <a:t>declining “τ -models,”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CN" dirty="0" smtClean="0"/>
              <a:t>constant</a:t>
            </a:r>
            <a:endParaRPr lang="en-US" altLang="zh-CN" dirty="0"/>
          </a:p>
          <a:p>
            <a:r>
              <a:rPr lang="en-US" altLang="zh-CN" dirty="0" err="1" smtClean="0"/>
              <a:t>dSphs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Average SFH </a:t>
            </a:r>
            <a:r>
              <a:rPr lang="en-US" altLang="zh-CN" dirty="0"/>
              <a:t>is well-approximated by a </a:t>
            </a:r>
            <a:r>
              <a:rPr lang="en-US" altLang="zh-CN" i="1" dirty="0"/>
              <a:t>τ </a:t>
            </a:r>
            <a:r>
              <a:rPr lang="en-US" altLang="zh-CN" dirty="0"/>
              <a:t>-model with </a:t>
            </a:r>
            <a:r>
              <a:rPr lang="en-US" altLang="zh-CN" i="1" dirty="0"/>
              <a:t>τ </a:t>
            </a:r>
            <a:r>
              <a:rPr lang="en-US" altLang="zh-CN" dirty="0"/>
              <a:t>= 5 </a:t>
            </a:r>
            <a:r>
              <a:rPr lang="en-US" altLang="zh-CN" dirty="0" err="1"/>
              <a:t>Gyr</a:t>
            </a:r>
            <a:r>
              <a:rPr lang="en-US" altLang="zh-CN" dirty="0" smtClean="0"/>
              <a:t>.</a:t>
            </a:r>
          </a:p>
          <a:p>
            <a:r>
              <a:rPr lang="en-US" altLang="zh-CN" dirty="0" err="1"/>
              <a:t>dIrrs</a:t>
            </a:r>
            <a:r>
              <a:rPr lang="en-US" altLang="zh-CN" dirty="0"/>
              <a:t>, </a:t>
            </a:r>
            <a:r>
              <a:rPr lang="en-US" altLang="zh-CN" dirty="0" err="1"/>
              <a:t>dTrans</a:t>
            </a:r>
            <a:r>
              <a:rPr lang="en-US" altLang="zh-CN" dirty="0"/>
              <a:t>, and </a:t>
            </a:r>
            <a:r>
              <a:rPr lang="en-US" altLang="zh-CN" dirty="0" err="1" smtClean="0"/>
              <a:t>dEs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 </a:t>
            </a:r>
            <a:r>
              <a:rPr lang="en-US" altLang="zh-CN" dirty="0"/>
              <a:t>all show a </a:t>
            </a:r>
            <a:r>
              <a:rPr lang="en-US" altLang="zh-CN" dirty="0" smtClean="0"/>
              <a:t>modest initial </a:t>
            </a:r>
            <a:r>
              <a:rPr lang="en-US" altLang="zh-CN" dirty="0"/>
              <a:t>burst in their SFHs (</a:t>
            </a:r>
            <a:r>
              <a:rPr lang="en-US" altLang="zh-CN" i="1" dirty="0"/>
              <a:t>&gt;</a:t>
            </a:r>
            <a:r>
              <a:rPr lang="en-US" altLang="zh-CN" dirty="0"/>
              <a:t>10–12 </a:t>
            </a:r>
            <a:r>
              <a:rPr lang="en-US" altLang="zh-CN" dirty="0" err="1"/>
              <a:t>Gyr</a:t>
            </a:r>
            <a:r>
              <a:rPr lang="en-US" altLang="zh-CN" dirty="0"/>
              <a:t> ago) followed </a:t>
            </a:r>
            <a:r>
              <a:rPr lang="en-US" altLang="zh-CN" dirty="0" smtClean="0"/>
              <a:t>by nearly </a:t>
            </a:r>
            <a:r>
              <a:rPr lang="en-US" altLang="zh-CN" dirty="0"/>
              <a:t>constant or slightly rising SFHs.</a:t>
            </a:r>
            <a:endParaRPr lang="zh-CN" altLang="en-US" dirty="0"/>
          </a:p>
        </p:txBody>
      </p:sp>
      <p:sp>
        <p:nvSpPr>
          <p:cNvPr id="13" name="矩形标注 12"/>
          <p:cNvSpPr/>
          <p:nvPr/>
        </p:nvSpPr>
        <p:spPr>
          <a:xfrm>
            <a:off x="164121" y="883414"/>
            <a:ext cx="4745335" cy="2414424"/>
          </a:xfrm>
          <a:prstGeom prst="wedgeRectCallout">
            <a:avLst>
              <a:gd name="adj1" fmla="val 60341"/>
              <a:gd name="adj2" fmla="val 4422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标注 7"/>
          <p:cNvSpPr/>
          <p:nvPr/>
        </p:nvSpPr>
        <p:spPr>
          <a:xfrm>
            <a:off x="164121" y="3397714"/>
            <a:ext cx="4745335" cy="3338020"/>
          </a:xfrm>
          <a:prstGeom prst="wedgeRectCallout">
            <a:avLst>
              <a:gd name="adj1" fmla="val 60111"/>
              <a:gd name="adj2" fmla="val 18346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6364224" y="-4346"/>
            <a:ext cx="5222095" cy="963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 smtClean="0"/>
              <a:t>SFH of different type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97214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6364223" y="63581"/>
            <a:ext cx="5222095" cy="963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 smtClean="0"/>
              <a:t>SFH of different mass</a:t>
            </a:r>
            <a:endParaRPr lang="zh-CN" altLang="en-US" sz="4400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20082" y="-4346"/>
            <a:ext cx="3517953" cy="549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 smtClean="0"/>
              <a:t>III. SFH of dwarf galaxies in the LG</a:t>
            </a:r>
            <a:endParaRPr lang="zh-CN" altLang="en-US" sz="18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130" y="958823"/>
            <a:ext cx="7050413" cy="2336062"/>
          </a:xfrm>
          <a:prstGeom prst="rect">
            <a:avLst/>
          </a:prstGeom>
        </p:spPr>
      </p:pic>
      <p:sp>
        <p:nvSpPr>
          <p:cNvPr id="9" name="内容占位符 2"/>
          <p:cNvSpPr>
            <a:spLocks noGrp="1"/>
          </p:cNvSpPr>
          <p:nvPr>
            <p:ph sz="half" idx="1"/>
          </p:nvPr>
        </p:nvSpPr>
        <p:spPr>
          <a:xfrm>
            <a:off x="191532" y="676672"/>
            <a:ext cx="4759597" cy="3220413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i="1" dirty="0" smtClean="0"/>
              <a:t>M* </a:t>
            </a:r>
            <a:r>
              <a:rPr lang="en-US" altLang="zh-CN" i="1" dirty="0"/>
              <a:t>&lt; </a:t>
            </a:r>
            <a:r>
              <a:rPr lang="en-US" altLang="zh-CN" dirty="0" smtClean="0"/>
              <a:t>10</a:t>
            </a:r>
            <a:r>
              <a:rPr lang="en-US" altLang="zh-CN" baseline="30000" dirty="0" smtClean="0"/>
              <a:t>5 </a:t>
            </a:r>
            <a:r>
              <a:rPr lang="en-US" altLang="zh-CN" i="1" dirty="0" err="1" smtClean="0"/>
              <a:t>Msun</a:t>
            </a:r>
            <a:r>
              <a:rPr lang="en-US" altLang="zh-CN" dirty="0" smtClean="0"/>
              <a:t> </a:t>
            </a:r>
          </a:p>
          <a:p>
            <a:pPr lvl="1"/>
            <a:r>
              <a:rPr lang="en-US" altLang="zh-CN" dirty="0" smtClean="0"/>
              <a:t>formed </a:t>
            </a:r>
            <a:r>
              <a:rPr lang="en-US" altLang="zh-CN" dirty="0"/>
              <a:t>∼80% of their </a:t>
            </a:r>
            <a:r>
              <a:rPr lang="en-US" altLang="zh-CN" dirty="0" smtClean="0"/>
              <a:t>stellar mass </a:t>
            </a:r>
            <a:r>
              <a:rPr lang="en-US" altLang="zh-CN" dirty="0"/>
              <a:t>prior to </a:t>
            </a:r>
            <a:r>
              <a:rPr lang="en-US" altLang="zh-CN" i="1" dirty="0"/>
              <a:t>z </a:t>
            </a:r>
            <a:r>
              <a:rPr lang="en-US" altLang="zh-CN" dirty="0"/>
              <a:t>∼ </a:t>
            </a:r>
            <a:r>
              <a:rPr lang="en-US" altLang="zh-CN" dirty="0" smtClean="0"/>
              <a:t>2</a:t>
            </a:r>
          </a:p>
          <a:p>
            <a:r>
              <a:rPr lang="en-US" altLang="zh-CN" i="1" dirty="0" smtClean="0"/>
              <a:t>M</a:t>
            </a:r>
            <a:r>
              <a:rPr lang="en-US" altLang="zh-CN" i="1" dirty="0"/>
              <a:t>* </a:t>
            </a:r>
            <a:r>
              <a:rPr lang="en-US" altLang="zh-CN" i="1" dirty="0" smtClean="0"/>
              <a:t>&gt; </a:t>
            </a:r>
            <a:r>
              <a:rPr lang="en-US" altLang="zh-CN" dirty="0" smtClean="0"/>
              <a:t>10</a:t>
            </a:r>
            <a:r>
              <a:rPr lang="en-US" altLang="zh-CN" baseline="30000" dirty="0" smtClean="0"/>
              <a:t>7 </a:t>
            </a:r>
            <a:r>
              <a:rPr lang="en-US" altLang="zh-CN" i="1" dirty="0" err="1"/>
              <a:t>Msun</a:t>
            </a:r>
            <a:r>
              <a:rPr lang="en-US" altLang="zh-CN" dirty="0"/>
              <a:t> </a:t>
            </a:r>
          </a:p>
          <a:p>
            <a:pPr lvl="1"/>
            <a:r>
              <a:rPr lang="en-US" altLang="zh-CN" dirty="0" smtClean="0"/>
              <a:t>only </a:t>
            </a:r>
            <a:r>
              <a:rPr lang="en-US" altLang="zh-CN" dirty="0"/>
              <a:t>∼30% by the same </a:t>
            </a:r>
            <a:r>
              <a:rPr lang="en-US" altLang="zh-CN" dirty="0" smtClean="0"/>
              <a:t>epoch</a:t>
            </a:r>
          </a:p>
          <a:p>
            <a:r>
              <a:rPr lang="en-US" altLang="zh-CN" dirty="0" smtClean="0"/>
              <a:t>against “downsizing”</a:t>
            </a:r>
            <a:r>
              <a:rPr lang="en-US" altLang="zh-CN" dirty="0"/>
              <a:t> </a:t>
            </a:r>
            <a:r>
              <a:rPr lang="en-US" altLang="zh-CN" dirty="0" smtClean="0"/>
              <a:t>? lowest </a:t>
            </a:r>
            <a:r>
              <a:rPr lang="en-US" altLang="zh-CN" dirty="0"/>
              <a:t>mass galaxies </a:t>
            </a:r>
            <a:r>
              <a:rPr lang="en-US" altLang="zh-CN" dirty="0" smtClean="0"/>
              <a:t>have truncated </a:t>
            </a:r>
            <a:r>
              <a:rPr lang="en-US" altLang="zh-CN" dirty="0"/>
              <a:t>their star </a:t>
            </a:r>
            <a:r>
              <a:rPr lang="en-US" altLang="zh-CN" dirty="0" smtClean="0"/>
              <a:t>formation </a:t>
            </a:r>
            <a:r>
              <a:rPr lang="en-US" altLang="zh-CN" dirty="0"/>
              <a:t>at </a:t>
            </a:r>
            <a:r>
              <a:rPr lang="en-US" altLang="zh-CN" dirty="0" smtClean="0"/>
              <a:t>earlier times?</a:t>
            </a:r>
          </a:p>
          <a:p>
            <a:pPr lvl="1"/>
            <a:r>
              <a:rPr lang="en-US" altLang="zh-CN" dirty="0"/>
              <a:t>Lowest mass galaxies</a:t>
            </a:r>
          </a:p>
          <a:p>
            <a:pPr lvl="2"/>
            <a:r>
              <a:rPr lang="en-US" altLang="zh-CN" dirty="0"/>
              <a:t>within viral radius of MW or of M31</a:t>
            </a:r>
          </a:p>
          <a:p>
            <a:pPr lvl="2"/>
            <a:r>
              <a:rPr lang="en-US" altLang="zh-CN" dirty="0"/>
              <a:t>ram pressure stripping, tidal interactions</a:t>
            </a:r>
          </a:p>
          <a:p>
            <a:pPr lvl="1"/>
            <a:r>
              <a:rPr lang="en-US" altLang="zh-CN" dirty="0"/>
              <a:t>More massive dwarfs</a:t>
            </a:r>
          </a:p>
          <a:p>
            <a:pPr lvl="2"/>
            <a:r>
              <a:rPr lang="en-US" altLang="zh-CN" dirty="0"/>
              <a:t>outside the virial radii of MW or M31</a:t>
            </a:r>
          </a:p>
          <a:p>
            <a:pPr lvl="2"/>
            <a:endParaRPr lang="en-US" altLang="zh-CN" dirty="0" smtClean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265" y="4206095"/>
            <a:ext cx="6584049" cy="2529638"/>
          </a:xfrm>
          <a:prstGeom prst="rect">
            <a:avLst/>
          </a:prstGeom>
        </p:spPr>
      </p:pic>
      <p:sp>
        <p:nvSpPr>
          <p:cNvPr id="11" name="标题 1"/>
          <p:cNvSpPr txBox="1">
            <a:spLocks/>
          </p:cNvSpPr>
          <p:nvPr/>
        </p:nvSpPr>
        <p:spPr>
          <a:xfrm>
            <a:off x="5361062" y="3279388"/>
            <a:ext cx="6230548" cy="963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 smtClean="0"/>
              <a:t>SFH of different Environment</a:t>
            </a:r>
            <a:endParaRPr lang="zh-CN" altLang="en-US" sz="4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0160312" y="6553683"/>
            <a:ext cx="2147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(Weisz+ 2014, </a:t>
            </a:r>
            <a:r>
              <a:rPr lang="en-US" altLang="zh-CN" sz="1200" dirty="0" err="1" smtClean="0"/>
              <a:t>ApJ</a:t>
            </a:r>
            <a:r>
              <a:rPr lang="en-US" altLang="zh-CN" sz="1200" dirty="0" smtClean="0"/>
              <a:t>, 789, 147)</a:t>
            </a:r>
            <a:endParaRPr lang="zh-CN" altLang="en-US" sz="1200" dirty="0"/>
          </a:p>
        </p:txBody>
      </p:sp>
      <p:sp>
        <p:nvSpPr>
          <p:cNvPr id="13" name="内容占位符 2"/>
          <p:cNvSpPr>
            <a:spLocks noGrp="1"/>
          </p:cNvSpPr>
          <p:nvPr>
            <p:ph sz="half" idx="1"/>
          </p:nvPr>
        </p:nvSpPr>
        <p:spPr>
          <a:xfrm>
            <a:off x="263033" y="4028592"/>
            <a:ext cx="4975504" cy="2656597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All formed similar fractions of stellar mass prior to ~10-12 </a:t>
            </a:r>
            <a:r>
              <a:rPr lang="en-US" altLang="zh-CN" dirty="0" err="1" smtClean="0"/>
              <a:t>Gyr</a:t>
            </a:r>
            <a:r>
              <a:rPr lang="en-US" altLang="zh-CN" dirty="0" smtClean="0"/>
              <a:t> ago.</a:t>
            </a:r>
          </a:p>
          <a:p>
            <a:r>
              <a:rPr lang="en-US" altLang="zh-CN" dirty="0" smtClean="0"/>
              <a:t>Field galaxies</a:t>
            </a:r>
          </a:p>
          <a:p>
            <a:pPr lvl="1"/>
            <a:r>
              <a:rPr lang="en-US" altLang="zh-CN" dirty="0" smtClean="0"/>
              <a:t>Little mass growth from 12 to 7 </a:t>
            </a:r>
            <a:r>
              <a:rPr lang="en-US" altLang="zh-CN" dirty="0" err="1" smtClean="0"/>
              <a:t>Gyr</a:t>
            </a:r>
            <a:r>
              <a:rPr lang="en-US" altLang="zh-CN" dirty="0" smtClean="0"/>
              <a:t> ago</a:t>
            </a:r>
          </a:p>
          <a:p>
            <a:pPr lvl="1"/>
            <a:r>
              <a:rPr lang="en-US" altLang="zh-CN" dirty="0" smtClean="0"/>
              <a:t>Rising SFH from 7 </a:t>
            </a:r>
            <a:r>
              <a:rPr lang="en-US" altLang="zh-CN" dirty="0" err="1" smtClean="0"/>
              <a:t>Gyr</a:t>
            </a:r>
            <a:r>
              <a:rPr lang="en-US" altLang="zh-CN" dirty="0" smtClean="0"/>
              <a:t> ago</a:t>
            </a:r>
          </a:p>
          <a:p>
            <a:r>
              <a:rPr lang="en-US" altLang="zh-CN" dirty="0" smtClean="0"/>
              <a:t>MW satellites – large scatter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M31 &amp; field – noticeably less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altLang="zh-CN" dirty="0" smtClean="0">
                <a:sym typeface="Wingdings" panose="05000000000000000000" pitchFamily="2" charset="2"/>
              </a:rPr>
              <a:t>Different assembly histories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altLang="zh-CN" dirty="0" smtClean="0">
                <a:sym typeface="Wingdings" panose="05000000000000000000" pitchFamily="2" charset="2"/>
              </a:rPr>
              <a:t>Or different external processes</a:t>
            </a:r>
            <a:endParaRPr lang="zh-CN" altLang="en-US" dirty="0"/>
          </a:p>
        </p:txBody>
      </p:sp>
      <p:sp>
        <p:nvSpPr>
          <p:cNvPr id="14" name="矩形标注 13"/>
          <p:cNvSpPr/>
          <p:nvPr/>
        </p:nvSpPr>
        <p:spPr>
          <a:xfrm>
            <a:off x="164121" y="545164"/>
            <a:ext cx="4745335" cy="3213431"/>
          </a:xfrm>
          <a:prstGeom prst="wedgeRectCallout">
            <a:avLst>
              <a:gd name="adj1" fmla="val 56212"/>
              <a:gd name="adj2" fmla="val 7295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标注 14"/>
          <p:cNvSpPr/>
          <p:nvPr/>
        </p:nvSpPr>
        <p:spPr>
          <a:xfrm>
            <a:off x="197689" y="3890102"/>
            <a:ext cx="4745335" cy="2795805"/>
          </a:xfrm>
          <a:prstGeom prst="wedgeRectCallout">
            <a:avLst>
              <a:gd name="adj1" fmla="val 58277"/>
              <a:gd name="adj2" fmla="val 7684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54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21998" y="1512337"/>
            <a:ext cx="3178767" cy="3977640"/>
          </a:xfrm>
        </p:spPr>
        <p:txBody>
          <a:bodyPr/>
          <a:lstStyle/>
          <a:p>
            <a:r>
              <a:rPr lang="en-US" altLang="zh-CN" dirty="0" smtClean="0"/>
              <a:t>Faint, crowd</a:t>
            </a:r>
          </a:p>
          <a:p>
            <a:r>
              <a:rPr lang="en-US" altLang="zh-CN" dirty="0" smtClean="0"/>
              <a:t>Mainly BCDs</a:t>
            </a:r>
          </a:p>
          <a:p>
            <a:r>
              <a:rPr lang="en-US" altLang="zh-CN" dirty="0" smtClean="0"/>
              <a:t>D&gt;1 </a:t>
            </a:r>
            <a:r>
              <a:rPr lang="en-US" altLang="zh-CN" dirty="0" err="1" smtClean="0"/>
              <a:t>Mpc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Few </a:t>
            </a:r>
            <a:r>
              <a:rPr lang="en-US" altLang="zh-CN" dirty="0" err="1" smtClean="0"/>
              <a:t>Gyr</a:t>
            </a:r>
            <a:r>
              <a:rPr lang="en-US" altLang="zh-CN" dirty="0" smtClean="0"/>
              <a:t> (RGB, HB)</a:t>
            </a:r>
          </a:p>
          <a:p>
            <a:pPr lvl="1"/>
            <a:r>
              <a:rPr lang="en-US" altLang="zh-CN" dirty="0" smtClean="0"/>
              <a:t>?00 </a:t>
            </a:r>
            <a:r>
              <a:rPr lang="en-US" altLang="zh-CN" dirty="0" err="1" smtClean="0"/>
              <a:t>Myr</a:t>
            </a:r>
            <a:r>
              <a:rPr lang="en-US" altLang="zh-CN" dirty="0" smtClean="0"/>
              <a:t> (AGB)</a:t>
            </a:r>
            <a:endParaRPr lang="en-US" altLang="zh-CN" dirty="0"/>
          </a:p>
          <a:p>
            <a:pPr lvl="1"/>
            <a:r>
              <a:rPr lang="en-US" altLang="zh-CN" dirty="0" smtClean="0"/>
              <a:t>?0 </a:t>
            </a:r>
            <a:r>
              <a:rPr lang="en-US" altLang="zh-CN" dirty="0" err="1" smtClean="0"/>
              <a:t>Myr</a:t>
            </a:r>
            <a:r>
              <a:rPr lang="en-US" altLang="zh-CN" dirty="0" smtClean="0"/>
              <a:t> (supergiant)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215" y="914924"/>
            <a:ext cx="8316785" cy="5849577"/>
          </a:xfrm>
          <a:prstGeom prst="rect">
            <a:avLst/>
          </a:prstGeom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809652" y="609923"/>
            <a:ext cx="3996523" cy="96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 smtClean="0"/>
              <a:t>Beyond the LG</a:t>
            </a:r>
            <a:endParaRPr lang="zh-CN" altLang="en-US" sz="4400" dirty="0"/>
          </a:p>
        </p:txBody>
      </p:sp>
      <p:sp>
        <p:nvSpPr>
          <p:cNvPr id="7" name="文本框 6"/>
          <p:cNvSpPr txBox="1"/>
          <p:nvPr/>
        </p:nvSpPr>
        <p:spPr>
          <a:xfrm>
            <a:off x="9216187" y="6581001"/>
            <a:ext cx="26881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(Tolstoy et al. 2009, ARA&amp;A, 47, 371)</a:t>
            </a:r>
            <a:endParaRPr lang="zh-CN" altLang="en-US" sz="1200" dirty="0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20082" y="-4346"/>
            <a:ext cx="3517953" cy="549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smtClean="0"/>
              <a:t>III. SFH of dwarf galaxies in the LG</a:t>
            </a:r>
            <a:endParaRPr lang="zh-CN" altLang="en-US" sz="1800" dirty="0"/>
          </a:p>
        </p:txBody>
      </p:sp>
      <p:sp>
        <p:nvSpPr>
          <p:cNvPr id="9" name="文本框 8"/>
          <p:cNvSpPr txBox="1"/>
          <p:nvPr/>
        </p:nvSpPr>
        <p:spPr>
          <a:xfrm>
            <a:off x="7950835" y="1735644"/>
            <a:ext cx="60946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BCD</a:t>
            </a:r>
          </a:p>
          <a:p>
            <a:endParaRPr lang="zh-CN" altLang="en-US" sz="1600" dirty="0"/>
          </a:p>
        </p:txBody>
      </p:sp>
      <p:sp>
        <p:nvSpPr>
          <p:cNvPr id="10" name="文本框 9"/>
          <p:cNvSpPr txBox="1"/>
          <p:nvPr/>
        </p:nvSpPr>
        <p:spPr>
          <a:xfrm>
            <a:off x="10708800" y="1703506"/>
            <a:ext cx="377026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</a:t>
            </a:r>
            <a:endParaRPr lang="zh-CN" altLang="en-US" sz="16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0636664" y="3501158"/>
            <a:ext cx="521297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LSB</a:t>
            </a:r>
            <a:endParaRPr lang="zh-CN" altLang="en-US" sz="1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5345270" y="3501158"/>
            <a:ext cx="60946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BCD</a:t>
            </a:r>
          </a:p>
          <a:p>
            <a:endParaRPr lang="zh-CN" altLang="en-US" sz="1600" dirty="0"/>
          </a:p>
        </p:txBody>
      </p:sp>
      <p:sp>
        <p:nvSpPr>
          <p:cNvPr id="17" name="文本框 16"/>
          <p:cNvSpPr txBox="1"/>
          <p:nvPr/>
        </p:nvSpPr>
        <p:spPr>
          <a:xfrm>
            <a:off x="5345270" y="1735643"/>
            <a:ext cx="60946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BCD</a:t>
            </a:r>
          </a:p>
          <a:p>
            <a:endParaRPr lang="zh-CN" altLang="en-US" sz="1600" dirty="0"/>
          </a:p>
        </p:txBody>
      </p:sp>
      <p:sp>
        <p:nvSpPr>
          <p:cNvPr id="18" name="文本框 17"/>
          <p:cNvSpPr txBox="1"/>
          <p:nvPr/>
        </p:nvSpPr>
        <p:spPr>
          <a:xfrm>
            <a:off x="7946570" y="3501157"/>
            <a:ext cx="60946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BCD</a:t>
            </a:r>
          </a:p>
          <a:p>
            <a:endParaRPr lang="zh-CN" altLang="en-US" sz="1600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38" y="3756634"/>
            <a:ext cx="3135420" cy="296286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484414" y="5795002"/>
            <a:ext cx="846707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6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IC1613</a:t>
            </a:r>
          </a:p>
          <a:p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61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671" y="270409"/>
            <a:ext cx="5520433" cy="64800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69848" y="1834465"/>
            <a:ext cx="4754880" cy="4337735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ANGST</a:t>
            </a:r>
          </a:p>
          <a:p>
            <a:pPr marL="274320" lvl="1" indent="0">
              <a:buNone/>
            </a:pPr>
            <a:r>
              <a:rPr lang="en-US" altLang="zh-CN" sz="1400" dirty="0" smtClean="0"/>
              <a:t>ACS Nearby Galaxy Survey Treasury program</a:t>
            </a:r>
            <a:endParaRPr lang="en-US" altLang="zh-CN" dirty="0" smtClean="0"/>
          </a:p>
          <a:p>
            <a:r>
              <a:rPr lang="en-US" altLang="zh-CN" dirty="0" smtClean="0"/>
              <a:t>D &lt; ~4 </a:t>
            </a:r>
            <a:r>
              <a:rPr lang="en-US" altLang="zh-CN" dirty="0" err="1" smtClean="0"/>
              <a:t>Mpc</a:t>
            </a:r>
            <a:endParaRPr lang="en-US" altLang="zh-CN" dirty="0" smtClean="0"/>
          </a:p>
          <a:p>
            <a:r>
              <a:rPr lang="en-US" altLang="zh-CN" dirty="0" smtClean="0"/>
              <a:t>12 </a:t>
            </a:r>
            <a:r>
              <a:rPr lang="en-US" altLang="zh-CN" dirty="0" err="1" smtClean="0"/>
              <a:t>dSph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dE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5   </a:t>
            </a:r>
            <a:r>
              <a:rPr lang="en-US" altLang="zh-CN" dirty="0" err="1" smtClean="0"/>
              <a:t>dSpiral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   28 </a:t>
            </a:r>
            <a:r>
              <a:rPr lang="en-US" altLang="zh-CN" dirty="0" err="1" smtClean="0"/>
              <a:t>dIrr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</a:t>
            </a:r>
            <a:r>
              <a:rPr lang="en-US" altLang="zh-CN" dirty="0" smtClean="0"/>
              <a:t>12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dTrans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3   </a:t>
            </a:r>
            <a:r>
              <a:rPr lang="en-US" altLang="zh-CN" dirty="0" err="1" smtClean="0"/>
              <a:t>dTidal</a:t>
            </a:r>
            <a:endParaRPr lang="en-US" altLang="zh-CN" dirty="0"/>
          </a:p>
          <a:p>
            <a:r>
              <a:rPr lang="en-US" altLang="zh-CN" dirty="0" smtClean="0"/>
              <a:t>~10 mag in M</a:t>
            </a:r>
            <a:r>
              <a:rPr lang="en-US" altLang="zh-CN" baseline="-25000" dirty="0" smtClean="0"/>
              <a:t>B</a:t>
            </a:r>
          </a:p>
          <a:p>
            <a:r>
              <a:rPr lang="en-US" altLang="zh-CN" dirty="0" smtClean="0"/>
              <a:t>NOT complete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9100581" y="6526571"/>
            <a:ext cx="1980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(Weisz+ </a:t>
            </a:r>
            <a:r>
              <a:rPr lang="en-US" altLang="zh-CN" sz="1200" dirty="0" smtClean="0"/>
              <a:t>2011, </a:t>
            </a:r>
            <a:r>
              <a:rPr lang="en-US" altLang="zh-CN" sz="1200" dirty="0" err="1" smtClean="0"/>
              <a:t>ApJ</a:t>
            </a:r>
            <a:r>
              <a:rPr lang="en-US" altLang="zh-CN" sz="1200" dirty="0" smtClean="0"/>
              <a:t>, </a:t>
            </a:r>
            <a:r>
              <a:rPr lang="en-US" altLang="zh-CN" sz="1200" dirty="0" smtClean="0"/>
              <a:t>739</a:t>
            </a:r>
            <a:r>
              <a:rPr lang="en-US" altLang="zh-CN" sz="1200" dirty="0" smtClean="0"/>
              <a:t>, </a:t>
            </a:r>
            <a:r>
              <a:rPr lang="en-US" altLang="zh-CN" sz="1200" dirty="0" smtClean="0"/>
              <a:t>5)</a:t>
            </a:r>
            <a:endParaRPr lang="zh-CN" altLang="en-US" sz="1200" dirty="0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836240" y="708231"/>
            <a:ext cx="5222095" cy="963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 smtClean="0"/>
              <a:t>60 </a:t>
            </a:r>
            <a:r>
              <a:rPr lang="en-US" altLang="zh-CN" sz="4400" dirty="0" smtClean="0"/>
              <a:t>dwarfs in </a:t>
            </a:r>
            <a:r>
              <a:rPr lang="en-US" altLang="zh-CN" sz="4400" dirty="0" smtClean="0"/>
              <a:t>LV</a:t>
            </a:r>
            <a:endParaRPr lang="zh-CN" altLang="en-US" sz="4400" dirty="0"/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20082" y="-4346"/>
            <a:ext cx="3517953" cy="549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 smtClean="0"/>
              <a:t>III. SFH of dwarf galaxies in the LG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4607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US" altLang="zh-CN" sz="2800" dirty="0" smtClean="0"/>
              <a:t>What is a dwarf galaxy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US" altLang="zh-CN" sz="2800" dirty="0" smtClean="0"/>
              <a:t>SFH: Synthetic CMD method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US" altLang="zh-CN" sz="2800" dirty="0" smtClean="0"/>
              <a:t>SFH of dwarf galaxies in the </a:t>
            </a:r>
            <a:r>
              <a:rPr lang="en-US" altLang="zh-CN" sz="2800" dirty="0" smtClean="0"/>
              <a:t>LG</a:t>
            </a:r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4398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6062" y="1214847"/>
            <a:ext cx="4754880" cy="3977640"/>
          </a:xfrm>
        </p:spPr>
        <p:txBody>
          <a:bodyPr/>
          <a:lstStyle/>
          <a:p>
            <a:r>
              <a:rPr lang="en-US" altLang="zh-CN" dirty="0" smtClean="0"/>
              <a:t>All morphological </a:t>
            </a:r>
            <a:r>
              <a:rPr lang="en-US" altLang="zh-CN" dirty="0"/>
              <a:t>types sample a comparable range of SFHs for </a:t>
            </a:r>
            <a:r>
              <a:rPr lang="en-US" altLang="zh-CN" dirty="0" smtClean="0"/>
              <a:t>times &gt;~1 </a:t>
            </a:r>
            <a:r>
              <a:rPr lang="en-US" altLang="zh-CN" dirty="0" err="1"/>
              <a:t>Gyr</a:t>
            </a:r>
            <a:r>
              <a:rPr lang="en-US" altLang="zh-CN" dirty="0"/>
              <a:t> ago, with the exception of </a:t>
            </a:r>
            <a:r>
              <a:rPr lang="en-US" altLang="zh-CN" dirty="0" err="1" smtClean="0"/>
              <a:t>dTidals</a:t>
            </a:r>
            <a:endParaRPr lang="en-US" altLang="zh-CN" dirty="0" smtClean="0"/>
          </a:p>
          <a:p>
            <a:r>
              <a:rPr lang="en-US" altLang="zh-CN" dirty="0"/>
              <a:t>within the last 1 </a:t>
            </a:r>
            <a:r>
              <a:rPr lang="en-US" altLang="zh-CN" dirty="0" err="1"/>
              <a:t>Gyr</a:t>
            </a:r>
            <a:r>
              <a:rPr lang="en-US" altLang="zh-CN" dirty="0"/>
              <a:t>, where </a:t>
            </a:r>
            <a:r>
              <a:rPr lang="en-US" altLang="zh-CN" dirty="0" err="1">
                <a:solidFill>
                  <a:srgbClr val="FF0000"/>
                </a:solidFill>
              </a:rPr>
              <a:t>dSphs</a:t>
            </a:r>
            <a:r>
              <a:rPr lang="en-US" altLang="zh-CN" dirty="0"/>
              <a:t> </a:t>
            </a:r>
            <a:r>
              <a:rPr lang="en-US" altLang="zh-CN" dirty="0" smtClean="0"/>
              <a:t>exhibit a </a:t>
            </a:r>
            <a:r>
              <a:rPr lang="en-US" altLang="zh-CN" dirty="0"/>
              <a:t>significant drop in SFRs relative to the </a:t>
            </a:r>
            <a:r>
              <a:rPr lang="en-US" altLang="zh-CN" dirty="0" smtClean="0"/>
              <a:t>other types</a:t>
            </a:r>
          </a:p>
          <a:p>
            <a:pPr marL="0" indent="0"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 </a:t>
            </a:r>
            <a:r>
              <a:rPr lang="en-US" altLang="zh-CN" dirty="0" smtClean="0"/>
              <a:t>gas </a:t>
            </a:r>
            <a:r>
              <a:rPr lang="en-US" altLang="zh-CN" dirty="0"/>
              <a:t>loss can occur relatively quickly and at late </a:t>
            </a:r>
            <a:r>
              <a:rPr lang="en-US" altLang="zh-CN" dirty="0" smtClean="0"/>
              <a:t>times?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369" y="270409"/>
            <a:ext cx="6482049" cy="6480000"/>
          </a:xfrm>
          <a:prstGeom prst="rect">
            <a:avLst/>
          </a:prstGeom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20082" y="-4346"/>
            <a:ext cx="3517953" cy="549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 smtClean="0"/>
              <a:t>III. SFH of dwarf galaxies in the LG</a:t>
            </a:r>
            <a:endParaRPr lang="zh-CN" altLang="en-US" sz="1800" dirty="0"/>
          </a:p>
        </p:txBody>
      </p:sp>
      <p:sp>
        <p:nvSpPr>
          <p:cNvPr id="7" name="文本框 6"/>
          <p:cNvSpPr txBox="1"/>
          <p:nvPr/>
        </p:nvSpPr>
        <p:spPr>
          <a:xfrm>
            <a:off x="9927896" y="6519202"/>
            <a:ext cx="1980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(Weisz+ </a:t>
            </a:r>
            <a:r>
              <a:rPr lang="en-US" altLang="zh-CN" sz="1200" dirty="0" smtClean="0"/>
              <a:t>2011, </a:t>
            </a:r>
            <a:r>
              <a:rPr lang="en-US" altLang="zh-CN" sz="1200" dirty="0" err="1" smtClean="0"/>
              <a:t>ApJ</a:t>
            </a:r>
            <a:r>
              <a:rPr lang="en-US" altLang="zh-CN" sz="1200" dirty="0" smtClean="0"/>
              <a:t>, </a:t>
            </a:r>
            <a:r>
              <a:rPr lang="en-US" altLang="zh-CN" sz="1200" dirty="0" smtClean="0"/>
              <a:t>739</a:t>
            </a:r>
            <a:r>
              <a:rPr lang="en-US" altLang="zh-CN" sz="1200" dirty="0" smtClean="0"/>
              <a:t>, </a:t>
            </a:r>
            <a:r>
              <a:rPr lang="en-US" altLang="zh-CN" sz="1200" dirty="0" smtClean="0"/>
              <a:t>5)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4762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71877" y="721742"/>
            <a:ext cx="4754880" cy="5529943"/>
          </a:xfrm>
        </p:spPr>
        <p:txBody>
          <a:bodyPr/>
          <a:lstStyle/>
          <a:p>
            <a:r>
              <a:rPr lang="en-US" altLang="zh-CN" dirty="0" smtClean="0"/>
              <a:t>Difference is small</a:t>
            </a:r>
          </a:p>
          <a:p>
            <a:r>
              <a:rPr lang="en-US" altLang="zh-CN" dirty="0" smtClean="0"/>
              <a:t>Form the bulk of its stellar mass prior to z~1, independent of type</a:t>
            </a:r>
          </a:p>
          <a:p>
            <a:r>
              <a:rPr lang="en-US" altLang="zh-CN" dirty="0" smtClean="0"/>
              <a:t>Clearly difference in the mean SFHs within the most recent 1 </a:t>
            </a:r>
            <a:r>
              <a:rPr lang="en-US" altLang="zh-CN" dirty="0" err="1" smtClean="0"/>
              <a:t>Gyr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The typical </a:t>
            </a:r>
            <a:r>
              <a:rPr lang="en-US" altLang="zh-CN" dirty="0" err="1"/>
              <a:t>dSph</a:t>
            </a:r>
            <a:r>
              <a:rPr lang="en-US" altLang="zh-CN" dirty="0"/>
              <a:t>, </a:t>
            </a:r>
            <a:r>
              <a:rPr lang="en-US" altLang="zh-CN" dirty="0" err="1"/>
              <a:t>dI</a:t>
            </a:r>
            <a:r>
              <a:rPr lang="en-US" altLang="zh-CN" dirty="0"/>
              <a:t>, </a:t>
            </a:r>
            <a:r>
              <a:rPr lang="en-US" altLang="zh-CN" dirty="0" err="1"/>
              <a:t>dTrans</a:t>
            </a:r>
            <a:r>
              <a:rPr lang="en-US" altLang="zh-CN" dirty="0"/>
              <a:t>, and </a:t>
            </a:r>
            <a:r>
              <a:rPr lang="en-US" altLang="zh-CN" dirty="0" err="1"/>
              <a:t>dSpiral</a:t>
            </a:r>
            <a:r>
              <a:rPr lang="en-US" altLang="zh-CN" dirty="0"/>
              <a:t> formed ∼2%, 8%, 4</a:t>
            </a:r>
            <a:r>
              <a:rPr lang="en-US" altLang="zh-CN" dirty="0" smtClean="0"/>
              <a:t>%, and </a:t>
            </a:r>
            <a:r>
              <a:rPr lang="en-US" altLang="zh-CN" dirty="0"/>
              <a:t>5% of their total stellar mass within the most recent 1 </a:t>
            </a:r>
            <a:r>
              <a:rPr lang="en-US" altLang="zh-CN" dirty="0" err="1"/>
              <a:t>Gyr</a:t>
            </a:r>
            <a:r>
              <a:rPr lang="en-US" altLang="zh-CN" dirty="0"/>
              <a:t>.</a:t>
            </a:r>
          </a:p>
          <a:p>
            <a:pPr marL="274320" lvl="1" indent="0"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 </a:t>
            </a:r>
            <a:r>
              <a:rPr lang="en-US" altLang="zh-CN" dirty="0" smtClean="0">
                <a:solidFill>
                  <a:srgbClr val="00B0F0"/>
                </a:solidFill>
              </a:rPr>
              <a:t>present-day </a:t>
            </a:r>
            <a:r>
              <a:rPr lang="en-US" altLang="zh-CN" dirty="0">
                <a:solidFill>
                  <a:srgbClr val="00B0F0"/>
                </a:solidFill>
              </a:rPr>
              <a:t>morphological typing is </a:t>
            </a:r>
            <a:r>
              <a:rPr lang="en-US" altLang="zh-CN" dirty="0" smtClean="0">
                <a:solidFill>
                  <a:srgbClr val="00B0F0"/>
                </a:solidFill>
              </a:rPr>
              <a:t>strongly influenced </a:t>
            </a:r>
            <a:r>
              <a:rPr lang="en-US" altLang="zh-CN" dirty="0">
                <a:solidFill>
                  <a:srgbClr val="00B0F0"/>
                </a:solidFill>
              </a:rPr>
              <a:t>by SF that occurred in the most recent 1 </a:t>
            </a:r>
            <a:r>
              <a:rPr lang="en-US" altLang="zh-CN" dirty="0" err="1">
                <a:solidFill>
                  <a:srgbClr val="00B0F0"/>
                </a:solidFill>
              </a:rPr>
              <a:t>Gyr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20082" y="-4346"/>
            <a:ext cx="3517953" cy="549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 smtClean="0"/>
              <a:t>III. SFH of dwarf galaxies in the LG</a:t>
            </a:r>
            <a:endParaRPr lang="zh-CN" altLang="en-US" sz="18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380" y="246714"/>
            <a:ext cx="5062318" cy="648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627" y="177226"/>
            <a:ext cx="4889039" cy="6480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263868" y="6519202"/>
            <a:ext cx="1980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(Weisz+ </a:t>
            </a:r>
            <a:r>
              <a:rPr lang="en-US" altLang="zh-CN" sz="1200" dirty="0" smtClean="0"/>
              <a:t>2011, </a:t>
            </a:r>
            <a:r>
              <a:rPr lang="en-US" altLang="zh-CN" sz="1200" dirty="0" err="1" smtClean="0"/>
              <a:t>ApJ</a:t>
            </a:r>
            <a:r>
              <a:rPr lang="en-US" altLang="zh-CN" sz="1200" dirty="0" smtClean="0"/>
              <a:t>, </a:t>
            </a:r>
            <a:r>
              <a:rPr lang="en-US" altLang="zh-CN" sz="1200" dirty="0" smtClean="0"/>
              <a:t>739</a:t>
            </a:r>
            <a:r>
              <a:rPr lang="en-US" altLang="zh-CN" sz="1200" dirty="0" smtClean="0"/>
              <a:t>, </a:t>
            </a:r>
            <a:r>
              <a:rPr lang="en-US" altLang="zh-CN" sz="1200" dirty="0" smtClean="0"/>
              <a:t>5)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7749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69848" y="859971"/>
                <a:ext cx="4862866" cy="53122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2400" dirty="0" smtClean="0"/>
                  <a:t>The validity of SFHs </a:t>
                </a:r>
                <a:r>
                  <a:rPr lang="en-US" altLang="zh-CN" sz="2400" dirty="0"/>
                  <a:t>model </a:t>
                </a:r>
                <a:endParaRPr lang="en-US" altLang="zh-CN" sz="2400" dirty="0" smtClean="0"/>
              </a:p>
              <a:p>
                <a:r>
                  <a:rPr lang="en-US" altLang="zh-CN" dirty="0" smtClean="0"/>
                  <a:t>Cosmic SFH (Reddy+ 2008)</a:t>
                </a:r>
              </a:p>
              <a:p>
                <a:pPr lvl="1"/>
                <a:r>
                  <a:rPr lang="en-US" altLang="zh-CN" dirty="0" smtClean="0"/>
                  <a:t>Z&lt;~0.7, separate</a:t>
                </a:r>
              </a:p>
              <a:p>
                <a:pPr lvl="1"/>
                <a:r>
                  <a:rPr lang="en-US" altLang="zh-CN" dirty="0" smtClean="0"/>
                  <a:t>Consistent with ‘downsizing’</a:t>
                </a:r>
              </a:p>
              <a:p>
                <a:pPr lvl="1"/>
                <a:r>
                  <a:rPr lang="en-US" altLang="zh-CN" dirty="0" smtClean="0"/>
                  <a:t>Highly uncertain</a:t>
                </a:r>
              </a:p>
              <a:p>
                <a:r>
                  <a:rPr lang="en-US" altLang="zh-CN" dirty="0" smtClean="0"/>
                  <a:t> τ model 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SFR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p>
                    </m:sSup>
                  </m:oMath>
                </a14:m>
                <a:r>
                  <a:rPr lang="en-US" altLang="zh-CN" dirty="0" smtClean="0"/>
                  <a:t>)</a:t>
                </a:r>
              </a:p>
              <a:p>
                <a:r>
                  <a:rPr lang="en-US" altLang="zh-CN" dirty="0" smtClean="0"/>
                  <a:t>Constant SFH (i.e.,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altLang="zh-CN" dirty="0" smtClean="0"/>
                  <a:t>)</a:t>
                </a:r>
              </a:p>
              <a:p>
                <a:r>
                  <a:rPr lang="en-US" altLang="zh-CN" dirty="0" smtClean="0">
                    <a:solidFill>
                      <a:srgbClr val="FFC000"/>
                    </a:solidFill>
                  </a:rPr>
                  <a:t>A τ plus constant SFH model</a:t>
                </a:r>
              </a:p>
              <a:p>
                <a:pPr marL="274320" lvl="1" indent="0">
                  <a:buNone/>
                </a:pPr>
                <a:r>
                  <a:rPr lang="en-US" altLang="zh-CN" dirty="0"/>
                  <a:t>an initial burst </a:t>
                </a:r>
                <a:r>
                  <a:rPr lang="en-US" altLang="zh-CN" dirty="0" smtClean="0"/>
                  <a:t>with </a:t>
                </a:r>
                <a:r>
                  <a:rPr lang="en-US" altLang="zh-CN" i="1" dirty="0" smtClean="0"/>
                  <a:t>τ </a:t>
                </a:r>
                <a:r>
                  <a:rPr lang="en-US" altLang="zh-CN" dirty="0"/>
                  <a:t>=1.25 </a:t>
                </a:r>
                <a:r>
                  <a:rPr lang="en-US" altLang="zh-CN" dirty="0" err="1"/>
                  <a:t>Gyr</a:t>
                </a:r>
                <a:r>
                  <a:rPr lang="en-US" altLang="zh-CN" dirty="0"/>
                  <a:t> that produces 65% of the stellar mass prior to </a:t>
                </a:r>
                <a:r>
                  <a:rPr lang="en-US" altLang="zh-CN" i="1" dirty="0"/>
                  <a:t>z </a:t>
                </a:r>
                <a:r>
                  <a:rPr lang="en-US" altLang="zh-CN" dirty="0" smtClean="0"/>
                  <a:t>∼0.7 </a:t>
                </a:r>
                <a:r>
                  <a:rPr lang="en-US" altLang="zh-CN" dirty="0"/>
                  <a:t>(6.5 </a:t>
                </a:r>
                <a:r>
                  <a:rPr lang="en-US" altLang="zh-CN" dirty="0" err="1"/>
                  <a:t>Gyr</a:t>
                </a:r>
                <a:r>
                  <a:rPr lang="en-US" altLang="zh-CN" dirty="0"/>
                  <a:t> ago), followed by a constant SFH at </a:t>
                </a:r>
                <a:r>
                  <a:rPr lang="en-US" altLang="zh-CN" dirty="0" smtClean="0"/>
                  <a:t>intermediate and </a:t>
                </a:r>
                <a:r>
                  <a:rPr lang="en-US" altLang="zh-CN" dirty="0"/>
                  <a:t>recent times that produces 35% thereafter.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69848" y="859971"/>
                <a:ext cx="4862866" cy="5312229"/>
              </a:xfrm>
              <a:blipFill>
                <a:blip r:embed="rId2"/>
                <a:stretch>
                  <a:fillRect l="-2008" t="-1720" r="-2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129" y="96530"/>
            <a:ext cx="3883809" cy="6480000"/>
          </a:xfrm>
          <a:prstGeom prst="rect">
            <a:avLst/>
          </a:prstGeom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20082" y="-4346"/>
            <a:ext cx="3517953" cy="549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 smtClean="0"/>
              <a:t>III. SFH of dwarf galaxies in the LG</a:t>
            </a:r>
            <a:endParaRPr lang="zh-CN" altLang="en-US" sz="1800" dirty="0"/>
          </a:p>
        </p:txBody>
      </p:sp>
      <p:sp>
        <p:nvSpPr>
          <p:cNvPr id="7" name="文本框 6"/>
          <p:cNvSpPr txBox="1"/>
          <p:nvPr/>
        </p:nvSpPr>
        <p:spPr>
          <a:xfrm>
            <a:off x="9329182" y="6576530"/>
            <a:ext cx="1980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(Weisz+ </a:t>
            </a:r>
            <a:r>
              <a:rPr lang="en-US" altLang="zh-CN" sz="1200" dirty="0" smtClean="0"/>
              <a:t>2011, </a:t>
            </a:r>
            <a:r>
              <a:rPr lang="en-US" altLang="zh-CN" sz="1200" dirty="0" err="1" smtClean="0"/>
              <a:t>ApJ</a:t>
            </a:r>
            <a:r>
              <a:rPr lang="en-US" altLang="zh-CN" sz="1200" dirty="0" smtClean="0"/>
              <a:t>, </a:t>
            </a:r>
            <a:r>
              <a:rPr lang="en-US" altLang="zh-CN" sz="1200" dirty="0" smtClean="0"/>
              <a:t>739</a:t>
            </a:r>
            <a:r>
              <a:rPr lang="en-US" altLang="zh-CN" sz="1200" dirty="0" smtClean="0"/>
              <a:t>, </a:t>
            </a:r>
            <a:r>
              <a:rPr lang="en-US" altLang="zh-CN" sz="1200" dirty="0" smtClean="0"/>
              <a:t>5)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908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5306" y="4239777"/>
            <a:ext cx="4645151" cy="25202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dirty="0" err="1" smtClean="0">
                <a:solidFill>
                  <a:srgbClr val="FF0000"/>
                </a:solidFill>
              </a:rPr>
              <a:t>dSph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sz="1900" dirty="0" smtClean="0"/>
              <a:t>Little SF </a:t>
            </a:r>
            <a:r>
              <a:rPr lang="en-US" altLang="zh-CN" sz="1900" dirty="0"/>
              <a:t>in the most recent 1 </a:t>
            </a:r>
            <a:r>
              <a:rPr lang="en-US" altLang="zh-CN" sz="1900" dirty="0" err="1"/>
              <a:t>Gyr</a:t>
            </a:r>
            <a:r>
              <a:rPr lang="en-US" altLang="zh-CN" sz="1900" dirty="0"/>
              <a:t> compared to gas-rich dwarfs,</a:t>
            </a:r>
          </a:p>
          <a:p>
            <a:r>
              <a:rPr lang="en-US" altLang="zh-CN" sz="1900" dirty="0" smtClean="0"/>
              <a:t>similar </a:t>
            </a:r>
            <a:r>
              <a:rPr lang="en-US" altLang="zh-CN" sz="1900" dirty="0"/>
              <a:t>total stellar </a:t>
            </a:r>
            <a:r>
              <a:rPr lang="en-US" altLang="zh-CN" sz="1900" dirty="0" smtClean="0"/>
              <a:t>masses</a:t>
            </a:r>
          </a:p>
          <a:p>
            <a:r>
              <a:rPr lang="en-US" altLang="zh-CN" sz="1900" dirty="0" smtClean="0"/>
              <a:t>SFHs </a:t>
            </a:r>
            <a:r>
              <a:rPr lang="en-US" altLang="zh-CN" sz="1900" dirty="0"/>
              <a:t>that are </a:t>
            </a:r>
            <a:r>
              <a:rPr lang="en-US" altLang="zh-CN" sz="1900" dirty="0" smtClean="0"/>
              <a:t>generally extended </a:t>
            </a:r>
            <a:r>
              <a:rPr lang="en-US" altLang="zh-CN" sz="1900" dirty="0"/>
              <a:t>and indistinguishable from </a:t>
            </a:r>
            <a:r>
              <a:rPr lang="en-US" altLang="zh-CN" sz="1900" dirty="0" err="1" smtClean="0"/>
              <a:t>dIs</a:t>
            </a:r>
            <a:endParaRPr lang="en-US" altLang="zh-CN" sz="1900" dirty="0" smtClean="0"/>
          </a:p>
          <a:p>
            <a:r>
              <a:rPr lang="en-US" altLang="zh-CN" sz="1900" dirty="0" smtClean="0"/>
              <a:t>they </a:t>
            </a:r>
            <a:r>
              <a:rPr lang="en-US" altLang="zh-CN" sz="1900" dirty="0"/>
              <a:t>are </a:t>
            </a:r>
            <a:r>
              <a:rPr lang="en-US" altLang="zh-CN" sz="1900" dirty="0" smtClean="0"/>
              <a:t>located exclusively </a:t>
            </a:r>
            <a:r>
              <a:rPr lang="en-US" altLang="zh-CN" sz="1900" dirty="0"/>
              <a:t>in high-density environments.</a:t>
            </a:r>
            <a:endParaRPr lang="zh-CN" altLang="en-US" sz="190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829" y="4343400"/>
            <a:ext cx="5573486" cy="22097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sz="2200" dirty="0" smtClean="0">
                <a:solidFill>
                  <a:srgbClr val="FF0000"/>
                </a:solidFill>
              </a:rPr>
              <a:t>Mechanisms for gas removal</a:t>
            </a:r>
          </a:p>
          <a:p>
            <a:r>
              <a:rPr lang="en-US" altLang="zh-CN" sz="1900" dirty="0" smtClean="0"/>
              <a:t>Consumption through SF  ×</a:t>
            </a:r>
          </a:p>
          <a:p>
            <a:r>
              <a:rPr lang="en-US" altLang="zh-CN" sz="1900" dirty="0" smtClean="0"/>
              <a:t>Stellar feedback  ×</a:t>
            </a:r>
          </a:p>
          <a:p>
            <a:r>
              <a:rPr lang="en-US" altLang="zh-CN" sz="1900" dirty="0" smtClean="0"/>
              <a:t>Ram pressure stripping </a:t>
            </a:r>
            <a:r>
              <a:rPr lang="en-US" altLang="zh-CN" sz="1900" dirty="0"/>
              <a:t>√</a:t>
            </a:r>
            <a:endParaRPr lang="en-US" altLang="zh-CN" sz="1900" dirty="0" smtClean="0"/>
          </a:p>
          <a:p>
            <a:r>
              <a:rPr lang="en-US" altLang="zh-CN" sz="1900" dirty="0" smtClean="0"/>
              <a:t>Tidal effects </a:t>
            </a:r>
            <a:r>
              <a:rPr lang="en-US" altLang="zh-CN" sz="1900" dirty="0"/>
              <a:t>√</a:t>
            </a:r>
            <a:endParaRPr lang="zh-CN" altLang="en-US" sz="19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78" y="639777"/>
            <a:ext cx="7644125" cy="3600000"/>
          </a:xfrm>
          <a:prstGeom prst="rect">
            <a:avLst/>
          </a:prstGeom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20082" y="-4346"/>
            <a:ext cx="3517953" cy="549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 smtClean="0"/>
              <a:t>III. SFH of dwarf galaxies in the LG</a:t>
            </a:r>
            <a:endParaRPr lang="zh-CN" altLang="en-US" sz="18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3003" y="639777"/>
            <a:ext cx="3735597" cy="3600000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>
            <a:off x="10036629" y="4801568"/>
            <a:ext cx="168729" cy="2618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10036629" y="5121937"/>
            <a:ext cx="0" cy="3209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10123715" y="5499902"/>
            <a:ext cx="0" cy="3209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9993086" y="5879384"/>
            <a:ext cx="212272" cy="3254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4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01686" y="2574036"/>
            <a:ext cx="6618514" cy="1609344"/>
          </a:xfrm>
        </p:spPr>
        <p:txBody>
          <a:bodyPr/>
          <a:lstStyle/>
          <a:p>
            <a:r>
              <a:rPr lang="en-US" altLang="zh-CN" dirty="0" smtClean="0"/>
              <a:t>What do you remember?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78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I. What </a:t>
            </a:r>
            <a:r>
              <a:rPr lang="en-US" altLang="zh-CN" dirty="0"/>
              <a:t>is a dwarf </a:t>
            </a:r>
            <a:r>
              <a:rPr lang="en-US" altLang="zh-CN" dirty="0" smtClean="0"/>
              <a:t>galaxy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9848" y="2121408"/>
            <a:ext cx="7235952" cy="4050792"/>
          </a:xfrm>
        </p:spPr>
        <p:txBody>
          <a:bodyPr/>
          <a:lstStyle/>
          <a:p>
            <a:r>
              <a:rPr lang="en-US" altLang="zh-CN" dirty="0" smtClean="0"/>
              <a:t>Size? Dark matter halo?</a:t>
            </a:r>
          </a:p>
          <a:p>
            <a:r>
              <a:rPr lang="en-US" altLang="zh-CN" dirty="0" smtClean="0"/>
              <a:t>All galaxies </a:t>
            </a:r>
            <a:r>
              <a:rPr lang="en-US" altLang="zh-CN" dirty="0"/>
              <a:t>that are fainter than M</a:t>
            </a:r>
            <a:r>
              <a:rPr lang="en-US" altLang="zh-CN" i="1" baseline="-25000" dirty="0"/>
              <a:t>B</a:t>
            </a:r>
            <a:r>
              <a:rPr lang="en-US" altLang="zh-CN" i="1" dirty="0"/>
              <a:t> </a:t>
            </a:r>
            <a:r>
              <a:rPr lang="en-US" altLang="zh-CN" dirty="0"/>
              <a:t>≤ −16 (M</a:t>
            </a:r>
            <a:r>
              <a:rPr lang="en-US" altLang="zh-CN" i="1" baseline="-25000" dirty="0"/>
              <a:t>V</a:t>
            </a:r>
            <a:r>
              <a:rPr lang="en-US" altLang="zh-CN" i="1" dirty="0"/>
              <a:t> </a:t>
            </a:r>
            <a:r>
              <a:rPr lang="en-US" altLang="zh-CN" dirty="0"/>
              <a:t>≤−17) and more spatially extended than </a:t>
            </a:r>
            <a:r>
              <a:rPr lang="en-US" altLang="zh-CN" dirty="0" smtClean="0"/>
              <a:t>globular clusters </a:t>
            </a:r>
            <a:r>
              <a:rPr lang="en-US" altLang="zh-CN" dirty="0"/>
              <a:t>are dwarf galaxies (</a:t>
            </a:r>
            <a:r>
              <a:rPr lang="en-US" altLang="zh-CN" dirty="0" err="1"/>
              <a:t>Tammann</a:t>
            </a:r>
            <a:r>
              <a:rPr lang="en-US" altLang="zh-CN" dirty="0"/>
              <a:t> 1994</a:t>
            </a:r>
            <a:r>
              <a:rPr lang="en-US" altLang="zh-CN" dirty="0" smtClean="0"/>
              <a:t>)</a:t>
            </a:r>
          </a:p>
          <a:p>
            <a:r>
              <a:rPr lang="en-US" altLang="zh-CN" dirty="0"/>
              <a:t>there is no clear separation between dwarf galaxies and </a:t>
            </a:r>
            <a:r>
              <a:rPr lang="en-US" altLang="zh-CN" dirty="0" smtClean="0"/>
              <a:t>the larger </a:t>
            </a:r>
            <a:r>
              <a:rPr lang="en-US" altLang="zh-CN" dirty="0"/>
              <a:t>late-type and spheroidal systems. The </a:t>
            </a:r>
            <a:r>
              <a:rPr lang="en-US" altLang="zh-CN" dirty="0" err="1"/>
              <a:t>dIs</a:t>
            </a:r>
            <a:r>
              <a:rPr lang="en-US" altLang="zh-CN" dirty="0"/>
              <a:t>, BCDs, </a:t>
            </a:r>
            <a:r>
              <a:rPr lang="en-US" altLang="zh-CN" dirty="0" err="1"/>
              <a:t>dSphs</a:t>
            </a:r>
            <a:r>
              <a:rPr lang="en-US" altLang="zh-CN" dirty="0"/>
              <a:t>, hence late-type and </a:t>
            </a:r>
            <a:r>
              <a:rPr lang="en-US" altLang="zh-CN" dirty="0" smtClean="0"/>
              <a:t>spheroidal galaxies </a:t>
            </a:r>
            <a:r>
              <a:rPr lang="en-US" altLang="zh-CN" dirty="0"/>
              <a:t>tend to overlap with each other in this parameter space.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565" y="113483"/>
            <a:ext cx="3513039" cy="648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65" y="4750058"/>
            <a:ext cx="5400000" cy="20861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129451" y="6559229"/>
            <a:ext cx="268810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(Tolstoy et al. 2009, ARA&amp;A, 47, 371)</a:t>
            </a:r>
            <a:endParaRPr lang="zh-CN" altLang="en-US" sz="1200" dirty="0"/>
          </a:p>
        </p:txBody>
      </p:sp>
      <p:sp>
        <p:nvSpPr>
          <p:cNvPr id="7" name="文本框 6"/>
          <p:cNvSpPr txBox="1"/>
          <p:nvPr/>
        </p:nvSpPr>
        <p:spPr>
          <a:xfrm>
            <a:off x="9982592" y="2334320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 smtClean="0"/>
              <a:t>LG dwarf</a:t>
            </a:r>
            <a:endParaRPr lang="zh-CN" altLang="en-US" sz="1050" dirty="0"/>
          </a:p>
        </p:txBody>
      </p:sp>
      <p:sp>
        <p:nvSpPr>
          <p:cNvPr id="8" name="文本框 7"/>
          <p:cNvSpPr txBox="1"/>
          <p:nvPr/>
        </p:nvSpPr>
        <p:spPr>
          <a:xfrm>
            <a:off x="10176395" y="1195004"/>
            <a:ext cx="4635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 smtClean="0">
                <a:solidFill>
                  <a:srgbClr val="0070C0"/>
                </a:solidFill>
              </a:rPr>
              <a:t>BCD</a:t>
            </a:r>
            <a:endParaRPr lang="zh-CN" altLang="en-US" sz="1050" dirty="0">
              <a:solidFill>
                <a:srgbClr val="0070C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373083" y="330242"/>
            <a:ext cx="11256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 smtClean="0">
                <a:solidFill>
                  <a:srgbClr val="7030A0"/>
                </a:solidFill>
              </a:rPr>
              <a:t>Virgo &amp; Fornax</a:t>
            </a:r>
            <a:endParaRPr lang="zh-CN" altLang="en-US" sz="105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6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r="-1051" b="51020"/>
          <a:stretch/>
        </p:blipFill>
        <p:spPr>
          <a:xfrm>
            <a:off x="1780535" y="484632"/>
            <a:ext cx="8231566" cy="3553827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859282" y="3772210"/>
            <a:ext cx="8013640" cy="2870157"/>
            <a:chOff x="1859282" y="3772210"/>
            <a:chExt cx="8013640" cy="28701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9282" y="3805228"/>
              <a:ext cx="2968156" cy="2837139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01206" y="3772210"/>
              <a:ext cx="2571716" cy="245192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27438" y="3840919"/>
              <a:ext cx="2519246" cy="2383218"/>
            </a:xfrm>
            <a:prstGeom prst="rect">
              <a:avLst/>
            </a:prstGeom>
          </p:spPr>
        </p:pic>
      </p:grpSp>
      <p:sp>
        <p:nvSpPr>
          <p:cNvPr id="14" name="文本框 13"/>
          <p:cNvSpPr txBox="1"/>
          <p:nvPr/>
        </p:nvSpPr>
        <p:spPr>
          <a:xfrm>
            <a:off x="9271943" y="6569659"/>
            <a:ext cx="2203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(Tolstoy+ 2009, </a:t>
            </a:r>
            <a:r>
              <a:rPr lang="en-US" altLang="zh-CN" sz="1200" dirty="0" err="1" smtClean="0"/>
              <a:t>Gallart</a:t>
            </a:r>
            <a:r>
              <a:rPr lang="en-US" altLang="zh-CN" sz="1200" dirty="0" smtClean="0"/>
              <a:t> 2007)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2465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II. SFH</a:t>
            </a:r>
            <a:r>
              <a:rPr lang="en-US" altLang="zh-CN" dirty="0"/>
              <a:t>: Synthetic CMD 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The synthetic CMD method </a:t>
            </a:r>
            <a:r>
              <a:rPr lang="en-US" altLang="zh-CN" dirty="0" smtClean="0"/>
              <a:t>is </a:t>
            </a:r>
            <a:r>
              <a:rPr lang="en-US" altLang="zh-CN" dirty="0"/>
              <a:t>based on comparing observed </a:t>
            </a:r>
            <a:r>
              <a:rPr lang="en-US" altLang="zh-CN" dirty="0" smtClean="0"/>
              <a:t>with theoretical </a:t>
            </a:r>
            <a:r>
              <a:rPr lang="en-US" altLang="zh-CN" dirty="0"/>
              <a:t>CMDs created via </a:t>
            </a:r>
            <a:r>
              <a:rPr lang="en-US" altLang="zh-CN" dirty="0">
                <a:solidFill>
                  <a:srgbClr val="C00000"/>
                </a:solidFill>
              </a:rPr>
              <a:t>Monte-Carlo-based extractions from stellar evolution tracks, </a:t>
            </a:r>
            <a:r>
              <a:rPr lang="en-US" altLang="zh-CN" dirty="0" smtClean="0">
                <a:solidFill>
                  <a:srgbClr val="C00000"/>
                </a:solidFill>
              </a:rPr>
              <a:t>or isochrones</a:t>
            </a:r>
            <a:r>
              <a:rPr lang="en-US" altLang="zh-CN" dirty="0">
                <a:solidFill>
                  <a:srgbClr val="C00000"/>
                </a:solidFill>
              </a:rPr>
              <a:t>, for a variety of star-formation laws, IMFs, binary fractions, age-metallicity </a:t>
            </a:r>
            <a:r>
              <a:rPr lang="en-US" altLang="zh-CN" dirty="0" smtClean="0">
                <a:solidFill>
                  <a:srgbClr val="C00000"/>
                </a:solidFill>
              </a:rPr>
              <a:t>relations, etc</a:t>
            </a:r>
            <a:r>
              <a:rPr lang="en-US" altLang="zh-CN" dirty="0">
                <a:solidFill>
                  <a:srgbClr val="C00000"/>
                </a:solidFill>
              </a:rPr>
              <a:t>. </a:t>
            </a:r>
            <a:r>
              <a:rPr lang="en-US" altLang="zh-CN" dirty="0"/>
              <a:t>Photometric errors, incompleteness, and stellar crowding factors also have to be </a:t>
            </a:r>
            <a:r>
              <a:rPr lang="en-US" altLang="zh-CN" dirty="0" smtClean="0"/>
              <a:t>estimated and </a:t>
            </a:r>
            <a:r>
              <a:rPr lang="en-US" altLang="zh-CN" dirty="0"/>
              <a:t>included in the procedure to fully reproduce an </a:t>
            </a:r>
            <a:r>
              <a:rPr lang="en-US" altLang="zh-CN" dirty="0" smtClean="0"/>
              <a:t>observed CMD</a:t>
            </a:r>
          </a:p>
          <a:p>
            <a:r>
              <a:rPr lang="en-US" altLang="zh-CN" dirty="0" smtClean="0"/>
              <a:t>A </a:t>
            </a:r>
            <a:r>
              <a:rPr lang="en-US" altLang="zh-CN" dirty="0"/>
              <a:t>combination of assumed parameters is acceptable </a:t>
            </a:r>
            <a:r>
              <a:rPr lang="en-US" altLang="zh-CN" dirty="0" smtClean="0"/>
              <a:t>only if </a:t>
            </a:r>
            <a:r>
              <a:rPr lang="en-US" altLang="zh-CN" dirty="0"/>
              <a:t>the resulting synthetic CMD satisfactorily reproduces all the main features of the </a:t>
            </a:r>
            <a:r>
              <a:rPr lang="en-US" altLang="zh-CN" dirty="0" smtClean="0"/>
              <a:t>observational one</a:t>
            </a:r>
            <a:r>
              <a:rPr lang="en-US" altLang="zh-CN" dirty="0"/>
              <a:t>. This means </a:t>
            </a:r>
            <a:r>
              <a:rPr lang="en-US" altLang="zh-CN" dirty="0">
                <a:solidFill>
                  <a:srgbClr val="C00000"/>
                </a:solidFill>
              </a:rPr>
              <a:t>morphology, luminosity, color distribution, and number of stars in specific </a:t>
            </a:r>
            <a:r>
              <a:rPr lang="en-US" altLang="zh-CN" dirty="0" smtClean="0">
                <a:solidFill>
                  <a:srgbClr val="C00000"/>
                </a:solidFill>
              </a:rPr>
              <a:t>evolutionary phases</a:t>
            </a:r>
            <a:r>
              <a:rPr lang="en-US" altLang="zh-CN" dirty="0">
                <a:solidFill>
                  <a:srgbClr val="C00000"/>
                </a:solidFill>
              </a:rPr>
              <a:t>. 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r>
              <a:rPr lang="en-US" altLang="zh-CN" dirty="0" smtClean="0"/>
              <a:t>Different </a:t>
            </a:r>
            <a:r>
              <a:rPr lang="en-US" altLang="zh-CN" dirty="0"/>
              <a:t>researchers use different approaches to assess the quality of the </a:t>
            </a:r>
            <a:r>
              <a:rPr lang="en-US" altLang="zh-CN" dirty="0" smtClean="0"/>
              <a:t>fit, typically </a:t>
            </a:r>
            <a:r>
              <a:rPr lang="en-US" altLang="zh-CN" dirty="0"/>
              <a:t>using a form of likelihood analysis comparing the model and the data within the </a:t>
            </a:r>
            <a:r>
              <a:rPr lang="en-US" altLang="zh-CN" dirty="0" smtClean="0"/>
              <a:t>uncertainties of </a:t>
            </a:r>
            <a:r>
              <a:rPr lang="en-US" altLang="zh-CN" dirty="0"/>
              <a:t>the measurement errors. </a:t>
            </a:r>
            <a:endParaRPr lang="en-US" altLang="zh-CN" dirty="0" smtClean="0"/>
          </a:p>
          <a:p>
            <a:r>
              <a:rPr lang="en-US" altLang="zh-CN" dirty="0" smtClean="0"/>
              <a:t>The </a:t>
            </a:r>
            <a:r>
              <a:rPr lang="en-US" altLang="zh-CN" dirty="0"/>
              <a:t>method is intrinsically statistical in nature and </a:t>
            </a:r>
            <a:r>
              <a:rPr lang="en-US" altLang="zh-CN" dirty="0" smtClean="0"/>
              <a:t>cannot provide </a:t>
            </a:r>
            <a:r>
              <a:rPr lang="en-US" altLang="zh-CN" dirty="0"/>
              <a:t>a unique solution for the SFH for a number of reasons, but it usefully limits the range </a:t>
            </a:r>
            <a:r>
              <a:rPr lang="en-US" altLang="zh-CN" dirty="0" smtClean="0"/>
              <a:t>of possible </a:t>
            </a:r>
            <a:r>
              <a:rPr lang="en-US" altLang="zh-CN" dirty="0"/>
              <a:t>scenarios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025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4865" y="472176"/>
            <a:ext cx="7327020" cy="920422"/>
          </a:xfrm>
        </p:spPr>
        <p:txBody>
          <a:bodyPr>
            <a:normAutofit/>
          </a:bodyPr>
          <a:lstStyle/>
          <a:p>
            <a:r>
              <a:rPr lang="en-US" altLang="zh-CN" sz="4400" dirty="0" smtClean="0"/>
              <a:t>An example</a:t>
            </a:r>
            <a:endParaRPr lang="zh-CN" altLang="en-US" sz="4400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907" y="472176"/>
            <a:ext cx="6235051" cy="6169545"/>
          </a:xfrm>
          <a:prstGeom prst="rect">
            <a:avLst/>
          </a:prstGeom>
        </p:spPr>
      </p:pic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6657229" y="4283546"/>
            <a:ext cx="5003005" cy="2379965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Uncertainty</a:t>
            </a:r>
          </a:p>
          <a:p>
            <a:pPr lvl="1"/>
            <a:r>
              <a:rPr lang="en-US" altLang="zh-CN" dirty="0" smtClean="0"/>
              <a:t>Random</a:t>
            </a:r>
          </a:p>
          <a:p>
            <a:pPr lvl="2"/>
            <a:r>
              <a:rPr lang="en-US" altLang="zh-CN" dirty="0" smtClean="0"/>
              <a:t>Finite number of stars</a:t>
            </a:r>
          </a:p>
          <a:p>
            <a:pPr lvl="1"/>
            <a:r>
              <a:rPr lang="en-US" altLang="zh-CN" dirty="0" smtClean="0"/>
              <a:t>Systematic</a:t>
            </a:r>
          </a:p>
          <a:p>
            <a:pPr lvl="2"/>
            <a:r>
              <a:rPr lang="en-US" altLang="zh-CN" dirty="0" smtClean="0"/>
              <a:t>different stellar library</a:t>
            </a:r>
          </a:p>
          <a:p>
            <a:pPr lvl="2"/>
            <a:r>
              <a:rPr lang="en-US" altLang="zh-CN" dirty="0" smtClean="0"/>
              <a:t>coarse grids of model</a:t>
            </a:r>
            <a:endParaRPr lang="zh-CN" altLang="en-US" dirty="0"/>
          </a:p>
          <a:p>
            <a:pPr lvl="1"/>
            <a:r>
              <a:rPr lang="en-US" altLang="zh-CN" dirty="0" smtClean="0"/>
              <a:t>Without </a:t>
            </a:r>
            <a:r>
              <a:rPr lang="en-US" altLang="zh-CN" dirty="0"/>
              <a:t>a spectroscopic estimate of </a:t>
            </a:r>
            <a:r>
              <a:rPr lang="en-US" altLang="zh-CN" dirty="0" smtClean="0"/>
              <a:t>the metallicity</a:t>
            </a:r>
            <a:r>
              <a:rPr lang="en-US" altLang="zh-CN" dirty="0"/>
              <a:t>, it is impossible to break </a:t>
            </a:r>
            <a:r>
              <a:rPr lang="en-US" altLang="zh-CN" dirty="0" smtClean="0">
                <a:solidFill>
                  <a:srgbClr val="C00000"/>
                </a:solidFill>
              </a:rPr>
              <a:t>age-metallicity </a:t>
            </a:r>
            <a:r>
              <a:rPr lang="en-US" altLang="zh-CN" dirty="0">
                <a:solidFill>
                  <a:srgbClr val="C00000"/>
                </a:solidFill>
              </a:rPr>
              <a:t>degeneracy</a:t>
            </a:r>
            <a:r>
              <a:rPr lang="en-US" altLang="zh-CN" dirty="0"/>
              <a:t>, unless </a:t>
            </a:r>
            <a:r>
              <a:rPr lang="en-US" altLang="zh-CN" dirty="0" smtClean="0"/>
              <a:t>the </a:t>
            </a:r>
            <a:r>
              <a:rPr lang="en-US" altLang="zh-CN" dirty="0"/>
              <a:t>MSTOs are also </a:t>
            </a:r>
            <a:r>
              <a:rPr lang="en-US" altLang="zh-CN" dirty="0" smtClean="0"/>
              <a:t>observed</a:t>
            </a:r>
            <a:endParaRPr lang="en-US" altLang="zh-CN" dirty="0" smtClean="0"/>
          </a:p>
        </p:txBody>
      </p:sp>
      <p:sp>
        <p:nvSpPr>
          <p:cNvPr id="7" name="文本框 6"/>
          <p:cNvSpPr txBox="1"/>
          <p:nvPr/>
        </p:nvSpPr>
        <p:spPr>
          <a:xfrm>
            <a:off x="3381873" y="6525012"/>
            <a:ext cx="2419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(Tolstoy+ 2009, ARA&amp;A, 47, 371)</a:t>
            </a:r>
            <a:endParaRPr lang="zh-CN" altLang="en-US" sz="1200" dirty="0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0" y="1"/>
            <a:ext cx="12191999" cy="4846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 smtClean="0"/>
              <a:t>II. SFH: Synthetic CMD method</a:t>
            </a:r>
            <a:endParaRPr lang="zh-CN" altLang="en-US" sz="18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865" y="1392598"/>
            <a:ext cx="5513796" cy="254775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833728" y="3940350"/>
            <a:ext cx="1989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(Cole+ 2014, </a:t>
            </a:r>
            <a:r>
              <a:rPr lang="en-US" altLang="zh-CN" sz="1200" dirty="0" err="1" smtClean="0"/>
              <a:t>ApJ</a:t>
            </a:r>
            <a:r>
              <a:rPr lang="en-US" altLang="zh-CN" sz="1200" dirty="0" smtClean="0"/>
              <a:t>, 795, 54)</a:t>
            </a:r>
            <a:endParaRPr lang="zh-CN" altLang="en-US" sz="1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6956152" y="1471246"/>
            <a:ext cx="930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Aquarius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4848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6304" y="484633"/>
            <a:ext cx="3452018" cy="1609344"/>
          </a:xfrm>
        </p:spPr>
        <p:txBody>
          <a:bodyPr>
            <a:normAutofit/>
          </a:bodyPr>
          <a:lstStyle/>
          <a:p>
            <a:r>
              <a:rPr lang="en-US" altLang="zh-CN" sz="4400" dirty="0" smtClean="0"/>
              <a:t>The reliability</a:t>
            </a:r>
            <a:endParaRPr lang="zh-CN" altLang="en-US" sz="4400" dirty="0"/>
          </a:p>
        </p:txBody>
      </p:sp>
      <p:sp>
        <p:nvSpPr>
          <p:cNvPr id="6" name="内容占位符 5"/>
          <p:cNvSpPr>
            <a:spLocks noGrp="1"/>
          </p:cNvSpPr>
          <p:nvPr>
            <p:ph sz="half" idx="1"/>
          </p:nvPr>
        </p:nvSpPr>
        <p:spPr>
          <a:xfrm>
            <a:off x="724830" y="2093977"/>
            <a:ext cx="5922729" cy="4764023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IC1613</a:t>
            </a:r>
          </a:p>
          <a:p>
            <a:pPr lvl="1"/>
            <a:r>
              <a:rPr lang="en-US" altLang="zh-CN" dirty="0" smtClean="0"/>
              <a:t>Skillman+ 2003 tested 3 methods</a:t>
            </a:r>
          </a:p>
          <a:p>
            <a:pPr lvl="2" fontAlgn="ctr"/>
            <a:r>
              <a:rPr lang="zh-CN" altLang="zh-CN" dirty="0">
                <a:solidFill>
                  <a:srgbClr val="00B050"/>
                </a:solidFill>
              </a:rPr>
              <a:t>Tolstoy method</a:t>
            </a:r>
            <a:r>
              <a:rPr lang="en-US" altLang="zh-CN" dirty="0" smtClean="0"/>
              <a:t>: </a:t>
            </a:r>
            <a:r>
              <a:rPr lang="en-US" altLang="zh-CN" dirty="0" smtClean="0">
                <a:solidFill>
                  <a:srgbClr val="C00000"/>
                </a:solidFill>
              </a:rPr>
              <a:t>no interpolation</a:t>
            </a:r>
            <a:r>
              <a:rPr lang="en-US" altLang="zh-CN" dirty="0" smtClean="0"/>
              <a:t>, no bin, no binary, </a:t>
            </a:r>
            <a:r>
              <a:rPr lang="zh-CN" altLang="zh-CN" dirty="0" smtClean="0"/>
              <a:t> </a:t>
            </a:r>
            <a:r>
              <a:rPr lang="zh-CN" altLang="zh-CN" dirty="0"/>
              <a:t>statistical measurements</a:t>
            </a:r>
            <a:r>
              <a:rPr lang="en-US" altLang="zh-CN" dirty="0"/>
              <a:t> </a:t>
            </a:r>
            <a:r>
              <a:rPr lang="zh-CN" altLang="zh-CN" dirty="0"/>
              <a:t>are used to guide choices between prescribed solutions. </a:t>
            </a:r>
            <a:endParaRPr lang="zh-CN" altLang="zh-CN" sz="2000" dirty="0"/>
          </a:p>
          <a:p>
            <a:pPr lvl="2" fontAlgn="ctr"/>
            <a:r>
              <a:rPr lang="zh-CN" altLang="zh-CN" dirty="0" smtClean="0">
                <a:solidFill>
                  <a:srgbClr val="FFC000"/>
                </a:solidFill>
              </a:rPr>
              <a:t>Cole method</a:t>
            </a:r>
            <a:r>
              <a:rPr lang="en-US" altLang="zh-CN" dirty="0" smtClean="0"/>
              <a:t>:</a:t>
            </a:r>
            <a:r>
              <a:rPr lang="zh-CN" altLang="zh-CN" dirty="0" smtClean="0"/>
              <a:t> </a:t>
            </a:r>
            <a:r>
              <a:rPr lang="zh-CN" altLang="zh-CN" dirty="0"/>
              <a:t> </a:t>
            </a:r>
            <a:r>
              <a:rPr lang="en-US" altLang="zh-CN" dirty="0"/>
              <a:t>interpolation</a:t>
            </a:r>
            <a:r>
              <a:rPr lang="en-US" altLang="zh-CN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√</a:t>
            </a:r>
            <a:r>
              <a:rPr lang="en-US" altLang="zh-CN" dirty="0"/>
              <a:t>, bin</a:t>
            </a:r>
            <a:r>
              <a:rPr lang="en-US" altLang="zh-CN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√</a:t>
            </a:r>
            <a:r>
              <a:rPr lang="en-US" altLang="zh-CN" dirty="0"/>
              <a:t>, binary</a:t>
            </a:r>
            <a:r>
              <a:rPr lang="en-US" altLang="zh-CN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√</a:t>
            </a:r>
            <a:r>
              <a:rPr lang="en-US" altLang="zh-CN" dirty="0" smtClean="0"/>
              <a:t>, determining </a:t>
            </a:r>
            <a:r>
              <a:rPr lang="en-US" altLang="zh-CN" dirty="0"/>
              <a:t>the SFH by </a:t>
            </a:r>
            <a:r>
              <a:rPr lang="en-US" altLang="zh-CN" dirty="0" smtClean="0"/>
              <a:t>using a </a:t>
            </a:r>
            <a:r>
              <a:rPr lang="en-US" altLang="zh-CN" dirty="0"/>
              <a:t>downhill simplex algorithm with simulated annealing </a:t>
            </a:r>
            <a:r>
              <a:rPr lang="en-US" altLang="zh-CN" dirty="0" smtClean="0"/>
              <a:t>to minimize </a:t>
            </a:r>
            <a:r>
              <a:rPr lang="en-US" altLang="zh-CN" dirty="0"/>
              <a:t>the difference between the observed and </a:t>
            </a:r>
            <a:r>
              <a:rPr lang="en-US" altLang="zh-CN" dirty="0" smtClean="0"/>
              <a:t>synthetic Hess </a:t>
            </a:r>
            <a:r>
              <a:rPr lang="en-US" altLang="zh-CN" dirty="0"/>
              <a:t>diagrams. The distance, reddening, and </a:t>
            </a:r>
            <a:r>
              <a:rPr lang="en-US" altLang="zh-CN" dirty="0" smtClean="0">
                <a:solidFill>
                  <a:srgbClr val="C00000"/>
                </a:solidFill>
              </a:rPr>
              <a:t>age-metallicity relation </a:t>
            </a:r>
            <a:r>
              <a:rPr lang="en-US" altLang="zh-CN" dirty="0">
                <a:solidFill>
                  <a:srgbClr val="C00000"/>
                </a:solidFill>
              </a:rPr>
              <a:t>were held </a:t>
            </a:r>
            <a:r>
              <a:rPr lang="en-US" altLang="zh-CN" dirty="0" smtClean="0">
                <a:solidFill>
                  <a:srgbClr val="C00000"/>
                </a:solidFill>
              </a:rPr>
              <a:t>fixed</a:t>
            </a:r>
            <a:r>
              <a:rPr lang="zh-CN" altLang="zh-CN" dirty="0" smtClean="0"/>
              <a:t>,</a:t>
            </a:r>
            <a:r>
              <a:rPr lang="en-US" altLang="zh-CN" dirty="0" smtClean="0"/>
              <a:t> </a:t>
            </a:r>
            <a:r>
              <a:rPr lang="zh-CN" altLang="zh-CN" dirty="0" smtClean="0"/>
              <a:t>and the SFR is solved for as a function of time.</a:t>
            </a:r>
            <a:endParaRPr lang="en-US" altLang="zh-CN" dirty="0" smtClean="0"/>
          </a:p>
          <a:p>
            <a:pPr lvl="2" fontAlgn="ctr"/>
            <a:r>
              <a:rPr lang="zh-CN" altLang="zh-CN" dirty="0" smtClean="0">
                <a:solidFill>
                  <a:srgbClr val="0070C0"/>
                </a:solidFill>
              </a:rPr>
              <a:t>Dolphin method</a:t>
            </a:r>
            <a:r>
              <a:rPr lang="en-US" altLang="zh-CN" dirty="0" smtClean="0"/>
              <a:t>:</a:t>
            </a:r>
            <a:r>
              <a:rPr lang="zh-CN" altLang="zh-CN" dirty="0" smtClean="0"/>
              <a:t> </a:t>
            </a:r>
            <a:r>
              <a:rPr lang="en-US" altLang="zh-CN" dirty="0"/>
              <a:t>:</a:t>
            </a:r>
            <a:r>
              <a:rPr lang="zh-CN" altLang="zh-CN" dirty="0"/>
              <a:t>  </a:t>
            </a:r>
            <a:r>
              <a:rPr lang="en-US" altLang="zh-CN" dirty="0"/>
              <a:t>interpolation</a:t>
            </a:r>
            <a:r>
              <a:rPr lang="en-US" altLang="zh-CN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√</a:t>
            </a:r>
            <a:r>
              <a:rPr lang="en-US" altLang="zh-CN" dirty="0"/>
              <a:t>, bin</a:t>
            </a:r>
            <a:r>
              <a:rPr lang="en-US" altLang="zh-CN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√</a:t>
            </a:r>
            <a:r>
              <a:rPr lang="en-US" altLang="zh-CN" dirty="0"/>
              <a:t>, binary</a:t>
            </a:r>
            <a:r>
              <a:rPr lang="en-US" altLang="zh-CN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√</a:t>
            </a:r>
            <a:r>
              <a:rPr lang="en-US" altLang="zh-CN" dirty="0"/>
              <a:t>, </a:t>
            </a:r>
            <a:r>
              <a:rPr lang="en-US" altLang="zh-CN" dirty="0" smtClean="0"/>
              <a:t>       The </a:t>
            </a:r>
            <a:r>
              <a:rPr lang="en-US" altLang="zh-CN" dirty="0"/>
              <a:t>underlying principle of </a:t>
            </a:r>
            <a:r>
              <a:rPr lang="en-US" altLang="zh-CN" dirty="0" smtClean="0"/>
              <a:t>this approach </a:t>
            </a:r>
            <a:r>
              <a:rPr lang="en-US" altLang="zh-CN" dirty="0"/>
              <a:t>is to determine the distance, extinction, SFH, </a:t>
            </a:r>
            <a:r>
              <a:rPr lang="en-US" altLang="zh-CN" dirty="0" smtClean="0"/>
              <a:t>and chemical </a:t>
            </a:r>
            <a:r>
              <a:rPr lang="en-US" altLang="zh-CN" dirty="0"/>
              <a:t>enrichment evolution most likely to produce </a:t>
            </a:r>
            <a:r>
              <a:rPr lang="en-US" altLang="zh-CN" dirty="0" smtClean="0"/>
              <a:t>the observed </a:t>
            </a:r>
            <a:r>
              <a:rPr lang="en-US" altLang="zh-CN" dirty="0"/>
              <a:t>CMD</a:t>
            </a:r>
            <a:r>
              <a:rPr lang="en-US" altLang="zh-CN" dirty="0" smtClean="0"/>
              <a:t>. B</a:t>
            </a:r>
            <a:r>
              <a:rPr lang="zh-CN" altLang="zh-CN" dirty="0" smtClean="0"/>
              <a:t>oth the metallicity and SFR are solved</a:t>
            </a:r>
            <a:r>
              <a:rPr lang="en-US" altLang="zh-CN" dirty="0" smtClean="0"/>
              <a:t> </a:t>
            </a:r>
            <a:r>
              <a:rPr lang="zh-CN" altLang="zh-CN" dirty="0" smtClean="0"/>
              <a:t>for as a function of time. </a:t>
            </a:r>
            <a:endParaRPr lang="zh-CN" altLang="zh-CN" sz="2000" dirty="0" smtClean="0"/>
          </a:p>
          <a:p>
            <a:pPr lvl="1"/>
            <a:r>
              <a:rPr lang="en-US" altLang="zh-CN" dirty="0"/>
              <a:t>Despite significant differences in technique between </a:t>
            </a:r>
            <a:r>
              <a:rPr lang="en-US" altLang="zh-CN" dirty="0" smtClean="0"/>
              <a:t>the different </a:t>
            </a:r>
            <a:r>
              <a:rPr lang="en-US" altLang="zh-CN" dirty="0"/>
              <a:t>modeling approaches, </a:t>
            </a:r>
            <a:r>
              <a:rPr lang="en-US" altLang="zh-CN" dirty="0">
                <a:solidFill>
                  <a:srgbClr val="C00000"/>
                </a:solidFill>
              </a:rPr>
              <a:t>the basic shape of </a:t>
            </a:r>
            <a:r>
              <a:rPr lang="en-US" altLang="zh-CN" dirty="0" smtClean="0">
                <a:solidFill>
                  <a:srgbClr val="C00000"/>
                </a:solidFill>
              </a:rPr>
              <a:t>the derived </a:t>
            </a:r>
            <a:r>
              <a:rPr lang="en-US" altLang="zh-CN" dirty="0">
                <a:solidFill>
                  <a:srgbClr val="C00000"/>
                </a:solidFill>
              </a:rPr>
              <a:t>SFH is robust</a:t>
            </a:r>
            <a:r>
              <a:rPr lang="en-US" altLang="zh-CN" dirty="0" smtClean="0"/>
              <a:t>.</a:t>
            </a:r>
          </a:p>
        </p:txBody>
      </p:sp>
      <p:pic>
        <p:nvPicPr>
          <p:cNvPr id="8" name="内容占位符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49511" y="246656"/>
            <a:ext cx="5223811" cy="6480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067923" y="6581001"/>
            <a:ext cx="2417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(Skillman+ 2003, Tolstoy+ 2009)</a:t>
            </a:r>
            <a:endParaRPr lang="zh-CN" altLang="en-US" sz="1200" dirty="0"/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1" y="1"/>
            <a:ext cx="3265714" cy="4846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 smtClean="0"/>
              <a:t>II. SFH: Synthetic CMD method</a:t>
            </a:r>
            <a:endParaRPr lang="zh-CN" altLang="en-US" sz="1800" dirty="0"/>
          </a:p>
        </p:txBody>
      </p:sp>
      <p:grpSp>
        <p:nvGrpSpPr>
          <p:cNvPr id="14" name="组合 13"/>
          <p:cNvGrpSpPr/>
          <p:nvPr/>
        </p:nvGrpSpPr>
        <p:grpSpPr>
          <a:xfrm>
            <a:off x="4779722" y="319149"/>
            <a:ext cx="2457221" cy="2267934"/>
            <a:chOff x="4779722" y="319149"/>
            <a:chExt cx="2457221" cy="226793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/>
            <a:srcRect r="1512" b="21353"/>
            <a:stretch/>
          </p:blipFill>
          <p:spPr>
            <a:xfrm>
              <a:off x="4779722" y="319149"/>
              <a:ext cx="2457221" cy="2267934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5244259" y="1268450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C99</a:t>
              </a:r>
              <a:endParaRPr lang="zh-CN" altLang="en-US" dirty="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090996" y="2042453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S03</a:t>
              </a:r>
              <a:endParaRPr lang="zh-CN" altLang="en-US" dirty="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118164" y="605790"/>
              <a:ext cx="72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LCID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011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III. SFH </a:t>
            </a:r>
            <a:r>
              <a:rPr lang="en-US" altLang="zh-CN" dirty="0"/>
              <a:t>of dwarf galaxies in the </a:t>
            </a:r>
            <a:r>
              <a:rPr lang="en-US" altLang="zh-CN" dirty="0" smtClean="0"/>
              <a:t>LG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09705" y="1823809"/>
            <a:ext cx="4233486" cy="4680000"/>
          </a:xfrm>
          <a:prstGeom prst="rect">
            <a:avLst/>
          </a:prstGeom>
        </p:spPr>
      </p:pic>
      <p:pic>
        <p:nvPicPr>
          <p:cNvPr id="6" name="内容占位符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86189" y="1823809"/>
            <a:ext cx="4612859" cy="4680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067923" y="6581001"/>
            <a:ext cx="2147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(Weisz+ 2014, </a:t>
            </a:r>
            <a:r>
              <a:rPr lang="en-US" altLang="zh-CN" sz="1200" dirty="0" err="1" smtClean="0"/>
              <a:t>ApJ</a:t>
            </a:r>
            <a:r>
              <a:rPr lang="en-US" altLang="zh-CN" sz="1200" dirty="0" smtClean="0"/>
              <a:t>, 789, 147)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299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86167" y="0"/>
            <a:ext cx="1560209" cy="920765"/>
          </a:xfrm>
        </p:spPr>
        <p:txBody>
          <a:bodyPr>
            <a:normAutofit/>
          </a:bodyPr>
          <a:lstStyle/>
          <a:p>
            <a:r>
              <a:rPr lang="en-US" altLang="zh-CN" sz="4400" dirty="0" smtClean="0"/>
              <a:t>IC1613</a:t>
            </a:r>
            <a:endParaRPr lang="zh-CN" altLang="en-US" sz="44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205822" y="378045"/>
            <a:ext cx="2654606" cy="2421500"/>
            <a:chOff x="4779722" y="207637"/>
            <a:chExt cx="2457221" cy="226793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/>
            <a:srcRect r="1512" b="21353"/>
            <a:stretch/>
          </p:blipFill>
          <p:spPr>
            <a:xfrm>
              <a:off x="4779722" y="207637"/>
              <a:ext cx="2457221" cy="2267934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5244259" y="1268450"/>
              <a:ext cx="564145" cy="345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C99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090996" y="2042453"/>
              <a:ext cx="515179" cy="345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S03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235979" y="495054"/>
              <a:ext cx="515179" cy="345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S14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标题 1"/>
          <p:cNvSpPr txBox="1">
            <a:spLocks/>
          </p:cNvSpPr>
          <p:nvPr/>
        </p:nvSpPr>
        <p:spPr>
          <a:xfrm>
            <a:off x="20082" y="-4346"/>
            <a:ext cx="3517953" cy="549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 smtClean="0"/>
              <a:t>III. SFH of dwarf galaxies in the LG</a:t>
            </a:r>
            <a:endParaRPr lang="zh-CN" altLang="en-US" sz="18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7" y="2784892"/>
            <a:ext cx="2924538" cy="393387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17074" y="592120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C99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70701" y="5923823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S03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81737" y="626081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S14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1538" y="821843"/>
            <a:ext cx="4079933" cy="5808306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410524" y="4673882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C99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390541" y="6583281"/>
            <a:ext cx="2156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(Cole+ 1999, </a:t>
            </a:r>
            <a:r>
              <a:rPr lang="en-US" altLang="zh-CN" sz="1200" dirty="0" err="1" smtClean="0"/>
              <a:t>ApJ</a:t>
            </a:r>
            <a:r>
              <a:rPr lang="en-US" altLang="zh-CN" sz="1200" dirty="0" smtClean="0"/>
              <a:t>, 118, 1657)</a:t>
            </a:r>
            <a:endParaRPr lang="zh-CN" altLang="en-US" sz="1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9277" y="270409"/>
            <a:ext cx="4802723" cy="64800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100581" y="6526571"/>
            <a:ext cx="2425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(Skillman+ 2003, </a:t>
            </a:r>
            <a:r>
              <a:rPr lang="en-US" altLang="zh-CN" sz="1200" dirty="0" err="1" smtClean="0"/>
              <a:t>ApJ</a:t>
            </a:r>
            <a:r>
              <a:rPr lang="en-US" altLang="zh-CN" sz="1200" dirty="0" smtClean="0"/>
              <a:t>, 596, 253)</a:t>
            </a:r>
            <a:endParaRPr lang="zh-CN" altLang="en-US" sz="1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8484372" y="4751829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S03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7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7329</TotalTime>
  <Words>1656</Words>
  <Application>Microsoft Office PowerPoint</Application>
  <PresentationFormat>宽屏</PresentationFormat>
  <Paragraphs>208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Arial Unicode MS</vt:lpstr>
      <vt:lpstr>方正姚体</vt:lpstr>
      <vt:lpstr>Cambria Math</vt:lpstr>
      <vt:lpstr>Rockwell</vt:lpstr>
      <vt:lpstr>Rockwell Condensed</vt:lpstr>
      <vt:lpstr>Wingdings</vt:lpstr>
      <vt:lpstr>木活字</vt:lpstr>
      <vt:lpstr>SFH of dwarf galaxies in the Local Group</vt:lpstr>
      <vt:lpstr>Content</vt:lpstr>
      <vt:lpstr>I. What is a dwarf galaxy</vt:lpstr>
      <vt:lpstr>PowerPoint 演示文稿</vt:lpstr>
      <vt:lpstr>II. SFH: Synthetic CMD method</vt:lpstr>
      <vt:lpstr>An example</vt:lpstr>
      <vt:lpstr>The reliability</vt:lpstr>
      <vt:lpstr>III. SFH of dwarf galaxies in the LG</vt:lpstr>
      <vt:lpstr>IC1613</vt:lpstr>
      <vt:lpstr>IC1613</vt:lpstr>
      <vt:lpstr>SFH from CMD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What do you remember?</vt:lpstr>
    </vt:vector>
  </TitlesOfParts>
  <Company>SHAO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SFH of dwarf galaxies in the Local Group</dc:title>
  <dc:creator>Koala Koala</dc:creator>
  <cp:lastModifiedBy>Koala Koala</cp:lastModifiedBy>
  <cp:revision>169</cp:revision>
  <dcterms:created xsi:type="dcterms:W3CDTF">2018-09-25T01:25:46Z</dcterms:created>
  <dcterms:modified xsi:type="dcterms:W3CDTF">2018-09-30T04:11:58Z</dcterms:modified>
</cp:coreProperties>
</file>