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58" r:id="rId9"/>
    <p:sldId id="264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2" autoAdjust="0"/>
    <p:restoredTop sz="94660"/>
  </p:normalViewPr>
  <p:slideViewPr>
    <p:cSldViewPr snapToGrid="0" showGuides="1">
      <p:cViewPr varScale="1">
        <p:scale>
          <a:sx n="133" d="100"/>
          <a:sy n="133" d="100"/>
        </p:scale>
        <p:origin x="36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CCCC-194B-471A-9D15-70EFDDC97641}" type="datetimeFigureOut">
              <a:rPr lang="zh-CN" altLang="en-US" smtClean="0"/>
              <a:t>2022.8.31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2E3-D62A-43A3-840F-CE068BDBFE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71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CCCC-194B-471A-9D15-70EFDDC97641}" type="datetimeFigureOut">
              <a:rPr lang="zh-CN" altLang="en-US" smtClean="0"/>
              <a:t>2022.8.31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2E3-D62A-43A3-840F-CE068BDBFE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08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CCCC-194B-471A-9D15-70EFDDC97641}" type="datetimeFigureOut">
              <a:rPr lang="zh-CN" altLang="en-US" smtClean="0"/>
              <a:t>2022.8.31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2E3-D62A-43A3-840F-CE068BDBFE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02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CCCC-194B-471A-9D15-70EFDDC97641}" type="datetimeFigureOut">
              <a:rPr lang="zh-CN" altLang="en-US" smtClean="0"/>
              <a:t>2022.8.31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2E3-D62A-43A3-840F-CE068BDBFE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7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CCCC-194B-471A-9D15-70EFDDC97641}" type="datetimeFigureOut">
              <a:rPr lang="zh-CN" altLang="en-US" smtClean="0"/>
              <a:t>2022.8.31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2E3-D62A-43A3-840F-CE068BDBFE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16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CCCC-194B-471A-9D15-70EFDDC97641}" type="datetimeFigureOut">
              <a:rPr lang="zh-CN" altLang="en-US" smtClean="0"/>
              <a:t>2022.8.31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2E3-D62A-43A3-840F-CE068BDBFE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40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CCCC-194B-471A-9D15-70EFDDC97641}" type="datetimeFigureOut">
              <a:rPr lang="zh-CN" altLang="en-US" smtClean="0"/>
              <a:t>2022.8.31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2E3-D62A-43A3-840F-CE068BDBFE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99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CCCC-194B-471A-9D15-70EFDDC97641}" type="datetimeFigureOut">
              <a:rPr lang="zh-CN" altLang="en-US" smtClean="0"/>
              <a:t>2022.8.31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2E3-D62A-43A3-840F-CE068BDBFE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74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CCCC-194B-471A-9D15-70EFDDC97641}" type="datetimeFigureOut">
              <a:rPr lang="zh-CN" altLang="en-US" smtClean="0"/>
              <a:t>2022.8.31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2E3-D62A-43A3-840F-CE068BDBFE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5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CCCC-194B-471A-9D15-70EFDDC97641}" type="datetimeFigureOut">
              <a:rPr lang="zh-CN" altLang="en-US" smtClean="0"/>
              <a:t>2022.8.31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2E3-D62A-43A3-840F-CE068BDBFE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72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CCCC-194B-471A-9D15-70EFDDC97641}" type="datetimeFigureOut">
              <a:rPr lang="zh-CN" altLang="en-US" smtClean="0"/>
              <a:t>2022.8.31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2E3-D62A-43A3-840F-CE068BDBFE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39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CCCC-194B-471A-9D15-70EFDDC97641}" type="datetimeFigureOut">
              <a:rPr lang="zh-CN" altLang="en-US" smtClean="0"/>
              <a:t>2022.8.31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452E3-D62A-43A3-840F-CE068BDBFE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74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image" Target="../media/image2.wmf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8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0893" y="1296296"/>
            <a:ext cx="8302214" cy="650838"/>
          </a:xfrm>
        </p:spPr>
        <p:txBody>
          <a:bodyPr>
            <a:noAutofit/>
          </a:bodyPr>
          <a:lstStyle/>
          <a:p>
            <a:r>
              <a:rPr lang="en-US" altLang="zh-CN" sz="4400" b="1" dirty="0" smtClean="0"/>
              <a:t>HI gas and angular momentum</a:t>
            </a:r>
            <a:endParaRPr lang="zh-CN" altLang="en-US" sz="44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03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220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000" dirty="0" smtClean="0"/>
              <a:t>ALFALFA (Arecibo </a:t>
            </a:r>
            <a:r>
              <a:rPr lang="en-US" altLang="zh-CN" sz="4000" dirty="0"/>
              <a:t>Legacy Fast ALFA</a:t>
            </a:r>
            <a:r>
              <a:rPr lang="en-US" altLang="zh-CN" sz="4000" dirty="0" smtClean="0"/>
              <a:t>)</a:t>
            </a:r>
            <a:br>
              <a:rPr lang="en-US" altLang="zh-CN" sz="4000" dirty="0" smtClean="0"/>
            </a:br>
            <a:r>
              <a:rPr lang="en-US" altLang="zh-CN" sz="4000" dirty="0" smtClean="0"/>
              <a:t>Arecibo L-band Feed array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07331"/>
            <a:ext cx="7886700" cy="4669632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HIPASS (21341 deg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, 2004, southern sky)</a:t>
            </a:r>
          </a:p>
          <a:p>
            <a:r>
              <a:rPr lang="en-US" altLang="zh-CN" dirty="0" smtClean="0"/>
              <a:t>ALFALFA (~6900 deg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2.4mJy </a:t>
            </a:r>
            <a:r>
              <a:rPr lang="en-US" altLang="zh-CN" dirty="0" err="1" smtClean="0"/>
              <a:t>rms</a:t>
            </a:r>
            <a:r>
              <a:rPr lang="en-US" altLang="zh-CN" dirty="0" smtClean="0"/>
              <a:t> @ 10kms</a:t>
            </a:r>
            <a:r>
              <a:rPr lang="en-US" altLang="zh-CN" baseline="30000" dirty="0" smtClean="0"/>
              <a:t>-1 </a:t>
            </a:r>
            <a:r>
              <a:rPr lang="en-US" altLang="zh-CN" dirty="0" smtClean="0"/>
              <a:t> resolution</a:t>
            </a:r>
          </a:p>
          <a:p>
            <a:pPr lvl="1"/>
            <a:r>
              <a:rPr lang="en-US" altLang="zh-CN" dirty="0" smtClean="0"/>
              <a:t>3.3x3.8 </a:t>
            </a:r>
            <a:r>
              <a:rPr lang="en-US" altLang="zh-CN" dirty="0" err="1" smtClean="0"/>
              <a:t>arcmin</a:t>
            </a:r>
            <a:r>
              <a:rPr lang="en-US" altLang="zh-CN" dirty="0" smtClean="0"/>
              <a:t> x 7 beams</a:t>
            </a:r>
          </a:p>
          <a:p>
            <a:pPr lvl="1"/>
            <a:r>
              <a:rPr lang="en-US" altLang="zh-CN" dirty="0" smtClean="0"/>
              <a:t>ALFALFA 40 (2011), ALFALFA 70(2016), ALFALFA 100(2018-03)</a:t>
            </a:r>
          </a:p>
          <a:p>
            <a:pPr lvl="1"/>
            <a:r>
              <a:rPr lang="en-US" altLang="zh-CN" dirty="0" smtClean="0"/>
              <a:t>Spring sky (Virgo 7.5-16.5hr RA)</a:t>
            </a:r>
          </a:p>
          <a:p>
            <a:pPr lvl="1"/>
            <a:r>
              <a:rPr lang="en-US" altLang="zh-CN" dirty="0" smtClean="0"/>
              <a:t>Fall sky (Pisces 22-3hr RA)</a:t>
            </a:r>
          </a:p>
          <a:p>
            <a:pPr lvl="1"/>
            <a:r>
              <a:rPr lang="en-US" altLang="zh-CN" dirty="0" smtClean="0"/>
              <a:t>0-36 </a:t>
            </a:r>
            <a:r>
              <a:rPr lang="en-US" altLang="zh-CN" dirty="0" err="1" smtClean="0"/>
              <a:t>dec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-1600km/s&lt;</a:t>
            </a:r>
            <a:r>
              <a:rPr lang="en-US" altLang="zh-CN" dirty="0" err="1" smtClean="0"/>
              <a:t>cz</a:t>
            </a:r>
            <a:r>
              <a:rPr lang="en-US" altLang="zh-CN" dirty="0" smtClean="0"/>
              <a:t>&lt;18000 km/s</a:t>
            </a:r>
          </a:p>
          <a:p>
            <a:r>
              <a:rPr lang="en-US" altLang="zh-CN" dirty="0" smtClean="0"/>
              <a:t>DATA release http</a:t>
            </a:r>
            <a:r>
              <a:rPr lang="en-US" altLang="zh-CN" dirty="0"/>
              <a:t>://egg.astro.cornell.edu/alfalfa/data/index.php</a:t>
            </a:r>
          </a:p>
        </p:txBody>
      </p:sp>
    </p:spTree>
    <p:extLst>
      <p:ext uri="{BB962C8B-B14F-4D97-AF65-F5344CB8AC3E}">
        <p14:creationId xmlns:p14="http://schemas.microsoft.com/office/powerpoint/2010/main" val="143192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4873886" cy="689122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HI velocity width function</a:t>
            </a:r>
            <a:endParaRPr lang="zh-CN" altLang="en-US" sz="3600" b="1" dirty="0"/>
          </a:p>
        </p:txBody>
      </p:sp>
      <p:grpSp>
        <p:nvGrpSpPr>
          <p:cNvPr id="4" name="组合 3"/>
          <p:cNvGrpSpPr/>
          <p:nvPr/>
        </p:nvGrpSpPr>
        <p:grpSpPr>
          <a:xfrm>
            <a:off x="1223129" y="1403874"/>
            <a:ext cx="2897188" cy="2353195"/>
            <a:chOff x="5580112" y="2924944"/>
            <a:chExt cx="2897188" cy="235319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/>
            <a:srcRect l="4662" t="2786"/>
            <a:stretch/>
          </p:blipFill>
          <p:spPr>
            <a:xfrm>
              <a:off x="5580112" y="2924944"/>
              <a:ext cx="2897188" cy="2353195"/>
            </a:xfrm>
            <a:prstGeom prst="rect">
              <a:avLst/>
            </a:prstGeom>
          </p:spPr>
        </p:pic>
        <p:graphicFrame>
          <p:nvGraphicFramePr>
            <p:cNvPr id="6" name="对象 5"/>
            <p:cNvGraphicFramePr>
              <a:graphicFrameLocks noChangeAspect="1"/>
            </p:cNvGraphicFramePr>
            <p:nvPr>
              <p:extLst/>
            </p:nvPr>
          </p:nvGraphicFramePr>
          <p:xfrm>
            <a:off x="6804248" y="4191447"/>
            <a:ext cx="374348" cy="3546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Equation" r:id="rId4" imgW="241200" imgH="228600" progId="Equation.DSMT4">
                    <p:embed/>
                  </p:oleObj>
                </mc:Choice>
                <mc:Fallback>
                  <p:oleObj name="Equation" r:id="rId4" imgW="241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804248" y="4191447"/>
                          <a:ext cx="374348" cy="3546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/>
            <p:cNvGraphicFramePr>
              <a:graphicFrameLocks noChangeAspect="1"/>
            </p:cNvGraphicFramePr>
            <p:nvPr>
              <p:extLst/>
            </p:nvPr>
          </p:nvGraphicFramePr>
          <p:xfrm>
            <a:off x="6715910" y="3155656"/>
            <a:ext cx="551023" cy="402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Equation" r:id="rId6" imgW="330120" imgH="241200" progId="Equation.DSMT4">
                    <p:embed/>
                  </p:oleObj>
                </mc:Choice>
                <mc:Fallback>
                  <p:oleObj name="Equation" r:id="rId6" imgW="3301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715910" y="3155656"/>
                          <a:ext cx="551023" cy="4026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85931"/>
              </p:ext>
            </p:extLst>
          </p:nvPr>
        </p:nvGraphicFramePr>
        <p:xfrm>
          <a:off x="508627" y="1314532"/>
          <a:ext cx="714502" cy="4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8" imgW="444240" imgH="253800" progId="Equation.DSMT4">
                  <p:embed/>
                </p:oleObj>
              </mc:Choice>
              <mc:Fallback>
                <p:oleObj name="Equation" r:id="rId8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627" y="1314532"/>
                        <a:ext cx="714502" cy="4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32308"/>
              </p:ext>
            </p:extLst>
          </p:nvPr>
        </p:nvGraphicFramePr>
        <p:xfrm>
          <a:off x="3430906" y="3654939"/>
          <a:ext cx="882395" cy="366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0" imgW="672840" imgH="279360" progId="Equation.DSMT4">
                  <p:embed/>
                </p:oleObj>
              </mc:Choice>
              <mc:Fallback>
                <p:oleObj name="Equation" r:id="rId10" imgW="672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30906" y="3654939"/>
                        <a:ext cx="882395" cy="366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403230" y="4261449"/>
            <a:ext cx="238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</a:t>
            </a:r>
            <a:r>
              <a:rPr lang="en-US" altLang="zh-CN" baseline="-25000" dirty="0" smtClean="0"/>
              <a:t>50</a:t>
            </a:r>
            <a:r>
              <a:rPr lang="en-US" altLang="zh-CN" dirty="0" smtClean="0"/>
              <a:t> functions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572000" y="174704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 The HI velocity width function gives a perspective on the dark matter halo mass function.</a:t>
            </a:r>
            <a:endParaRPr lang="zh-CN" altLang="en-US" dirty="0"/>
          </a:p>
        </p:txBody>
      </p:sp>
      <p:pic>
        <p:nvPicPr>
          <p:cNvPr id="14" name="Picture 421" descr="Example HI Line Profil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19" y="3212626"/>
            <a:ext cx="4050690" cy="30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69" y="981707"/>
            <a:ext cx="7590178" cy="4168501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90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72810" y="332656"/>
            <a:ext cx="8623870" cy="1325563"/>
          </a:xfrm>
        </p:spPr>
        <p:txBody>
          <a:bodyPr/>
          <a:lstStyle/>
          <a:p>
            <a:pPr algn="ctr"/>
            <a:r>
              <a:rPr lang="en-US" altLang="zh-CN" b="1" dirty="0" smtClean="0"/>
              <a:t>HI Velocity distribution function</a:t>
            </a:r>
            <a:endParaRPr lang="zh-CN" altLang="en-US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2316493" y="5670083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HI gas distribution in haloes</a:t>
            </a:r>
          </a:p>
          <a:p>
            <a:pPr algn="ctr"/>
            <a:endParaRPr lang="zh-CN" altLang="en-US" sz="2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93" y="1554404"/>
            <a:ext cx="8460432" cy="39628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883" y="1407690"/>
            <a:ext cx="6193723" cy="46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9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ALFALFA 100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zh-CN" dirty="0"/>
              <a:t>\[\</a:t>
            </a:r>
            <a:r>
              <a:rPr lang="de-DE" altLang="zh-CN" dirty="0" err="1"/>
              <a:t>frac</a:t>
            </a:r>
            <a:r>
              <a:rPr lang="de-DE" altLang="zh-CN" dirty="0"/>
              <a:t>{{{F_{{\</a:t>
            </a:r>
            <a:r>
              <a:rPr lang="de-DE" altLang="zh-CN" dirty="0" err="1"/>
              <a:t>rm</a:t>
            </a:r>
            <a:r>
              <a:rPr lang="de-DE" altLang="zh-CN" dirty="0"/>
              <a:t>{HI}}}}}}{{{\</a:t>
            </a:r>
            <a:r>
              <a:rPr lang="de-DE" altLang="zh-CN" dirty="0" err="1"/>
              <a:t>rm</a:t>
            </a:r>
            <a:r>
              <a:rPr lang="de-DE" altLang="zh-CN" dirty="0"/>
              <a:t>{</a:t>
            </a:r>
            <a:r>
              <a:rPr lang="de-DE" altLang="zh-CN" dirty="0" err="1"/>
              <a:t>Jy</a:t>
            </a:r>
            <a:r>
              <a:rPr lang="de-DE" altLang="zh-CN" dirty="0"/>
              <a:t> km/s}}}} &gt; 0.06{\</a:t>
            </a:r>
            <a:r>
              <a:rPr lang="de-DE" altLang="zh-CN" dirty="0" err="1"/>
              <a:t>left</a:t>
            </a:r>
            <a:r>
              <a:rPr lang="de-DE" altLang="zh-CN" dirty="0"/>
              <a:t>( {\</a:t>
            </a:r>
            <a:r>
              <a:rPr lang="de-DE" altLang="zh-CN" dirty="0" err="1"/>
              <a:t>frac</a:t>
            </a:r>
            <a:r>
              <a:rPr lang="de-DE" altLang="zh-CN" dirty="0"/>
              <a:t>{{{W_{50}}}}{{{\</a:t>
            </a:r>
            <a:r>
              <a:rPr lang="de-DE" altLang="zh-CN" dirty="0" err="1"/>
              <a:t>rm</a:t>
            </a:r>
            <a:r>
              <a:rPr lang="de-DE" altLang="zh-CN" dirty="0"/>
              <a:t>{km }}{{\</a:t>
            </a:r>
            <a:r>
              <a:rPr lang="de-DE" altLang="zh-CN" dirty="0" err="1"/>
              <a:t>rm</a:t>
            </a:r>
            <a:r>
              <a:rPr lang="de-DE" altLang="zh-CN" dirty="0"/>
              <a:t>{s}}^{{\</a:t>
            </a:r>
            <a:r>
              <a:rPr lang="de-DE" altLang="zh-CN" dirty="0" err="1"/>
              <a:t>rm</a:t>
            </a:r>
            <a:r>
              <a:rPr lang="de-DE" altLang="zh-CN" dirty="0"/>
              <a:t>{ - 1}}}}}}} \</a:t>
            </a:r>
            <a:r>
              <a:rPr lang="de-DE" altLang="zh-CN" dirty="0" err="1"/>
              <a:t>right</a:t>
            </a:r>
            <a:r>
              <a:rPr lang="de-DE" altLang="zh-CN" dirty="0"/>
              <a:t>)^{0.51}}\]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67793"/>
            <a:ext cx="8244408" cy="3376065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714718" y="5661798"/>
          <a:ext cx="2880320" cy="79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1663560" imgH="457200" progId="Equation.DSMT4">
                  <p:embed/>
                </p:oleObj>
              </mc:Choice>
              <mc:Fallback>
                <p:oleObj name="Equation" r:id="rId4" imgW="1663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4718" y="5661798"/>
                        <a:ext cx="2880320" cy="79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/>
          </p:nvPr>
        </p:nvGraphicFramePr>
        <p:xfrm>
          <a:off x="5233257" y="5661798"/>
          <a:ext cx="3714140" cy="79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6" imgW="2323800" imgH="495000" progId="Equation.DSMT4">
                  <p:embed/>
                </p:oleObj>
              </mc:Choice>
              <mc:Fallback>
                <p:oleObj name="Equation" r:id="rId6" imgW="23238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33257" y="5661798"/>
                        <a:ext cx="3714140" cy="79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右箭头 6"/>
          <p:cNvSpPr/>
          <p:nvPr/>
        </p:nvSpPr>
        <p:spPr>
          <a:xfrm>
            <a:off x="3915028" y="5950677"/>
            <a:ext cx="936104" cy="299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9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Autofit/>
          </a:bodyPr>
          <a:lstStyle/>
          <a:p>
            <a:r>
              <a:rPr lang="en-US" altLang="zh-CN" sz="3200" b="1" dirty="0" smtClean="0"/>
              <a:t>Constraint the angular momentum (lambda)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548163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Smaller haloes with higher </a:t>
            </a:r>
            <a:r>
              <a:rPr lang="el-GR" altLang="zh-CN" sz="2000" dirty="0" smtClean="0"/>
              <a:t>λ</a:t>
            </a:r>
            <a:r>
              <a:rPr lang="en-US" altLang="zh-CN" sz="2000" dirty="0" smtClean="0"/>
              <a:t>                                            </a:t>
            </a:r>
            <a:r>
              <a:rPr lang="en-US" altLang="zh-CN" sz="2000" dirty="0" smtClean="0"/>
              <a:t>high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f</a:t>
            </a:r>
            <a:r>
              <a:rPr lang="en-US" altLang="zh-CN" sz="2000" baseline="-25000" dirty="0" err="1" smtClean="0"/>
              <a:t>HI</a:t>
            </a:r>
            <a:endParaRPr lang="en-US" altLang="zh-CN" sz="2000" baseline="-25000" dirty="0" smtClean="0"/>
          </a:p>
          <a:p>
            <a:r>
              <a:rPr lang="en-US" altLang="zh-CN" sz="2000" dirty="0" smtClean="0"/>
              <a:t>Inclination effect</a:t>
            </a:r>
          </a:p>
          <a:p>
            <a:r>
              <a:rPr lang="en-US" altLang="zh-CN" sz="2000" dirty="0" smtClean="0"/>
              <a:t>Select haloes </a:t>
            </a:r>
            <a:r>
              <a:rPr lang="en-US" altLang="zh-CN" sz="2000" dirty="0" smtClean="0"/>
              <a:t>with high </a:t>
            </a:r>
            <a:r>
              <a:rPr lang="el-GR" altLang="zh-CN" sz="2000" dirty="0" smtClean="0"/>
              <a:t>λ</a:t>
            </a:r>
            <a:r>
              <a:rPr lang="en-US" altLang="zh-CN" sz="2000" dirty="0" smtClean="0"/>
              <a:t> in low mass haloes</a:t>
            </a:r>
            <a:endParaRPr lang="zh-CN" altLang="en-US" sz="2000" dirty="0"/>
          </a:p>
          <a:p>
            <a:endParaRPr lang="en-US" altLang="zh-CN" sz="2000" dirty="0" smtClean="0"/>
          </a:p>
        </p:txBody>
      </p:sp>
      <p:sp>
        <p:nvSpPr>
          <p:cNvPr id="4" name="右箭头 3"/>
          <p:cNvSpPr/>
          <p:nvPr/>
        </p:nvSpPr>
        <p:spPr>
          <a:xfrm>
            <a:off x="3976023" y="172138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885635"/>
              </p:ext>
            </p:extLst>
          </p:nvPr>
        </p:nvGraphicFramePr>
        <p:xfrm>
          <a:off x="4647978" y="1628800"/>
          <a:ext cx="933603" cy="419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507960" imgH="228600" progId="Equation.DSMT4">
                  <p:embed/>
                </p:oleObj>
              </mc:Choice>
              <mc:Fallback>
                <p:oleObj name="Equation" r:id="rId3" imgW="507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7978" y="1628800"/>
                        <a:ext cx="933603" cy="419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右箭头 6"/>
          <p:cNvSpPr/>
          <p:nvPr/>
        </p:nvSpPr>
        <p:spPr>
          <a:xfrm>
            <a:off x="5677472" y="172138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5" y="2789244"/>
            <a:ext cx="8515350" cy="360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284648" cy="726775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Relation between </a:t>
            </a:r>
            <a:r>
              <a:rPr lang="en-US" altLang="zh-CN" sz="3200" b="1" dirty="0" err="1" smtClean="0"/>
              <a:t>f</a:t>
            </a:r>
            <a:r>
              <a:rPr lang="en-US" altLang="zh-CN" sz="3200" b="1" baseline="-25000" dirty="0" err="1" smtClean="0"/>
              <a:t>HI</a:t>
            </a:r>
            <a:r>
              <a:rPr lang="en-US" altLang="zh-CN" sz="3200" b="1" dirty="0" smtClean="0"/>
              <a:t> and </a:t>
            </a:r>
            <a:r>
              <a:rPr lang="en-US" altLang="zh-CN" sz="3200" dirty="0" err="1" smtClean="0"/>
              <a:t>j</a:t>
            </a:r>
            <a:r>
              <a:rPr lang="en-US" altLang="zh-CN" sz="3200" b="1" baseline="-25000" dirty="0" err="1" smtClean="0"/>
              <a:t>halo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875288"/>
          </a:xfrm>
        </p:spPr>
        <p:txBody>
          <a:bodyPr/>
          <a:lstStyle/>
          <a:p>
            <a:r>
              <a:rPr lang="en-US" altLang="zh-CN" dirty="0"/>
              <a:t>gas </a:t>
            </a:r>
            <a:r>
              <a:rPr lang="en-US" altLang="zh-CN" dirty="0" smtClean="0"/>
              <a:t>richness </a:t>
            </a:r>
            <a:r>
              <a:rPr lang="en-US" altLang="zh-CN" dirty="0"/>
              <a:t>related to halo angular momentum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12" y="2150405"/>
            <a:ext cx="6340056" cy="237414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15818" y="3429000"/>
            <a:ext cx="279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Huang Shan et al. 2012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85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575094"/>
            <a:ext cx="7886700" cy="5601869"/>
          </a:xfrm>
        </p:spPr>
        <p:txBody>
          <a:bodyPr/>
          <a:lstStyle/>
          <a:p>
            <a:r>
              <a:rPr lang="en-US" altLang="zh-CN" dirty="0" smtClean="0"/>
              <a:t>Models for </a:t>
            </a:r>
            <a:r>
              <a:rPr lang="en-US" altLang="zh-CN" dirty="0" err="1"/>
              <a:t>f</a:t>
            </a:r>
            <a:r>
              <a:rPr lang="en-US" altLang="zh-CN" baseline="-25000" dirty="0" err="1"/>
              <a:t>HI</a:t>
            </a:r>
            <a:r>
              <a:rPr lang="en-US" altLang="zh-CN" dirty="0"/>
              <a:t> and </a:t>
            </a:r>
            <a:r>
              <a:rPr lang="en-US" altLang="zh-CN" dirty="0" err="1"/>
              <a:t>j</a:t>
            </a:r>
            <a:r>
              <a:rPr lang="en-US" altLang="zh-CN" baseline="-25000" dirty="0" err="1"/>
              <a:t>halo</a:t>
            </a:r>
            <a:r>
              <a:rPr lang="en-US" altLang="zh-CN" dirty="0" smtClean="0"/>
              <a:t>  (</a:t>
            </a:r>
            <a:r>
              <a:rPr lang="en-US" altLang="zh-CN" dirty="0" err="1" smtClean="0"/>
              <a:t>Obreschkow</a:t>
            </a:r>
            <a:r>
              <a:rPr lang="en-US" altLang="zh-CN" dirty="0" smtClean="0"/>
              <a:t> et al. 2016)</a:t>
            </a:r>
          </a:p>
          <a:p>
            <a:pPr marL="742950" lvl="1" indent="-285750"/>
            <a:r>
              <a:rPr lang="zh-CN" altLang="en-US" dirty="0"/>
              <a:t>isolated exponential </a:t>
            </a:r>
            <a:r>
              <a:rPr lang="zh-CN" altLang="en-US" dirty="0" smtClean="0"/>
              <a:t>disks</a:t>
            </a:r>
            <a:endParaRPr lang="zh-CN" altLang="en-US" dirty="0"/>
          </a:p>
          <a:p>
            <a:pPr lvl="1"/>
            <a:r>
              <a:rPr lang="zh-CN" altLang="en-US" dirty="0"/>
              <a:t>the outer HI gas disk stable in the sense of Toomre</a:t>
            </a:r>
          </a:p>
          <a:p>
            <a:pPr lvl="1"/>
            <a:r>
              <a:rPr lang="zh-CN" altLang="en-US" dirty="0"/>
              <a:t>the inner disk dominated by stars and molecules is Toomre unstable</a:t>
            </a:r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8" y="2662688"/>
            <a:ext cx="3751985" cy="29280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390" y="2576748"/>
            <a:ext cx="3831746" cy="2973091"/>
          </a:xfrm>
          <a:prstGeom prst="rect">
            <a:avLst/>
          </a:prstGeom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302927"/>
              </p:ext>
            </p:extLst>
          </p:nvPr>
        </p:nvGraphicFramePr>
        <p:xfrm>
          <a:off x="1061168" y="5885088"/>
          <a:ext cx="2733011" cy="58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5" imgW="1307880" imgH="279360" progId="Equation.DSMT4">
                  <p:embed/>
                </p:oleObj>
              </mc:Choice>
              <mc:Fallback>
                <p:oleObj name="Equation" r:id="rId5" imgW="1307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1168" y="5885088"/>
                        <a:ext cx="2733011" cy="58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950028"/>
              </p:ext>
            </p:extLst>
          </p:nvPr>
        </p:nvGraphicFramePr>
        <p:xfrm>
          <a:off x="5202686" y="5867271"/>
          <a:ext cx="1456906" cy="55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7" imgW="1041120" imgH="393480" progId="Equation.DSMT4">
                  <p:embed/>
                </p:oleObj>
              </mc:Choice>
              <mc:Fallback>
                <p:oleObj name="Equation" r:id="rId7" imgW="1041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02686" y="5867271"/>
                        <a:ext cx="1456906" cy="550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619073"/>
              </p:ext>
            </p:extLst>
          </p:nvPr>
        </p:nvGraphicFramePr>
        <p:xfrm>
          <a:off x="7108165" y="5926797"/>
          <a:ext cx="1523337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9" imgW="761760" imgH="241200" progId="Equation.DSMT4">
                  <p:embed/>
                </p:oleObj>
              </mc:Choice>
              <mc:Fallback>
                <p:oleObj name="Equation" r:id="rId9" imgW="761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08165" y="5926797"/>
                        <a:ext cx="1523337" cy="482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07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223</Words>
  <Application>Microsoft Office PowerPoint</Application>
  <PresentationFormat>全屏显示(4:3)</PresentationFormat>
  <Paragraphs>31</Paragraphs>
  <Slides>9</Slides>
  <Notes>0</Notes>
  <HiddenSlides>1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Office 主题</vt:lpstr>
      <vt:lpstr>Equation</vt:lpstr>
      <vt:lpstr>MathType 7.0 Equation</vt:lpstr>
      <vt:lpstr>HI gas and angular momentum</vt:lpstr>
      <vt:lpstr>ALFALFA (Arecibo Legacy Fast ALFA) Arecibo L-band Feed array</vt:lpstr>
      <vt:lpstr>HI velocity width function</vt:lpstr>
      <vt:lpstr>PowerPoint 演示文稿</vt:lpstr>
      <vt:lpstr>HI Velocity distribution function</vt:lpstr>
      <vt:lpstr>ALFALFA 100</vt:lpstr>
      <vt:lpstr>Constraint the angular momentum (lambda)</vt:lpstr>
      <vt:lpstr>Relation between fHI and jhalo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</dc:title>
  <dc:creator>fu kien</dc:creator>
  <cp:lastModifiedBy>fu kien</cp:lastModifiedBy>
  <cp:revision>14</cp:revision>
  <dcterms:created xsi:type="dcterms:W3CDTF">2022-08-31T08:02:07Z</dcterms:created>
  <dcterms:modified xsi:type="dcterms:W3CDTF">2022-08-31T14:29:50Z</dcterms:modified>
</cp:coreProperties>
</file>