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307" r:id="rId6"/>
    <p:sldId id="306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308" r:id="rId16"/>
    <p:sldId id="269" r:id="rId17"/>
    <p:sldId id="270" r:id="rId18"/>
    <p:sldId id="316" r:id="rId19"/>
    <p:sldId id="317" r:id="rId20"/>
    <p:sldId id="271" r:id="rId21"/>
    <p:sldId id="272" r:id="rId22"/>
    <p:sldId id="274" r:id="rId23"/>
    <p:sldId id="276" r:id="rId24"/>
    <p:sldId id="277" r:id="rId25"/>
    <p:sldId id="279" r:id="rId26"/>
    <p:sldId id="280" r:id="rId27"/>
    <p:sldId id="311" r:id="rId28"/>
    <p:sldId id="312" r:id="rId29"/>
    <p:sldId id="313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9948-67A6-4080-9084-70BA43DFF921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ECCE-3EDD-47A9-A2C8-05E8AD00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需要注意的点是 </a:t>
            </a:r>
            <a:r>
              <a:rPr lang="en-US" altLang="zh-CN" dirty="0"/>
              <a:t>MPL-8</a:t>
            </a:r>
            <a:r>
              <a:rPr lang="zh-CN" altLang="en-US" dirty="0"/>
              <a:t>的数据 已经不用</a:t>
            </a:r>
            <a:r>
              <a:rPr lang="en-US" altLang="zh-CN" dirty="0" err="1"/>
              <a:t>minibundle</a:t>
            </a:r>
            <a:r>
              <a:rPr lang="en-US" altLang="zh-CN" dirty="0"/>
              <a:t> </a:t>
            </a:r>
            <a:r>
              <a:rPr lang="zh-CN" altLang="en-US" dirty="0"/>
              <a:t>去观测标准星了，而是用</a:t>
            </a:r>
            <a:r>
              <a:rPr lang="en-US" altLang="zh-CN" dirty="0" err="1"/>
              <a:t>Mastar</a:t>
            </a:r>
            <a:r>
              <a:rPr lang="en-US" altLang="zh-CN" dirty="0"/>
              <a:t> </a:t>
            </a:r>
            <a:r>
              <a:rPr lang="zh-CN" altLang="en-US" dirty="0"/>
              <a:t>去观测。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ECCE-3EDD-47A9-A2C8-05E8AD00D0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line-spread function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ECCE-3EDD-47A9-A2C8-05E8AD00D0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ECCE-3EDD-47A9-A2C8-05E8AD00D0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ECCE-3EDD-47A9-A2C8-05E8AD00D0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ECCE-3EDD-47A9-A2C8-05E8AD00D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4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6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5A45A4-0DBB-4847-840C-262FFE6C3C3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C08326-EE79-498F-B7CE-1925C0BFB4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61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rac.sdss.org/wiki/MANGA/TRM/TRM_MPL-8/meta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rac.sdss.org/wiki/MANG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rac.sdss.org/wiki/MANGA/TRM/TRM_MPL-8/DAPDataModel#ReferenceFilesOUTOFD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trac.sdss.org/wiki/MANGA/TRM/TRM_MPL-7/DAPDataModel#DAPLOGCUBEf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3AB5C-6C92-4097-A00D-FA7185FEC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321040" cy="3566160"/>
          </a:xfrm>
        </p:spPr>
        <p:txBody>
          <a:bodyPr/>
          <a:lstStyle/>
          <a:p>
            <a:r>
              <a:rPr lang="en-US" dirty="0" err="1"/>
              <a:t>MaNGA</a:t>
            </a:r>
            <a:r>
              <a:rPr lang="en-US" dirty="0"/>
              <a:t> data structure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036909-E083-4A34-82FA-7893AA07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居梦婷</a:t>
            </a:r>
            <a:endParaRPr lang="en-US" altLang="zh-CN" dirty="0"/>
          </a:p>
          <a:p>
            <a:r>
              <a:rPr lang="en-US" altLang="zh-CN" dirty="0"/>
              <a:t>23/5/2019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D90CD7-1AC5-4B88-96D1-5E4D1842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1032"/>
            <a:ext cx="4004360" cy="14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950E06-6DF1-42BE-BD80-A2C6F7D4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" y="4291343"/>
            <a:ext cx="7791450" cy="25666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CA39856-1AE9-49C5-A9DE-A7CA2BDD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F1884-3ED3-4567-A5E7-7D16E527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HDU #0 = </a:t>
            </a:r>
            <a:r>
              <a:rPr lang="zh-CN" altLang="en-US" dirty="0">
                <a:solidFill>
                  <a:srgbClr val="FFFF00"/>
                </a:solidFill>
              </a:rPr>
              <a:t>空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 [FLUX] = </a:t>
            </a:r>
            <a:r>
              <a:rPr lang="zh-CN" altLang="en-US" dirty="0">
                <a:solidFill>
                  <a:srgbClr val="FFFF00"/>
                </a:solidFill>
              </a:rPr>
              <a:t>流量</a:t>
            </a:r>
            <a:r>
              <a:rPr lang="zh-CN" altLang="en-US" dirty="0"/>
              <a:t>（</a:t>
            </a:r>
            <a:r>
              <a:rPr lang="en-US" altLang="zh-CN" dirty="0" err="1"/>
              <a:t>eg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34*34*4563)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/>
              <a:t> [IVAR] = </a:t>
            </a:r>
            <a:r>
              <a:rPr lang="zh-CN" altLang="en-US" dirty="0">
                <a:solidFill>
                  <a:srgbClr val="FFFF00"/>
                </a:solidFill>
              </a:rPr>
              <a:t>误差</a:t>
            </a:r>
            <a:r>
              <a:rPr lang="en-US" dirty="0">
                <a:solidFill>
                  <a:srgbClr val="FFFF00"/>
                </a:solidFill>
              </a:rPr>
              <a:t>(1/sigma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zh-CN" altLang="en-US" dirty="0"/>
              <a:t>（</a:t>
            </a:r>
            <a:r>
              <a:rPr lang="en-US" altLang="zh-CN" dirty="0" err="1"/>
              <a:t>eg.</a:t>
            </a:r>
            <a:r>
              <a:rPr lang="zh-CN" altLang="en-US" dirty="0"/>
              <a:t> </a:t>
            </a:r>
            <a:r>
              <a:rPr lang="en-US" altLang="zh-CN" dirty="0"/>
              <a:t>34*34*4563)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 [MASK] = </a:t>
            </a:r>
            <a:r>
              <a:rPr lang="en-US" dirty="0">
                <a:solidFill>
                  <a:srgbClr val="FFFF00"/>
                </a:solidFill>
              </a:rPr>
              <a:t>MASK</a:t>
            </a:r>
            <a:r>
              <a:rPr lang="zh-CN" altLang="en-US" dirty="0"/>
              <a:t> （</a:t>
            </a:r>
            <a:r>
              <a:rPr lang="en-US" altLang="zh-CN" dirty="0" err="1"/>
              <a:t>eg.</a:t>
            </a:r>
            <a:r>
              <a:rPr lang="zh-CN" altLang="en-US" dirty="0"/>
              <a:t> </a:t>
            </a:r>
            <a:r>
              <a:rPr lang="en-US" altLang="zh-CN" dirty="0"/>
              <a:t>34*34*4563)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 [WAVE] = </a:t>
            </a:r>
            <a:r>
              <a:rPr lang="zh-CN" altLang="en-US" dirty="0">
                <a:solidFill>
                  <a:srgbClr val="FFFF00"/>
                </a:solidFill>
              </a:rPr>
              <a:t>波长（真空）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 err="1"/>
              <a:t>eg.</a:t>
            </a:r>
            <a:r>
              <a:rPr lang="zh-CN" altLang="en-US" dirty="0"/>
              <a:t> </a:t>
            </a:r>
            <a:r>
              <a:rPr lang="en-US" altLang="zh-CN" dirty="0"/>
              <a:t>34*34*4563)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12</a:t>
            </a:r>
            <a:r>
              <a:rPr lang="en-US" altLang="zh-CN" dirty="0">
                <a:solidFill>
                  <a:srgbClr val="FFFF00"/>
                </a:solidFill>
              </a:rPr>
              <a:t>~15</a:t>
            </a:r>
            <a:r>
              <a:rPr lang="en-US" dirty="0"/>
              <a:t> [G</a:t>
            </a:r>
            <a:r>
              <a:rPr lang="en-US" altLang="zh-CN" dirty="0"/>
              <a:t>~Z</a:t>
            </a:r>
            <a:r>
              <a:rPr lang="en-US" dirty="0"/>
              <a:t>IMG] =  </a:t>
            </a:r>
            <a:r>
              <a:rPr lang="en-US" dirty="0">
                <a:solidFill>
                  <a:srgbClr val="FFFF00"/>
                </a:solidFill>
              </a:rPr>
              <a:t>‘g‘, ’r’ , ‘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’ , ‘z’ </a:t>
            </a:r>
            <a:r>
              <a:rPr lang="zh-CN" altLang="en-US" dirty="0">
                <a:solidFill>
                  <a:srgbClr val="FFFF00"/>
                </a:solidFill>
              </a:rPr>
              <a:t>波段数据（全谱）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16 ~19</a:t>
            </a:r>
            <a:r>
              <a:rPr lang="en-US" dirty="0"/>
              <a:t>[G~ZPSF] = </a:t>
            </a:r>
            <a:r>
              <a:rPr lang="en-US" dirty="0">
                <a:solidFill>
                  <a:srgbClr val="FFFF00"/>
                </a:solidFill>
              </a:rPr>
              <a:t>‘g‘, ’r’ , ‘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’ , ‘z’ </a:t>
            </a:r>
            <a:r>
              <a:rPr lang="zh-CN" altLang="en-US" dirty="0">
                <a:solidFill>
                  <a:srgbClr val="FFFF00"/>
                </a:solidFill>
              </a:rPr>
              <a:t>波段</a:t>
            </a:r>
            <a:r>
              <a:rPr lang="en-US" altLang="zh-CN" dirty="0">
                <a:solidFill>
                  <a:srgbClr val="FFFF00"/>
                </a:solidFill>
              </a:rPr>
              <a:t>PSF</a:t>
            </a:r>
            <a:br>
              <a:rPr lang="en-US" dirty="0"/>
            </a:br>
            <a:r>
              <a:rPr lang="en-US" dirty="0"/>
              <a:t>HDU #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altLang="zh-CN" dirty="0">
                <a:solidFill>
                  <a:srgbClr val="FFFF00"/>
                </a:solidFill>
              </a:rPr>
              <a:t>~23</a:t>
            </a:r>
            <a:r>
              <a:rPr lang="en-US" dirty="0"/>
              <a:t> [G~ZCORREL] = </a:t>
            </a:r>
            <a:r>
              <a:rPr lang="en-US" dirty="0">
                <a:solidFill>
                  <a:srgbClr val="FFFF00"/>
                </a:solidFill>
              </a:rPr>
              <a:t>‘g‘, ’r’ , ‘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’ , ‘z’ sparse correlation matrix</a:t>
            </a:r>
            <a:r>
              <a:rPr lang="zh-CN" altLang="en-US" dirty="0">
                <a:solidFill>
                  <a:srgbClr val="FFFF00"/>
                </a:solidFill>
              </a:rPr>
              <a:t>（与</a:t>
            </a:r>
            <a:r>
              <a:rPr lang="en-US" altLang="zh-CN" dirty="0" err="1">
                <a:solidFill>
                  <a:srgbClr val="FFFF00"/>
                </a:solidFill>
              </a:rPr>
              <a:t>logcube</a:t>
            </a:r>
            <a:r>
              <a:rPr lang="zh-CN" altLang="en-US" dirty="0">
                <a:solidFill>
                  <a:srgbClr val="FFFF00"/>
                </a:solidFill>
              </a:rPr>
              <a:t>数据内插有关）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1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1DAF4-784A-4A31-A256-E7BE7FCE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（头文件）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57E58-CBFD-4D52-A1A3-24028989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基础信息（</a:t>
            </a:r>
            <a:r>
              <a:rPr lang="en-US" altLang="zh-CN" dirty="0" err="1"/>
              <a:t>mangaid</a:t>
            </a:r>
            <a:r>
              <a:rPr lang="zh-CN" altLang="en-US" dirty="0"/>
              <a:t>，坐标之类的在第</a:t>
            </a:r>
            <a:r>
              <a:rPr lang="en-US" altLang="zh-CN" dirty="0">
                <a:solidFill>
                  <a:srgbClr val="FFFF00"/>
                </a:solidFill>
              </a:rPr>
              <a:t>0/1</a:t>
            </a:r>
            <a:r>
              <a:rPr lang="zh-CN" altLang="en-US" dirty="0"/>
              <a:t>层）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6D3A67-582B-48DA-BD91-96ADAAC0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96" y="2851219"/>
            <a:ext cx="4416867" cy="34065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827A5A-94C6-456B-BA60-51BCE73B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902" y="241343"/>
            <a:ext cx="2631159" cy="22211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9F5FF4-61EB-460D-8397-389B09BB0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1" y="2242117"/>
            <a:ext cx="4613031" cy="402336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EEC5DA0-EFEA-45B5-A55B-A55D65C57DFC}"/>
              </a:ext>
            </a:extLst>
          </p:cNvPr>
          <p:cNvSpPr/>
          <p:nvPr/>
        </p:nvSpPr>
        <p:spPr>
          <a:xfrm>
            <a:off x="75441" y="5396089"/>
            <a:ext cx="3909537" cy="16933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497B84A-5223-4088-A89A-99D556C2BD71}"/>
              </a:ext>
            </a:extLst>
          </p:cNvPr>
          <p:cNvSpPr/>
          <p:nvPr/>
        </p:nvSpPr>
        <p:spPr>
          <a:xfrm>
            <a:off x="4732496" y="5982619"/>
            <a:ext cx="2134447" cy="28285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0FD1D1-8EB0-4873-A617-26015D12D2E3}"/>
              </a:ext>
            </a:extLst>
          </p:cNvPr>
          <p:cNvSpPr txBox="1"/>
          <p:nvPr/>
        </p:nvSpPr>
        <p:spPr>
          <a:xfrm>
            <a:off x="6766376" y="5801189"/>
            <a:ext cx="248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pixelscale</a:t>
            </a:r>
            <a:r>
              <a:rPr lang="en-US" sz="1400" b="1" dirty="0">
                <a:solidFill>
                  <a:schemeClr val="bg1"/>
                </a:solidFill>
              </a:rPr>
              <a:t> in x, in </a:t>
            </a:r>
            <a:r>
              <a:rPr lang="en-US" altLang="zh-CN" sz="1400" b="1" dirty="0">
                <a:solidFill>
                  <a:schemeClr val="bg1"/>
                </a:solidFill>
              </a:rPr>
              <a:t>degree</a:t>
            </a:r>
          </a:p>
          <a:p>
            <a:r>
              <a:rPr lang="zh-CN" altLang="en-US" sz="1400" b="1" dirty="0">
                <a:solidFill>
                  <a:schemeClr val="bg1"/>
                </a:solidFill>
              </a:rPr>
              <a:t>（网站上写错了）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FE4C69-95E3-404F-97FF-2A84C8C12656}"/>
              </a:ext>
            </a:extLst>
          </p:cNvPr>
          <p:cNvSpPr txBox="1"/>
          <p:nvPr/>
        </p:nvSpPr>
        <p:spPr>
          <a:xfrm>
            <a:off x="3936013" y="5072923"/>
            <a:ext cx="8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Mask </a:t>
            </a:r>
            <a:r>
              <a:rPr lang="zh-CN" altLang="en-US" b="1" dirty="0">
                <a:solidFill>
                  <a:schemeClr val="bg1"/>
                </a:solidFill>
              </a:rPr>
              <a:t>类型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C7C229-6560-439F-985B-1490AC556BDB}"/>
              </a:ext>
            </a:extLst>
          </p:cNvPr>
          <p:cNvSpPr txBox="1"/>
          <p:nvPr/>
        </p:nvSpPr>
        <p:spPr>
          <a:xfrm>
            <a:off x="6491110" y="2462510"/>
            <a:ext cx="265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重点</a:t>
            </a:r>
            <a:r>
              <a:rPr lang="zh-CN" altLang="en-US" dirty="0"/>
              <a:t>：头文件没有红移</a:t>
            </a:r>
            <a:endParaRPr 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FEDD40B-3E29-443A-8BF3-B82709875F0F}"/>
              </a:ext>
            </a:extLst>
          </p:cNvPr>
          <p:cNvSpPr/>
          <p:nvPr/>
        </p:nvSpPr>
        <p:spPr>
          <a:xfrm>
            <a:off x="4732497" y="4059980"/>
            <a:ext cx="2983476" cy="14988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AF1457-469D-40F1-A340-6737FDE90347}"/>
              </a:ext>
            </a:extLst>
          </p:cNvPr>
          <p:cNvSpPr txBox="1"/>
          <p:nvPr/>
        </p:nvSpPr>
        <p:spPr>
          <a:xfrm>
            <a:off x="7715973" y="3999138"/>
            <a:ext cx="155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数据的健康状况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CCB55-0A09-418B-AC2A-91D952AC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（头文件）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F3ABA-23A5-4323-BAEB-75B7544F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07" y="5436728"/>
            <a:ext cx="7543801" cy="4447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波长可以认为是</a:t>
            </a:r>
            <a:r>
              <a:rPr lang="en-US" altLang="zh-CN" dirty="0">
                <a:solidFill>
                  <a:srgbClr val="FFFF00"/>
                </a:solidFill>
              </a:rPr>
              <a:t>ln</a:t>
            </a:r>
            <a:r>
              <a:rPr lang="zh-CN" altLang="en-US" dirty="0"/>
              <a:t>等差，不是常见的</a:t>
            </a:r>
            <a:r>
              <a:rPr lang="en-US" altLang="zh-CN" dirty="0">
                <a:solidFill>
                  <a:srgbClr val="FFFF00"/>
                </a:solidFill>
              </a:rPr>
              <a:t>log</a:t>
            </a:r>
            <a:r>
              <a:rPr lang="zh-CN" altLang="en-US" dirty="0"/>
              <a:t>等差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31AF7B-2824-427F-B42B-14691575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85" y="1929901"/>
            <a:ext cx="6638095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359A3-B774-4156-B9B7-4C00D735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（头文件）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D0BAC7-6061-4BA9-935D-64BD6F5D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51378"/>
            <a:ext cx="7543801" cy="4017716"/>
          </a:xfrm>
        </p:spPr>
        <p:txBody>
          <a:bodyPr/>
          <a:lstStyle/>
          <a:p>
            <a:r>
              <a:rPr lang="en-US" altLang="zh-CN" dirty="0"/>
              <a:t>Mask</a:t>
            </a:r>
            <a:r>
              <a:rPr lang="zh-CN" altLang="en-US" dirty="0"/>
              <a:t>文件阅读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有链接，根据头文件里提供的</a:t>
            </a:r>
            <a:r>
              <a:rPr lang="en-US" altLang="zh-CN" dirty="0"/>
              <a:t>mask</a:t>
            </a:r>
            <a:r>
              <a:rPr lang="zh-CN" altLang="en-US" dirty="0"/>
              <a:t>类型选择（理论上</a:t>
            </a:r>
            <a:r>
              <a:rPr lang="en-US" altLang="zh-CN" dirty="0"/>
              <a:t>mask=0</a:t>
            </a:r>
            <a:r>
              <a:rPr lang="zh-CN" altLang="en-US" dirty="0"/>
              <a:t>的数据才是有用的）</a:t>
            </a:r>
            <a:endParaRPr lang="en-US" altLang="zh-CN" dirty="0"/>
          </a:p>
          <a:p>
            <a:r>
              <a:rPr lang="en-US" altLang="zh-CN" dirty="0" err="1"/>
              <a:t>eg.</a:t>
            </a:r>
            <a:r>
              <a:rPr lang="en-US" altLang="zh-CN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C62AD5-3A07-448C-B7BA-1F1B3CA7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2272386"/>
            <a:ext cx="9144000" cy="2588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FEECF1-6584-4CEC-A066-E910C2F5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81" y="3860236"/>
            <a:ext cx="5695238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87233-3D7E-4C1E-B025-6B2F05C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AF95A-3307-4DDF-8622-CBD43F26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Broadband 'g' image created from the data cube   </a:t>
            </a:r>
            <a:r>
              <a:rPr lang="en-US" altLang="zh-CN" i="1" dirty="0">
                <a:solidFill>
                  <a:srgbClr val="92D050"/>
                </a:solidFill>
              </a:rPr>
              <a:t>#HDU12</a:t>
            </a:r>
          </a:p>
          <a:p>
            <a:r>
              <a:rPr lang="en-US" dirty="0"/>
              <a:t> Reconstructed 'r'-band point source profile     </a:t>
            </a:r>
            <a:r>
              <a:rPr lang="en-US" i="1" dirty="0">
                <a:solidFill>
                  <a:srgbClr val="92D050"/>
                </a:solidFill>
              </a:rPr>
              <a:t>#HDU17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132564-C079-4914-A1FE-EDAA5FF3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66" y="2846988"/>
            <a:ext cx="3209524" cy="3447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97653D-24E6-4AF4-B44F-A574063E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32702"/>
            <a:ext cx="3761905" cy="3161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0C864B0-17A2-4BA1-87B8-AC82004282FE}"/>
              </a:ext>
            </a:extLst>
          </p:cNvPr>
          <p:cNvSpPr txBox="1"/>
          <p:nvPr/>
        </p:nvSpPr>
        <p:spPr>
          <a:xfrm>
            <a:off x="973185" y="6386730"/>
            <a:ext cx="307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m</a:t>
            </a:r>
            <a:r>
              <a:rPr lang="nl-NL" dirty="0"/>
              <a:t> = [22.5 mag] – 2.5 log</a:t>
            </a:r>
            <a:r>
              <a:rPr lang="nl-NL" baseline="-25000" dirty="0"/>
              <a:t>10</a:t>
            </a:r>
            <a:r>
              <a:rPr lang="nl-NL" dirty="0"/>
              <a:t> </a:t>
            </a:r>
            <a:r>
              <a:rPr lang="nl-NL" i="1" dirty="0"/>
              <a:t>f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8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EA8C6-54C9-4E6C-9B9F-80FD784F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（补充）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CE7E13-F5BE-4CB6-BB85-95290962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https://trac.sdss.org/wiki/MANGA/TRM/TRM_MPL-</a:t>
            </a:r>
            <a:r>
              <a:rPr lang="en-US" altLang="zh-CN" dirty="0">
                <a:hlinkClick r:id="rId2"/>
              </a:rPr>
              <a:t>8</a:t>
            </a:r>
            <a:r>
              <a:rPr lang="en-US" dirty="0">
                <a:hlinkClick r:id="rId2"/>
              </a:rPr>
              <a:t>/metadata</a:t>
            </a:r>
            <a:endParaRPr lang="en-US" dirty="0"/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047EAD-DFD2-4776-983C-C12D492C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8" y="2328504"/>
            <a:ext cx="4797778" cy="20354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D6DB11-0278-47BC-BF64-A5AB7FC9822D}"/>
              </a:ext>
            </a:extLst>
          </p:cNvPr>
          <p:cNvSpPr txBox="1"/>
          <p:nvPr/>
        </p:nvSpPr>
        <p:spPr>
          <a:xfrm>
            <a:off x="6468533" y="2630311"/>
            <a:ext cx="198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drpall</a:t>
            </a:r>
            <a:r>
              <a:rPr lang="en-US" altLang="zh-CN" dirty="0"/>
              <a:t> </a:t>
            </a:r>
            <a:r>
              <a:rPr lang="zh-CN" altLang="en-US" dirty="0"/>
              <a:t>的说明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DF99E6-73FD-4AF6-91F3-FA095A4FA83B}"/>
              </a:ext>
            </a:extLst>
          </p:cNvPr>
          <p:cNvSpPr txBox="1"/>
          <p:nvPr/>
        </p:nvSpPr>
        <p:spPr>
          <a:xfrm>
            <a:off x="5976901" y="5415465"/>
            <a:ext cx="274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数据健康状况（头文件里可以查）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4E39AF-92D2-48B5-8EDC-4B4C4FD9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056" y="4591715"/>
            <a:ext cx="3951748" cy="2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E080ECE-8FCD-4A3F-8C31-0FA6EACB8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9000"/>
            <a:ext cx="9080626" cy="25400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DAP</a:t>
            </a:r>
            <a:br>
              <a:rPr lang="en-US" sz="8000" dirty="0"/>
            </a:br>
            <a:r>
              <a:rPr lang="en-US" sz="8000" dirty="0"/>
              <a:t> (</a:t>
            </a:r>
            <a:r>
              <a:rPr lang="en-US" dirty="0"/>
              <a:t>Data Analysis Pipeline</a:t>
            </a:r>
            <a:r>
              <a:rPr lang="en-US" altLang="zh-CN" sz="8000" dirty="0"/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7033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034D1-D941-4AB5-B170-E0D75274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数据类型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E0637F-C6BF-4BA9-A751-AAA65864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11" y="3944108"/>
            <a:ext cx="5523809" cy="2714286"/>
          </a:xfrm>
          <a:prstGeom prst="rect">
            <a:avLst/>
          </a:prstGeom>
        </p:spPr>
      </p:pic>
      <p:sp>
        <p:nvSpPr>
          <p:cNvPr id="17" name="箭头: 圆角右 16">
            <a:extLst>
              <a:ext uri="{FF2B5EF4-FFF2-40B4-BE49-F238E27FC236}">
                <a16:creationId xmlns:a16="http://schemas.microsoft.com/office/drawing/2014/main" id="{550BCB8E-B8DD-4122-87D8-FDB60DCB4617}"/>
              </a:ext>
            </a:extLst>
          </p:cNvPr>
          <p:cNvSpPr/>
          <p:nvPr/>
        </p:nvSpPr>
        <p:spPr>
          <a:xfrm rot="5400000">
            <a:off x="5357359" y="2514600"/>
            <a:ext cx="745067" cy="1083733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04244AD-1D88-4AED-BB40-FF546C742527}"/>
              </a:ext>
            </a:extLst>
          </p:cNvPr>
          <p:cNvSpPr/>
          <p:nvPr/>
        </p:nvSpPr>
        <p:spPr>
          <a:xfrm>
            <a:off x="2731911" y="4768258"/>
            <a:ext cx="3725333" cy="3907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94DB92E-B28C-4255-A65F-36CA2C4D6546}"/>
              </a:ext>
            </a:extLst>
          </p:cNvPr>
          <p:cNvSpPr/>
          <p:nvPr/>
        </p:nvSpPr>
        <p:spPr>
          <a:xfrm>
            <a:off x="2731911" y="5440365"/>
            <a:ext cx="2086577" cy="3907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17A7BA-5001-4B19-A678-C6141CFF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816797"/>
            <a:ext cx="4057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BE502-A437-41AD-92FA-5A615CC8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数据类型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3A074-AED0-4E17-9B38-2226F4FA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42" y="1463292"/>
            <a:ext cx="2675928" cy="390472"/>
          </a:xfrm>
        </p:spPr>
        <p:txBody>
          <a:bodyPr/>
          <a:lstStyle/>
          <a:p>
            <a:r>
              <a:rPr lang="en-US" dirty="0"/>
              <a:t>arXiv:1901.00856v1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FE0BF8-B72A-4351-82FF-271FE8E0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53" y="1970166"/>
            <a:ext cx="62579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5F96F-CB86-4ECD-993B-E9C8C3E7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数据类型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3F765-B75B-4ED4-9F21-27A54B8D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330" y="1417320"/>
            <a:ext cx="2750957" cy="498468"/>
          </a:xfrm>
        </p:spPr>
        <p:txBody>
          <a:bodyPr/>
          <a:lstStyle/>
          <a:p>
            <a:r>
              <a:rPr lang="en-US" dirty="0"/>
              <a:t>arXiv:1901.00866v2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0FE1E0-81E1-46F5-9126-AEA2A7C0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915788"/>
            <a:ext cx="68865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D0874-BBAC-4E43-B28B-D122C0B6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简介 </a:t>
            </a:r>
            <a:r>
              <a:rPr lang="en-US" sz="3200" dirty="0">
                <a:hlinkClick r:id="rId2"/>
              </a:rPr>
              <a:t>https://trac.sdss.org/wiki/MANGA</a:t>
            </a:r>
            <a:endParaRPr lang="en-US" sz="31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BFB2EA-94AB-4955-A31C-41D3CAE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Manga(</a:t>
            </a:r>
            <a:r>
              <a:rPr lang="en-US" sz="1600" dirty="0"/>
              <a:t>Mapping Nearby Galaxies at APO</a:t>
            </a:r>
            <a:r>
              <a:rPr lang="en-US" altLang="zh-CN" dirty="0"/>
              <a:t>)</a:t>
            </a:r>
            <a:r>
              <a:rPr lang="zh-CN" altLang="en-US" dirty="0"/>
              <a:t>所有的文件说明，全在</a:t>
            </a:r>
            <a:r>
              <a:rPr lang="en-US" altLang="zh-CN" dirty="0"/>
              <a:t>manga wiki</a:t>
            </a:r>
            <a:r>
              <a:rPr lang="zh-CN" altLang="en-US" dirty="0"/>
              <a:t>上。我讲的内容基本上都是</a:t>
            </a:r>
            <a:r>
              <a:rPr lang="en-US" altLang="zh-CN" dirty="0"/>
              <a:t>Wiki</a:t>
            </a:r>
            <a:r>
              <a:rPr lang="zh-CN" altLang="en-US" dirty="0"/>
              <a:t>上可以查到的。</a:t>
            </a:r>
            <a:r>
              <a:rPr lang="en-US" altLang="zh-CN" dirty="0"/>
              <a:t>(all contents can see in </a:t>
            </a:r>
            <a:r>
              <a:rPr lang="en-US" altLang="zh-CN" dirty="0" err="1"/>
              <a:t>webside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E7E0F5-790B-4A38-9C95-07E82FC7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916159"/>
            <a:ext cx="7221693" cy="39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90E32-38E9-4D74-B768-8ED1DC7E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数据类型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9712B-0B2D-44B7-82B4-10E077EC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一共有三种</a:t>
            </a:r>
            <a:r>
              <a:rPr lang="en-US" altLang="zh-CN" dirty="0"/>
              <a:t>DAP</a:t>
            </a:r>
            <a:r>
              <a:rPr lang="zh-CN" altLang="en-US" dirty="0"/>
              <a:t>数据类型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ALL——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全加起来</a:t>
            </a:r>
            <a:endParaRPr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NRE——bin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了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0-1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1-2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有效半径数据</a:t>
            </a:r>
            <a:endParaRPr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dirty="0"/>
              <a:t>SPX——</a:t>
            </a:r>
            <a:r>
              <a:rPr lang="zh-CN" altLang="en-US" dirty="0"/>
              <a:t>没</a:t>
            </a:r>
            <a:r>
              <a:rPr lang="en-US" altLang="zh-CN" dirty="0"/>
              <a:t>bin</a:t>
            </a:r>
            <a:r>
              <a:rPr lang="zh-CN" altLang="en-US" dirty="0"/>
              <a:t>，每个</a:t>
            </a:r>
            <a:r>
              <a:rPr lang="en-US" altLang="zh-CN" dirty="0" err="1"/>
              <a:t>spaxel</a:t>
            </a:r>
            <a:r>
              <a:rPr lang="zh-CN" altLang="en-US" dirty="0"/>
              <a:t>独立</a:t>
            </a:r>
            <a:endParaRPr lang="en-US" altLang="zh-CN" dirty="0"/>
          </a:p>
          <a:p>
            <a:r>
              <a:rPr lang="en-US" altLang="zh-CN" dirty="0"/>
              <a:t>VOR10——bin S/N~10</a:t>
            </a:r>
            <a:r>
              <a:rPr lang="zh-CN" altLang="en-US" dirty="0"/>
              <a:t>的</a:t>
            </a:r>
            <a:r>
              <a:rPr lang="en-US" altLang="zh-CN" dirty="0" err="1"/>
              <a:t>spaxel</a:t>
            </a:r>
            <a:endParaRPr lang="en-US" altLang="zh-CN" dirty="0"/>
          </a:p>
          <a:p>
            <a:r>
              <a:rPr lang="en-US" altLang="zh-CN" dirty="0"/>
              <a:t>HYB10——</a:t>
            </a:r>
            <a:r>
              <a:rPr lang="zh-CN" altLang="en-US" dirty="0"/>
              <a:t>（从</a:t>
            </a:r>
            <a:r>
              <a:rPr lang="en-US" altLang="zh-CN" dirty="0"/>
              <a:t>MPL-6</a:t>
            </a:r>
            <a:r>
              <a:rPr lang="zh-CN" altLang="en-US" dirty="0"/>
              <a:t>开始才有的）和</a:t>
            </a:r>
            <a:r>
              <a:rPr lang="en-US" altLang="zh-CN" dirty="0"/>
              <a:t>VOR</a:t>
            </a:r>
            <a:r>
              <a:rPr lang="zh-CN" altLang="en-US" dirty="0"/>
              <a:t>一样的</a:t>
            </a:r>
            <a:r>
              <a:rPr lang="en-US" altLang="zh-CN" dirty="0"/>
              <a:t>bin</a:t>
            </a:r>
            <a:r>
              <a:rPr lang="zh-CN" altLang="en-US" dirty="0"/>
              <a:t>，发射线数据是每个</a:t>
            </a:r>
            <a:r>
              <a:rPr lang="en-US" altLang="zh-CN" dirty="0" err="1"/>
              <a:t>spaxel</a:t>
            </a:r>
            <a:r>
              <a:rPr lang="zh-CN" altLang="en-US" dirty="0"/>
              <a:t>的数据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118C92-C1FF-4847-9A34-622E11B55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/>
          <a:stretch/>
        </p:blipFill>
        <p:spPr>
          <a:xfrm>
            <a:off x="22859" y="2311960"/>
            <a:ext cx="9144000" cy="713098"/>
          </a:xfrm>
          <a:prstGeom prst="rect">
            <a:avLst/>
          </a:prstGeom>
        </p:spPr>
      </p:pic>
      <p:sp>
        <p:nvSpPr>
          <p:cNvPr id="5" name="右大括号 4">
            <a:extLst>
              <a:ext uri="{FF2B5EF4-FFF2-40B4-BE49-F238E27FC236}">
                <a16:creationId xmlns:a16="http://schemas.microsoft.com/office/drawing/2014/main" id="{E9A10F29-AD0F-485A-A269-0788C6623873}"/>
              </a:ext>
            </a:extLst>
          </p:cNvPr>
          <p:cNvSpPr/>
          <p:nvPr/>
        </p:nvSpPr>
        <p:spPr>
          <a:xfrm>
            <a:off x="5604095" y="3496463"/>
            <a:ext cx="715224" cy="633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6831BD-94ED-4544-87BF-6A8C2671F10D}"/>
              </a:ext>
            </a:extLst>
          </p:cNvPr>
          <p:cNvSpPr txBox="1"/>
          <p:nvPr/>
        </p:nvSpPr>
        <p:spPr>
          <a:xfrm>
            <a:off x="6340821" y="3448932"/>
            <a:ext cx="123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MPL-8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之前的数据类型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2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F2175-9CB3-405B-B110-F1C29886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数据类型</a:t>
            </a:r>
            <a:r>
              <a:rPr 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80670C-89A3-422C-A472-2BD9EAD5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除了常用的这三种，官方还提供了他们在拟合时会用的东西或者是部分产物（我的理解），在</a:t>
            </a:r>
            <a:r>
              <a:rPr lang="en-US" altLang="zh-CN" dirty="0"/>
              <a:t>ref</a:t>
            </a:r>
            <a:r>
              <a:rPr lang="zh-CN" altLang="en-US" dirty="0"/>
              <a:t>文件中。</a:t>
            </a:r>
            <a:endParaRPr lang="en-US" altLang="zh-CN" dirty="0"/>
          </a:p>
          <a:p>
            <a:r>
              <a:rPr lang="en-US" dirty="0">
                <a:hlinkClick r:id="rId2"/>
              </a:rPr>
              <a:t>https://trac.sdss.org/wiki/MANGA/TRM/TRM_MPL-8/DAPDataModel#ReferenceFilesOUTOFDATE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对于想要重新</a:t>
            </a:r>
            <a:r>
              <a:rPr lang="en-US" altLang="zh-CN" dirty="0"/>
              <a:t>run dap</a:t>
            </a:r>
            <a:r>
              <a:rPr lang="zh-CN" altLang="en-US" dirty="0"/>
              <a:t>数据的人也许有帮助。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0D6A3C-4087-4828-9C9A-F55BE3C8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2" y="3365626"/>
            <a:ext cx="554701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5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70FAE-D580-476F-9865-7DBB11B1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DABE8-7909-4136-8DD5-40B1341A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所有的数据都有</a:t>
            </a:r>
            <a:r>
              <a:rPr lang="en-US" altLang="zh-CN" dirty="0"/>
              <a:t>LOGCUB</a:t>
            </a:r>
            <a:r>
              <a:rPr lang="zh-CN" altLang="en-US" dirty="0"/>
              <a:t>和</a:t>
            </a:r>
            <a:r>
              <a:rPr lang="en-US" altLang="zh-CN" dirty="0"/>
              <a:t>MAP</a:t>
            </a:r>
            <a:r>
              <a:rPr lang="zh-CN" altLang="en-US" dirty="0"/>
              <a:t>的数据</a:t>
            </a:r>
            <a:endParaRPr lang="en-US" altLang="zh-CN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LOGCUB</a:t>
            </a:r>
            <a:r>
              <a:rPr lang="zh-CN" altLang="en-US" dirty="0"/>
              <a:t>是光谱数据，</a:t>
            </a:r>
            <a:r>
              <a:rPr lang="en-US" altLang="zh-CN" dirty="0"/>
              <a:t>MAP</a:t>
            </a:r>
            <a:r>
              <a:rPr lang="zh-CN" altLang="en-US" dirty="0"/>
              <a:t>是二维</a:t>
            </a:r>
            <a:r>
              <a:rPr lang="en-US" altLang="zh-CN" dirty="0"/>
              <a:t>map</a:t>
            </a:r>
            <a:r>
              <a:rPr lang="zh-CN" altLang="en-US" dirty="0"/>
              <a:t>数据（即已经通过光谱拟合分析好的数据，如流量，速度等）</a:t>
            </a: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03CE82-38D5-44E4-91E6-C63F72AA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18" y="2246761"/>
            <a:ext cx="4552950" cy="8477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27E09-CA09-40ED-B590-842726F5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18" y="3094486"/>
            <a:ext cx="4552950" cy="866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4E049E-6266-4FFC-B5F2-939AC78DDE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0"/>
          <a:stretch/>
        </p:blipFill>
        <p:spPr>
          <a:xfrm>
            <a:off x="917918" y="3961261"/>
            <a:ext cx="4552950" cy="80962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0D101F6E-121E-4873-9FE0-079608039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827" y="2173657"/>
            <a:ext cx="3216034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qa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Contains (limited) PNG plots for quick QA of the output.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ref/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A reference directory with intermediate files written during processing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4C4191F-06F8-41FE-94D8-C631528B97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2647"/>
          <a:stretch/>
        </p:blipFill>
        <p:spPr>
          <a:xfrm>
            <a:off x="822959" y="6433283"/>
            <a:ext cx="4362450" cy="2835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336B695-8C82-4B31-81D2-13B65894B558}"/>
              </a:ext>
            </a:extLst>
          </p:cNvPr>
          <p:cNvSpPr txBox="1"/>
          <p:nvPr/>
        </p:nvSpPr>
        <p:spPr>
          <a:xfrm>
            <a:off x="777240" y="5781856"/>
            <a:ext cx="71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stellar (MILES-HC) and SSP (M11-MILES, MIUSCAT, BC03) templates. </a:t>
            </a:r>
          </a:p>
        </p:txBody>
      </p:sp>
    </p:spTree>
    <p:extLst>
      <p:ext uri="{BB962C8B-B14F-4D97-AF65-F5344CB8AC3E}">
        <p14:creationId xmlns:p14="http://schemas.microsoft.com/office/powerpoint/2010/main" val="245944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70FAE-D580-476F-9865-7DBB11B1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DABE8-7909-4136-8DD5-40B1341A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18852"/>
          </a:xfrm>
        </p:spPr>
        <p:txBody>
          <a:bodyPr>
            <a:normAutofit/>
          </a:bodyPr>
          <a:lstStyle/>
          <a:p>
            <a:r>
              <a:rPr lang="en-US" dirty="0"/>
              <a:t>LOGCUBE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所有的</a:t>
            </a:r>
            <a:r>
              <a:rPr lang="en-US" altLang="zh-CN" dirty="0"/>
              <a:t>DAP</a:t>
            </a:r>
            <a:r>
              <a:rPr lang="zh-CN" altLang="en-US" dirty="0"/>
              <a:t>数据结构都是一样的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20F965-E9A3-4490-B8C2-29E6E013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76" y="286604"/>
            <a:ext cx="3794760" cy="186466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28A55E3-C843-49CF-917C-6C5E486F2959}"/>
              </a:ext>
            </a:extLst>
          </p:cNvPr>
          <p:cNvSpPr/>
          <p:nvPr/>
        </p:nvSpPr>
        <p:spPr>
          <a:xfrm>
            <a:off x="5148776" y="1308296"/>
            <a:ext cx="1553763" cy="2873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BF1A85-60A7-4DAF-82A1-7EF06F1A5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1271"/>
            <a:ext cx="9144000" cy="33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70FAE-D580-476F-9865-7DBB11B1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DABE8-7909-4136-8DD5-40B1341A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454760"/>
            <a:ext cx="7543801" cy="39732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：原始数据流量（就是</a:t>
            </a:r>
            <a:r>
              <a:rPr lang="en-US" altLang="zh-CN" dirty="0" err="1"/>
              <a:t>drp</a:t>
            </a:r>
            <a:r>
              <a:rPr lang="zh-CN" altLang="en-US" dirty="0"/>
              <a:t>的</a:t>
            </a:r>
            <a:r>
              <a:rPr lang="en-US" altLang="zh-CN" dirty="0"/>
              <a:t>flux</a:t>
            </a:r>
            <a:r>
              <a:rPr lang="zh-CN" altLang="en-US" dirty="0"/>
              <a:t>数据）</a:t>
            </a:r>
            <a:r>
              <a:rPr lang="en-US" altLang="zh-CN" dirty="0"/>
              <a:t>bin/</a:t>
            </a:r>
            <a:r>
              <a:rPr lang="zh-CN" altLang="en-US" dirty="0"/>
              <a:t>没</a:t>
            </a:r>
            <a:r>
              <a:rPr lang="en-US" altLang="zh-CN" dirty="0"/>
              <a:t>bin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：误差</a:t>
            </a:r>
            <a:r>
              <a:rPr lang="en-US" altLang="zh-CN" dirty="0"/>
              <a:t>---1</a:t>
            </a:r>
            <a:r>
              <a:rPr lang="zh-CN" altLang="en-US" dirty="0"/>
              <a:t>层数据的误差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mask </a:t>
            </a:r>
            <a:r>
              <a:rPr lang="zh-CN" altLang="en-US" dirty="0"/>
              <a:t>原始数据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：真空波长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：在拟合过程中用的红化改正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7</a:t>
            </a:r>
            <a:r>
              <a:rPr lang="zh-CN" altLang="en-US" dirty="0"/>
              <a:t>：模型的</a:t>
            </a:r>
            <a:r>
              <a:rPr lang="en-US" altLang="zh-CN" dirty="0"/>
              <a:t>mask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：发射线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/>
              <a:t>：恒星谱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：恒星谱的</a:t>
            </a:r>
            <a:r>
              <a:rPr lang="en-US" altLang="zh-CN" dirty="0"/>
              <a:t>mask</a:t>
            </a:r>
          </a:p>
          <a:p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Numerical ID for spatial bins in 5 channels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2F6DFF-36B0-4027-A610-0067D55F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89" y="227104"/>
            <a:ext cx="4861711" cy="20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70FAE-D580-476F-9865-7DBB11B1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DABE8-7909-4136-8DD5-40B1341A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805" y="1845734"/>
            <a:ext cx="2222697" cy="4023360"/>
          </a:xfrm>
        </p:spPr>
        <p:txBody>
          <a:bodyPr/>
          <a:lstStyle/>
          <a:p>
            <a:r>
              <a:rPr lang="zh-CN" altLang="en-US" dirty="0"/>
              <a:t>蓝色为被拟合线，虚线为</a:t>
            </a:r>
            <a:r>
              <a:rPr lang="en-US" altLang="zh-CN" dirty="0"/>
              <a:t>model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dirty="0"/>
              <a:t>DAP </a:t>
            </a:r>
            <a:r>
              <a:rPr lang="zh-CN" altLang="en-US" dirty="0"/>
              <a:t>就把原始光谱拆分为发射线和连续谱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63CB6D-78CB-4C76-B032-274D4BF4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45734"/>
            <a:ext cx="4466667" cy="30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232BCB-6DA3-4E0A-9E8A-30CA2622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340" y="3550326"/>
            <a:ext cx="46196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70FAE-D580-476F-9865-7DBB11B1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DABE8-7909-4136-8DD5-40B1341A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5113607" cy="4023360"/>
          </a:xfrm>
        </p:spPr>
        <p:txBody>
          <a:bodyPr/>
          <a:lstStyle/>
          <a:p>
            <a:r>
              <a:rPr lang="en-US" dirty="0"/>
              <a:t>MAP</a:t>
            </a:r>
          </a:p>
          <a:p>
            <a:r>
              <a:rPr lang="zh-CN" altLang="en-US" dirty="0"/>
              <a:t>层数较多（</a:t>
            </a:r>
            <a:r>
              <a:rPr lang="en-US" altLang="zh-CN" dirty="0"/>
              <a:t>51</a:t>
            </a:r>
            <a:r>
              <a:rPr lang="zh-CN" altLang="en-US" dirty="0"/>
              <a:t>层）</a:t>
            </a:r>
            <a:endParaRPr lang="en-US" altLang="zh-CN" dirty="0"/>
          </a:p>
          <a:p>
            <a:r>
              <a:rPr lang="en-US" dirty="0">
                <a:hlinkClick r:id="rId2"/>
              </a:rPr>
              <a:t>https://trac.sdss.org/wiki/MANGA/TRM/TRM_MPL-</a:t>
            </a:r>
            <a:r>
              <a:rPr lang="en-US" altLang="zh-CN" dirty="0">
                <a:hlinkClick r:id="rId2"/>
              </a:rPr>
              <a:t>8</a:t>
            </a:r>
            <a:r>
              <a:rPr lang="en-US" dirty="0">
                <a:hlinkClick r:id="rId2"/>
              </a:rPr>
              <a:t>/DAPDataModel#DAPLOGCUBEfile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全是已经计算好的</a:t>
            </a:r>
            <a:r>
              <a:rPr lang="en-US" altLang="zh-CN" dirty="0"/>
              <a:t>map</a:t>
            </a:r>
            <a:r>
              <a:rPr lang="zh-CN" altLang="en-US" dirty="0"/>
              <a:t>信息，在网站上有所有详细的数据信息。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9F1EF5-9B98-4E49-BBEF-6AE2F8374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0" r="69504" b="1704"/>
          <a:stretch/>
        </p:blipFill>
        <p:spPr>
          <a:xfrm>
            <a:off x="5936566" y="17203"/>
            <a:ext cx="2788467" cy="31826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363673-C8E5-466A-89D0-1100449B8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5" r="68119"/>
          <a:stretch/>
        </p:blipFill>
        <p:spPr>
          <a:xfrm>
            <a:off x="5936566" y="3199832"/>
            <a:ext cx="2915216" cy="3640632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9729973-7A83-417F-A13F-23A4F9D9EF52}"/>
              </a:ext>
            </a:extLst>
          </p:cNvPr>
          <p:cNvSpPr/>
          <p:nvPr/>
        </p:nvSpPr>
        <p:spPr>
          <a:xfrm>
            <a:off x="6980222" y="3974471"/>
            <a:ext cx="199176" cy="1810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5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2D7E-51A9-4AF3-8AC0-C367998A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DAP--SPX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5E3A1E-69DF-4477-B9F0-70DA6CED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每个</a:t>
            </a:r>
            <a:r>
              <a:rPr lang="en-US" altLang="zh-CN" dirty="0" err="1"/>
              <a:t>spaxel</a:t>
            </a:r>
            <a:r>
              <a:rPr lang="zh-CN" altLang="en-US" dirty="0"/>
              <a:t>独立拟合，得到独立的数据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F7BF85-926F-4852-AF01-3823DC83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823"/>
            <a:ext cx="9144000" cy="9497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05585B-BFE4-47AB-98CD-A57E3200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3752058"/>
            <a:ext cx="3067050" cy="2524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C123AC1-6E27-4166-98F3-F0AA11F26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168" y="3752058"/>
            <a:ext cx="3105150" cy="25146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1674F81-F1B7-4361-8B71-6268EFA12124}"/>
              </a:ext>
            </a:extLst>
          </p:cNvPr>
          <p:cNvSpPr txBox="1"/>
          <p:nvPr/>
        </p:nvSpPr>
        <p:spPr>
          <a:xfrm>
            <a:off x="1665837" y="3272088"/>
            <a:ext cx="153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FH</a:t>
            </a:r>
            <a:r>
              <a:rPr lang="en-US" altLang="zh-CN" sz="2800" dirty="0" err="1"/>
              <a:t>a</a:t>
            </a:r>
            <a:endParaRPr 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B2E754-209B-4AD3-B561-695E9D761225}"/>
              </a:ext>
            </a:extLst>
          </p:cNvPr>
          <p:cNvSpPr txBox="1"/>
          <p:nvPr/>
        </p:nvSpPr>
        <p:spPr>
          <a:xfrm>
            <a:off x="4572000" y="3272088"/>
            <a:ext cx="317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Area of each bin</a:t>
            </a:r>
          </a:p>
        </p:txBody>
      </p:sp>
    </p:spTree>
    <p:extLst>
      <p:ext uri="{BB962C8B-B14F-4D97-AF65-F5344CB8AC3E}">
        <p14:creationId xmlns:p14="http://schemas.microsoft.com/office/powerpoint/2010/main" val="318620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2D7E-51A9-4AF3-8AC0-C367998A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DAP—VOR10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784B56-9838-45BE-BAF7-0A8412CD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72" y="4066321"/>
            <a:ext cx="2914650" cy="2505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285460-C7A7-4ABE-877E-AFADD10F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080" y="4066321"/>
            <a:ext cx="2914650" cy="2505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A91CDC-D02F-41EE-8CBB-6E7121C17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32326"/>
            <a:ext cx="9144000" cy="13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2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2D7E-51A9-4AF3-8AC0-C367998A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DAP– HYB10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5E3A1E-69DF-4477-B9F0-70DA6CED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6A030A-A59C-4024-9306-0EA5B0D7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1845734"/>
            <a:ext cx="9144000" cy="14515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883081-D4B5-402A-ACC9-AE47E432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65" y="3682686"/>
            <a:ext cx="2962275" cy="255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FB1E3A-EC4F-4AC8-B9B5-BC01B195D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719" y="3739836"/>
            <a:ext cx="30003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457E8-BC26-4777-B606-F076B0D4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37F4AD-E7B1-4EA8-8EF4-2BF38411E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5AD40A-250C-4276-89A4-5FC78DC0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74" y="1845734"/>
            <a:ext cx="7514286" cy="441904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7AE3514-5D98-47DF-A2A8-462184A65B1C}"/>
              </a:ext>
            </a:extLst>
          </p:cNvPr>
          <p:cNvSpPr/>
          <p:nvPr/>
        </p:nvSpPr>
        <p:spPr>
          <a:xfrm>
            <a:off x="1286934" y="2494843"/>
            <a:ext cx="4504267" cy="2144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6403C2F-092A-43FF-8BF3-5F802E11AA9C}"/>
              </a:ext>
            </a:extLst>
          </p:cNvPr>
          <p:cNvSpPr/>
          <p:nvPr/>
        </p:nvSpPr>
        <p:spPr>
          <a:xfrm>
            <a:off x="1106313" y="3756379"/>
            <a:ext cx="2111021" cy="127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DCBE8FC-8B51-4B62-98E6-667C760FCBD2}"/>
              </a:ext>
            </a:extLst>
          </p:cNvPr>
          <p:cNvSpPr/>
          <p:nvPr/>
        </p:nvSpPr>
        <p:spPr>
          <a:xfrm>
            <a:off x="1106313" y="5667022"/>
            <a:ext cx="1490131" cy="2020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2D7E-51A9-4AF3-8AC0-C367998A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75553"/>
            <a:ext cx="7543800" cy="1450757"/>
          </a:xfrm>
        </p:spPr>
        <p:txBody>
          <a:bodyPr/>
          <a:lstStyle/>
          <a:p>
            <a:r>
              <a:rPr lang="en-US" dirty="0"/>
              <a:t>DAP– HYB and VOR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A76E80-9531-4FF7-B299-E27284AD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5" y="1845734"/>
            <a:ext cx="3289873" cy="2542478"/>
          </a:xfrm>
          <a:prstGeom prst="rect">
            <a:avLst/>
          </a:prstGeom>
        </p:spPr>
      </p:pic>
      <p:sp>
        <p:nvSpPr>
          <p:cNvPr id="5" name="乘号 4">
            <a:extLst>
              <a:ext uri="{FF2B5EF4-FFF2-40B4-BE49-F238E27FC236}">
                <a16:creationId xmlns:a16="http://schemas.microsoft.com/office/drawing/2014/main" id="{6CF146F3-B22C-4BAD-A4BA-ADEE0D4375CE}"/>
              </a:ext>
            </a:extLst>
          </p:cNvPr>
          <p:cNvSpPr/>
          <p:nvPr/>
        </p:nvSpPr>
        <p:spPr>
          <a:xfrm flipH="1">
            <a:off x="1361996" y="3535680"/>
            <a:ext cx="114142" cy="9573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A9A31C2-166E-4AD2-A000-13F3177E642A}"/>
              </a:ext>
            </a:extLst>
          </p:cNvPr>
          <p:cNvSpPr/>
          <p:nvPr/>
        </p:nvSpPr>
        <p:spPr>
          <a:xfrm flipH="1">
            <a:off x="1476138" y="3416257"/>
            <a:ext cx="60562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431E35-228E-48C1-BB58-6B052A2AE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92" y="1652238"/>
            <a:ext cx="3713179" cy="2344034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B6D4814-D1C3-4B90-9875-71A6231BC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5093016"/>
            <a:ext cx="7543801" cy="776077"/>
          </a:xfrm>
        </p:spPr>
        <p:txBody>
          <a:bodyPr/>
          <a:lstStyle/>
          <a:p>
            <a:r>
              <a:rPr lang="en-US" dirty="0"/>
              <a:t>[10,12]</a:t>
            </a:r>
            <a:r>
              <a:rPr lang="zh-CN" altLang="en-US" dirty="0"/>
              <a:t>是红</a:t>
            </a:r>
            <a:r>
              <a:rPr lang="en-US" altLang="zh-CN" dirty="0"/>
              <a:t>×</a:t>
            </a:r>
            <a:r>
              <a:rPr lang="zh-CN" altLang="en-US" dirty="0"/>
              <a:t>，</a:t>
            </a:r>
            <a:r>
              <a:rPr lang="en-US" altLang="zh-CN" dirty="0"/>
              <a:t>[14,16]</a:t>
            </a:r>
            <a:r>
              <a:rPr lang="zh-CN" altLang="en-US" dirty="0"/>
              <a:t>是黑点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49DD8D-3EB0-4383-A0ED-84409D8C3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68"/>
          <a:stretch/>
        </p:blipFill>
        <p:spPr>
          <a:xfrm>
            <a:off x="4237892" y="3996272"/>
            <a:ext cx="38830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4203B-7A68-4708-B517-60CAF3D0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D4F16-D3C7-45ED-A6E5-3A3C21A5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82DE8F-9FE5-4CC5-BA81-E86A48B67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0"/>
            <a:ext cx="5276850" cy="3057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965E1F-B772-4764-912F-3306721E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6" y="286604"/>
            <a:ext cx="3289873" cy="2542478"/>
          </a:xfrm>
          <a:prstGeom prst="rect">
            <a:avLst/>
          </a:prstGeom>
        </p:spPr>
      </p:pic>
      <p:sp>
        <p:nvSpPr>
          <p:cNvPr id="7" name="乘号 6">
            <a:extLst>
              <a:ext uri="{FF2B5EF4-FFF2-40B4-BE49-F238E27FC236}">
                <a16:creationId xmlns:a16="http://schemas.microsoft.com/office/drawing/2014/main" id="{36BDC458-6F4D-4146-ACA2-74F5DF6B8F42}"/>
              </a:ext>
            </a:extLst>
          </p:cNvPr>
          <p:cNvSpPr/>
          <p:nvPr/>
        </p:nvSpPr>
        <p:spPr>
          <a:xfrm flipH="1">
            <a:off x="1184457" y="1976550"/>
            <a:ext cx="114142" cy="9573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376583-BC3B-456D-B00A-FBAF9062F6AB}"/>
              </a:ext>
            </a:extLst>
          </p:cNvPr>
          <p:cNvSpPr/>
          <p:nvPr/>
        </p:nvSpPr>
        <p:spPr>
          <a:xfrm flipH="1">
            <a:off x="1298599" y="1857127"/>
            <a:ext cx="60562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9B4B036-81B5-4C87-80DC-EAA99C3DA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26" y="3475785"/>
            <a:ext cx="3952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3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B58CA-ACD3-4D8E-89A6-ECEB02E0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649253-3245-4A59-BADC-550972E4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数据获取：组里的服务器</a:t>
            </a:r>
            <a:r>
              <a:rPr lang="en-US" altLang="zh-CN" dirty="0"/>
              <a:t>/wiki</a:t>
            </a:r>
            <a:endParaRPr lang="en-US" dirty="0"/>
          </a:p>
          <a:p>
            <a:r>
              <a:rPr lang="en-US" dirty="0"/>
              <a:t> 	Data Ac</a:t>
            </a:r>
            <a:r>
              <a:rPr lang="en-US" altLang="zh-CN" dirty="0"/>
              <a:t>c</a:t>
            </a:r>
            <a:r>
              <a:rPr lang="en-US" dirty="0"/>
              <a:t>ess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DCCC72-CE3B-41A6-91C6-CC74161DB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1931"/>
            <a:ext cx="9144000" cy="42844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68621-3006-4933-8A1A-06F0B3459917}"/>
              </a:ext>
            </a:extLst>
          </p:cNvPr>
          <p:cNvSpPr txBox="1"/>
          <p:nvPr/>
        </p:nvSpPr>
        <p:spPr>
          <a:xfrm>
            <a:off x="660903" y="2671931"/>
            <a:ext cx="312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6507 represent galaxies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DCB4F7-5BA3-4B59-A4EA-02FD7EF17B1E}"/>
              </a:ext>
            </a:extLst>
          </p:cNvPr>
          <p:cNvSpPr txBox="1"/>
          <p:nvPr/>
        </p:nvSpPr>
        <p:spPr>
          <a:xfrm>
            <a:off x="532645" y="4725558"/>
            <a:ext cx="312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4706</a:t>
            </a:r>
            <a:r>
              <a:rPr lang="en-US" dirty="0">
                <a:solidFill>
                  <a:schemeClr val="bg1"/>
                </a:solidFill>
              </a:rPr>
              <a:t> represent galaxies </a:t>
            </a:r>
          </a:p>
        </p:txBody>
      </p:sp>
    </p:spTree>
    <p:extLst>
      <p:ext uri="{BB962C8B-B14F-4D97-AF65-F5344CB8AC3E}">
        <p14:creationId xmlns:p14="http://schemas.microsoft.com/office/powerpoint/2010/main" val="30397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135C6-E512-4C33-B606-D17E518D6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9000"/>
            <a:ext cx="9144000" cy="25400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DRP </a:t>
            </a:r>
            <a:br>
              <a:rPr lang="en-US" sz="8000" dirty="0"/>
            </a:br>
            <a:r>
              <a:rPr lang="en-US" sz="8000" dirty="0"/>
              <a:t>(</a:t>
            </a:r>
            <a:r>
              <a:rPr lang="en-US" dirty="0"/>
              <a:t>Data Reduction Pipeline </a:t>
            </a:r>
            <a:r>
              <a:rPr lang="en-US" altLang="zh-CN" sz="8000" dirty="0"/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9839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B23E4-3757-489E-9832-7CA81354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CB889BE-1C9C-4863-8876-79C6BE2C2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371022"/>
              </p:ext>
            </p:extLst>
          </p:nvPr>
        </p:nvGraphicFramePr>
        <p:xfrm>
          <a:off x="1033934" y="4390377"/>
          <a:ext cx="50393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93">
                  <a:extLst>
                    <a:ext uri="{9D8B030D-6E8A-4147-A177-3AD203B41FA5}">
                      <a16:colId xmlns:a16="http://schemas.microsoft.com/office/drawing/2014/main" val="3604596398"/>
                    </a:ext>
                  </a:extLst>
                </a:gridCol>
                <a:gridCol w="2519693">
                  <a:extLst>
                    <a:ext uri="{9D8B030D-6E8A-4147-A177-3AD203B41FA5}">
                      <a16:colId xmlns:a16="http://schemas.microsoft.com/office/drawing/2014/main" val="3470903511"/>
                    </a:ext>
                  </a:extLst>
                </a:gridCol>
              </a:tblGrid>
              <a:tr h="241793">
                <a:tc>
                  <a:txBody>
                    <a:bodyPr/>
                    <a:lstStyle/>
                    <a:p>
                      <a:r>
                        <a:rPr lang="zh-CN" altLang="en-US" dirty="0"/>
                        <a:t>文件名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Spaxel</a:t>
                      </a:r>
                      <a:r>
                        <a:rPr lang="zh-CN" altLang="en-US" dirty="0"/>
                        <a:t>个数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（每个格子长度约</a:t>
                      </a:r>
                      <a:r>
                        <a:rPr lang="en-US" altLang="zh-CN" dirty="0"/>
                        <a:t>0.5’’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57609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r>
                        <a:rPr lang="en-US" altLang="zh-CN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34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32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32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21516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r>
                        <a:rPr lang="en-US" altLang="zh-CN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54106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r>
                        <a:rPr lang="en-US" altLang="zh-CN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54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77117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r>
                        <a:rPr lang="en-US" altLang="zh-CN" dirty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64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12951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r>
                        <a:rPr lang="en-US" altLang="zh-CN" dirty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74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52464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D9245347-1E11-41E9-A94D-48E54D75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34" y="1865190"/>
            <a:ext cx="1571625" cy="1828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616011-8D6A-4073-9DAD-9CE2AD4AB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41" y="585585"/>
            <a:ext cx="2538279" cy="3696326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609BBD04-F0C1-4411-8D9B-C324E2C9AE27}"/>
              </a:ext>
            </a:extLst>
          </p:cNvPr>
          <p:cNvSpPr/>
          <p:nvPr/>
        </p:nvSpPr>
        <p:spPr>
          <a:xfrm>
            <a:off x="1955549" y="3429000"/>
            <a:ext cx="1475714" cy="2649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F64BC0-0CDA-472A-B162-DEDDE7159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26" y="1065749"/>
            <a:ext cx="2352675" cy="3000375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51A325C6-D151-4500-9914-F37B33EB2C3D}"/>
              </a:ext>
            </a:extLst>
          </p:cNvPr>
          <p:cNvSpPr/>
          <p:nvPr/>
        </p:nvSpPr>
        <p:spPr>
          <a:xfrm>
            <a:off x="2007438" y="3168676"/>
            <a:ext cx="4471388" cy="2649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6DC0F-B780-4F0C-83DC-E04BD2E1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DRP(</a:t>
            </a:r>
            <a:r>
              <a:rPr lang="en-US" altLang="zh-CN" dirty="0"/>
              <a:t>wiki </a:t>
            </a:r>
            <a:r>
              <a:rPr lang="zh-CN" altLang="en-US" dirty="0"/>
              <a:t>数据介绍）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4CB57-65DF-4CA5-844B-0487A9F4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102" y="3341510"/>
            <a:ext cx="3755914" cy="2527583"/>
          </a:xfrm>
        </p:spPr>
        <p:txBody>
          <a:bodyPr/>
          <a:lstStyle/>
          <a:p>
            <a:r>
              <a:rPr lang="zh-CN" altLang="en-US" dirty="0"/>
              <a:t>所有版本的数据介绍，都在这个网页中。</a:t>
            </a:r>
            <a:endParaRPr lang="en-US" altLang="zh-CN" dirty="0"/>
          </a:p>
          <a:p>
            <a:r>
              <a:rPr lang="zh-CN" altLang="en-US" dirty="0"/>
              <a:t>这次用的数据，主要是   </a:t>
            </a:r>
            <a:r>
              <a:rPr lang="en-US" altLang="zh-CN" dirty="0"/>
              <a:t>MPL-8</a:t>
            </a:r>
          </a:p>
          <a:p>
            <a:r>
              <a:rPr lang="en-US" dirty="0"/>
              <a:t>(</a:t>
            </a:r>
            <a:r>
              <a:rPr lang="en-US" dirty="0" err="1"/>
              <a:t>M</a:t>
            </a:r>
            <a:r>
              <a:rPr lang="en-US" altLang="zh-CN" dirty="0" err="1"/>
              <a:t>aNGA</a:t>
            </a:r>
            <a:r>
              <a:rPr lang="en-US" altLang="zh-CN" dirty="0"/>
              <a:t> Product Launches)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D29E9A-A30F-4D9F-BE33-0EFFB4C6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793805"/>
            <a:ext cx="5019048" cy="109523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FBE753B-09AB-4902-878B-8D70C6B388AF}"/>
              </a:ext>
            </a:extLst>
          </p:cNvPr>
          <p:cNvCxnSpPr/>
          <p:nvPr/>
        </p:nvCxnSpPr>
        <p:spPr>
          <a:xfrm>
            <a:off x="2415822" y="2945487"/>
            <a:ext cx="0" cy="305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2A9EE92-78A0-4FBD-BBB9-D904405F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4" y="3429000"/>
            <a:ext cx="4759678" cy="23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6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3A260E7-F61B-4D06-B730-38AFD047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236"/>
            <a:ext cx="9144000" cy="46631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912D5EF-D9FC-4062-996C-AA29669C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DRP(</a:t>
            </a:r>
            <a:r>
              <a:rPr lang="en-US" altLang="zh-CN" dirty="0"/>
              <a:t>wiki </a:t>
            </a:r>
            <a:r>
              <a:rPr lang="zh-CN" altLang="en-US" dirty="0"/>
              <a:t>数据介绍）</a:t>
            </a:r>
            <a:endParaRPr 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9E69D57-EA8F-4AAE-A482-B9631D611E05}"/>
              </a:ext>
            </a:extLst>
          </p:cNvPr>
          <p:cNvSpPr/>
          <p:nvPr/>
        </p:nvSpPr>
        <p:spPr>
          <a:xfrm>
            <a:off x="108642" y="5124261"/>
            <a:ext cx="1368933" cy="28065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4826-C394-45E0-A98B-BCA8039D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</a:t>
            </a:r>
            <a:r>
              <a:rPr lang="zh-CN" altLang="en-US" dirty="0"/>
              <a:t>数据结构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AA6C55-2369-4F34-B227-72304A00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43" y="3363127"/>
            <a:ext cx="5023619" cy="418816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manga-[PLATE]-[IFUDESING]-LOGCUBE.fits.gz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96369A-9344-49AE-90B9-48D890C4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905" y="0"/>
            <a:ext cx="3838095" cy="38285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9C7A9B-933E-49E9-A9E1-6278BA11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1943"/>
            <a:ext cx="9144000" cy="307605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75E33EB-FFBC-49C3-B8E4-64157932D438}"/>
              </a:ext>
            </a:extLst>
          </p:cNvPr>
          <p:cNvSpPr txBox="1">
            <a:spLocks/>
          </p:cNvSpPr>
          <p:nvPr/>
        </p:nvSpPr>
        <p:spPr>
          <a:xfrm>
            <a:off x="141143" y="1726186"/>
            <a:ext cx="5164762" cy="13391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400" dirty="0"/>
              <a:t>RSS</a:t>
            </a:r>
            <a:r>
              <a:rPr lang="zh-CN" altLang="en-US" sz="1400" dirty="0"/>
              <a:t>和</a:t>
            </a:r>
            <a:r>
              <a:rPr lang="en-US" altLang="zh-CN" sz="1400" dirty="0"/>
              <a:t>cube</a:t>
            </a:r>
            <a:r>
              <a:rPr lang="zh-CN" altLang="en-US" sz="1400" dirty="0"/>
              <a:t>的区别在于一个是原始观测数据，一个是处理后的数据。</a:t>
            </a:r>
            <a:endParaRPr lang="en-US" altLang="zh-CN" sz="1400" dirty="0"/>
          </a:p>
          <a:p>
            <a:pPr>
              <a:lnSpc>
                <a:spcPct val="100000"/>
              </a:lnSpc>
            </a:pPr>
            <a:r>
              <a:rPr lang="en-US" altLang="zh-CN" sz="1400" dirty="0"/>
              <a:t>6.5.2</a:t>
            </a:r>
            <a:r>
              <a:rPr lang="zh-CN" altLang="en-US" sz="1400" dirty="0"/>
              <a:t>、</a:t>
            </a:r>
            <a:r>
              <a:rPr lang="en-US" altLang="zh-CN" sz="1400" dirty="0"/>
              <a:t>3 </a:t>
            </a:r>
            <a:r>
              <a:rPr lang="zh-CN" altLang="en-US" sz="1400" dirty="0"/>
              <a:t>和</a:t>
            </a:r>
            <a:r>
              <a:rPr lang="en-US" altLang="zh-CN" sz="1400" dirty="0"/>
              <a:t>6.5.4</a:t>
            </a:r>
            <a:r>
              <a:rPr lang="zh-CN" altLang="en-US" sz="1400" dirty="0"/>
              <a:t>、</a:t>
            </a:r>
            <a:r>
              <a:rPr lang="en-US" altLang="zh-CN" sz="1400" dirty="0"/>
              <a:t>5 </a:t>
            </a:r>
            <a:r>
              <a:rPr lang="zh-CN" altLang="en-US" sz="1400" dirty="0"/>
              <a:t> 主要的区别在于波长的不同，前两个是</a:t>
            </a:r>
            <a:r>
              <a:rPr lang="en-US" sz="1400" dirty="0"/>
              <a:t> log10</a:t>
            </a:r>
            <a:r>
              <a:rPr lang="zh-CN" altLang="en-US" sz="1400" dirty="0"/>
              <a:t>的对数波长，后两个线性波长。</a:t>
            </a:r>
            <a:endParaRPr lang="en-US" altLang="zh-CN" sz="1400" dirty="0"/>
          </a:p>
          <a:p>
            <a:pPr>
              <a:lnSpc>
                <a:spcPct val="100000"/>
              </a:lnSpc>
            </a:pPr>
            <a:r>
              <a:rPr lang="zh-CN" altLang="en-US" sz="1600" i="1" dirty="0"/>
              <a:t>我们</a:t>
            </a:r>
            <a:r>
              <a:rPr lang="zh-CN" altLang="en-US" sz="1600" b="1" i="1" u="sng" dirty="0"/>
              <a:t>常用</a:t>
            </a:r>
            <a:r>
              <a:rPr lang="zh-CN" altLang="en-US" sz="1600" i="1" dirty="0"/>
              <a:t>的数据主要就是官方已经处理好的直接用的</a:t>
            </a:r>
            <a:r>
              <a:rPr lang="en-US" altLang="zh-CN" sz="1600" b="1" i="1" u="sng" dirty="0" err="1"/>
              <a:t>logcube</a:t>
            </a:r>
            <a:r>
              <a:rPr lang="zh-CN" altLang="en-US" sz="1600" b="1" i="1" u="sng" dirty="0"/>
              <a:t>的数据</a:t>
            </a:r>
            <a:r>
              <a:rPr lang="zh-CN" altLang="en-US" sz="1600" i="1" dirty="0"/>
              <a:t>。</a:t>
            </a:r>
            <a:endParaRPr lang="en-US" altLang="zh-CN" sz="1600" i="1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273AA4A-D5CF-40C1-8DEC-F1949A4AA186}"/>
              </a:ext>
            </a:extLst>
          </p:cNvPr>
          <p:cNvSpPr/>
          <p:nvPr/>
        </p:nvSpPr>
        <p:spPr>
          <a:xfrm>
            <a:off x="5477348" y="2996697"/>
            <a:ext cx="3277354" cy="1810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139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1831</TotalTime>
  <Words>796</Words>
  <Application>Microsoft Office PowerPoint</Application>
  <PresentationFormat>全屏显示(4:3)</PresentationFormat>
  <Paragraphs>145</Paragraphs>
  <Slides>31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Verdana</vt:lpstr>
      <vt:lpstr>回顾</vt:lpstr>
      <vt:lpstr>MaNGA data structure</vt:lpstr>
      <vt:lpstr>简介 https://trac.sdss.org/wiki/MANGA</vt:lpstr>
      <vt:lpstr>简介</vt:lpstr>
      <vt:lpstr>简介</vt:lpstr>
      <vt:lpstr>DRP  (Data Reduction Pipeline )</vt:lpstr>
      <vt:lpstr>DRP</vt:lpstr>
      <vt:lpstr>DRP(wiki 数据介绍）</vt:lpstr>
      <vt:lpstr>DRP(wiki 数据介绍）</vt:lpstr>
      <vt:lpstr>DRP数据结构</vt:lpstr>
      <vt:lpstr>DRP数据结构</vt:lpstr>
      <vt:lpstr>DRP（头文件）</vt:lpstr>
      <vt:lpstr>DRP（头文件）</vt:lpstr>
      <vt:lpstr>DRP（头文件）</vt:lpstr>
      <vt:lpstr>DRP</vt:lpstr>
      <vt:lpstr>DRP（补充）</vt:lpstr>
      <vt:lpstr>DAP  (Data Analysis Pipeline)</vt:lpstr>
      <vt:lpstr>DAP数据类型</vt:lpstr>
      <vt:lpstr>DAP数据类型</vt:lpstr>
      <vt:lpstr>DAP数据类型</vt:lpstr>
      <vt:lpstr>DAP数据类型</vt:lpstr>
      <vt:lpstr>DAP数据类型 </vt:lpstr>
      <vt:lpstr>DAP数据结构</vt:lpstr>
      <vt:lpstr>DAP数据结构</vt:lpstr>
      <vt:lpstr>DAP数据结构</vt:lpstr>
      <vt:lpstr>DAP数据结构</vt:lpstr>
      <vt:lpstr>DAP数据结构</vt:lpstr>
      <vt:lpstr>DAP--SPX</vt:lpstr>
      <vt:lpstr>DAP—VOR10</vt:lpstr>
      <vt:lpstr>DAP– HYB10</vt:lpstr>
      <vt:lpstr>DAP– HYB and VOR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 min</dc:creator>
  <cp:lastModifiedBy>min lin</cp:lastModifiedBy>
  <cp:revision>78</cp:revision>
  <dcterms:created xsi:type="dcterms:W3CDTF">2018-07-10T08:44:28Z</dcterms:created>
  <dcterms:modified xsi:type="dcterms:W3CDTF">2019-05-24T02:21:29Z</dcterms:modified>
</cp:coreProperties>
</file>