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1" r:id="rId6"/>
    <p:sldId id="275" r:id="rId7"/>
    <p:sldId id="277" r:id="rId8"/>
    <p:sldId id="259" r:id="rId9"/>
    <p:sldId id="272" r:id="rId10"/>
    <p:sldId id="260" r:id="rId11"/>
    <p:sldId id="278" r:id="rId12"/>
    <p:sldId id="273" r:id="rId13"/>
    <p:sldId id="269" r:id="rId14"/>
    <p:sldId id="270" r:id="rId15"/>
    <p:sldId id="266" r:id="rId16"/>
    <p:sldId id="26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873" autoAdjust="0"/>
  </p:normalViewPr>
  <p:slideViewPr>
    <p:cSldViewPr snapToGrid="0">
      <p:cViewPr varScale="1">
        <p:scale>
          <a:sx n="41" d="100"/>
          <a:sy n="41" d="100"/>
        </p:scale>
        <p:origin x="8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1508-1C45-4512-96F8-B66D290DA4E6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0712-846B-4FDF-BECB-9BC541071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15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1508-1C45-4512-96F8-B66D290DA4E6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0712-846B-4FDF-BECB-9BC541071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28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1508-1C45-4512-96F8-B66D290DA4E6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0712-846B-4FDF-BECB-9BC541071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7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1508-1C45-4512-96F8-B66D290DA4E6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0712-846B-4FDF-BECB-9BC541071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93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1508-1C45-4512-96F8-B66D290DA4E6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0712-846B-4FDF-BECB-9BC541071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34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1508-1C45-4512-96F8-B66D290DA4E6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0712-846B-4FDF-BECB-9BC541071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0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1508-1C45-4512-96F8-B66D290DA4E6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0712-846B-4FDF-BECB-9BC541071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37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1508-1C45-4512-96F8-B66D290DA4E6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0712-846B-4FDF-BECB-9BC541071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26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1508-1C45-4512-96F8-B66D290DA4E6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0712-846B-4FDF-BECB-9BC541071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1508-1C45-4512-96F8-B66D290DA4E6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0712-846B-4FDF-BECB-9BC541071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80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1508-1C45-4512-96F8-B66D290DA4E6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0712-846B-4FDF-BECB-9BC541071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95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71508-1C45-4512-96F8-B66D290DA4E6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0712-846B-4FDF-BECB-9BC541071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10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Stellar Populations of Nuclear Star Clusters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Rongrong Liu</a:t>
            </a:r>
          </a:p>
          <a:p>
            <a:r>
              <a:rPr lang="en-US" altLang="zh-CN" dirty="0" smtClean="0"/>
              <a:t>2021.11.17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69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895" y="1457325"/>
            <a:ext cx="5529676" cy="51673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4385" cy="1325563"/>
          </a:xfrm>
        </p:spPr>
        <p:txBody>
          <a:bodyPr/>
          <a:lstStyle/>
          <a:p>
            <a:r>
              <a:rPr lang="en-US" altLang="zh-CN" dirty="0"/>
              <a:t>Stellar </a:t>
            </a:r>
            <a:r>
              <a:rPr lang="en-US" altLang="zh-CN" dirty="0" smtClean="0"/>
              <a:t>populations </a:t>
            </a:r>
            <a:r>
              <a:rPr lang="en-US" altLang="zh-CN" dirty="0"/>
              <a:t>of NSCs </a:t>
            </a:r>
            <a:r>
              <a:rPr lang="en-US" altLang="zh-CN" dirty="0" smtClean="0"/>
              <a:t>in different </a:t>
            </a:r>
            <a:r>
              <a:rPr lang="en-US" altLang="zh-CN" dirty="0"/>
              <a:t>galaxies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687513"/>
            <a:ext cx="468630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25 galaxies from MUSE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(spatially resolved spectra)</a:t>
            </a:r>
          </a:p>
          <a:p>
            <a:pPr marL="0" indent="0">
              <a:buNone/>
            </a:pPr>
            <a:r>
              <a:rPr lang="en-US" altLang="zh-CN" dirty="0"/>
              <a:t>  M</a:t>
            </a:r>
            <a:r>
              <a:rPr lang="en-US" altLang="zh-CN" baseline="-25000" dirty="0"/>
              <a:t> gal </a:t>
            </a:r>
            <a:r>
              <a:rPr lang="en-US" altLang="zh-CN" dirty="0"/>
              <a:t>∼ 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 8 </a:t>
            </a:r>
            <a:r>
              <a:rPr lang="en-US" altLang="zh-CN" dirty="0" smtClean="0"/>
              <a:t>- </a:t>
            </a:r>
            <a:r>
              <a:rPr lang="en-US" altLang="zh-CN" dirty="0"/>
              <a:t>10</a:t>
            </a:r>
            <a:r>
              <a:rPr lang="en-US" altLang="zh-CN" baseline="30000" dirty="0"/>
              <a:t> 10.5 </a:t>
            </a:r>
            <a:r>
              <a:rPr lang="en-US" altLang="zh-CN" dirty="0" smtClean="0"/>
              <a:t>M</a:t>
            </a:r>
            <a:r>
              <a:rPr lang="en-US" altLang="zh-CN" baseline="-25000" dirty="0" smtClean="0"/>
              <a:t>☉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Metallicity and age</a:t>
            </a:r>
          </a:p>
          <a:p>
            <a:pPr lvl="1"/>
            <a:r>
              <a:rPr lang="en-US" altLang="zh-CN" dirty="0" smtClean="0"/>
              <a:t>NSCs in low mass galaxies are more metal-poor than surrounding. (blue rectangle)</a:t>
            </a:r>
          </a:p>
          <a:p>
            <a:pPr lvl="1"/>
            <a:r>
              <a:rPr lang="en-US" altLang="zh-CN" dirty="0" smtClean="0"/>
              <a:t>NSCs in massive galaxies are more metal-rich than surrounding(red </a:t>
            </a:r>
            <a:r>
              <a:rPr lang="en-US" altLang="zh-CN" dirty="0"/>
              <a:t>rectangle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The ages are complex.</a:t>
            </a:r>
          </a:p>
          <a:p>
            <a:pPr marL="457200" lvl="1" indent="0">
              <a:buNone/>
            </a:pPr>
            <a:endParaRPr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10857568" y="1929878"/>
            <a:ext cx="165732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Low mass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32246" y="5449042"/>
            <a:ext cx="104971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massive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11389990" y="2711143"/>
            <a:ext cx="12700" cy="2325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903292" y="5558825"/>
            <a:ext cx="357808" cy="781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876427" y="5558824"/>
            <a:ext cx="357808" cy="781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704696" y="5557741"/>
            <a:ext cx="357808" cy="781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849562" y="5449042"/>
            <a:ext cx="357808" cy="781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738734" y="5557740"/>
            <a:ext cx="357808" cy="781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910558" y="2001623"/>
            <a:ext cx="357808" cy="7812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918064" y="2001623"/>
            <a:ext cx="357808" cy="7812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719417" y="2842948"/>
            <a:ext cx="357808" cy="7812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704696" y="2795683"/>
            <a:ext cx="357808" cy="7812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802925" y="2842947"/>
            <a:ext cx="357808" cy="7812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949114" y="2855741"/>
            <a:ext cx="357808" cy="7812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9902792" y="4681981"/>
            <a:ext cx="357808" cy="781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937267" y="4729206"/>
            <a:ext cx="357808" cy="781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7833226" y="4713798"/>
            <a:ext cx="357808" cy="781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68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562" y="1153378"/>
            <a:ext cx="5436469" cy="4351338"/>
          </a:xfrm>
        </p:spPr>
        <p:txBody>
          <a:bodyPr/>
          <a:lstStyle/>
          <a:p>
            <a:r>
              <a:rPr lang="en-US" altLang="zh-CN" dirty="0" smtClean="0"/>
              <a:t>Star formation history</a:t>
            </a:r>
          </a:p>
          <a:p>
            <a:pPr lvl="1"/>
            <a:r>
              <a:rPr lang="en-US" altLang="zh-CN" dirty="0" smtClean="0"/>
              <a:t>Most of NSCs </a:t>
            </a:r>
            <a:r>
              <a:rPr lang="en-US" altLang="zh-CN" dirty="0"/>
              <a:t>in low mass galaxies are </a:t>
            </a:r>
            <a:r>
              <a:rPr lang="en-US" altLang="zh-CN" dirty="0" smtClean="0"/>
              <a:t>older than </a:t>
            </a:r>
            <a:r>
              <a:rPr lang="en-US" altLang="zh-CN" dirty="0"/>
              <a:t>surrounding.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NSCs in medium mass galaxies have two peaks in age.</a:t>
            </a:r>
          </a:p>
          <a:p>
            <a:pPr lvl="1"/>
            <a:r>
              <a:rPr lang="en-US" altLang="zh-CN" dirty="0" smtClean="0"/>
              <a:t>NSCs </a:t>
            </a:r>
            <a:r>
              <a:rPr lang="en-US" altLang="zh-CN" dirty="0"/>
              <a:t>in massive </a:t>
            </a:r>
            <a:r>
              <a:rPr lang="en-US" altLang="zh-CN" dirty="0" smtClean="0"/>
              <a:t>galaxies have both young and old populations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031" y="616601"/>
            <a:ext cx="5617336" cy="61365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72899" y="616601"/>
            <a:ext cx="768409" cy="13415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8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793" y="2647072"/>
            <a:ext cx="4165207" cy="26107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64900" cy="1325563"/>
          </a:xfrm>
        </p:spPr>
        <p:txBody>
          <a:bodyPr/>
          <a:lstStyle/>
          <a:p>
            <a:r>
              <a:rPr lang="en-US" altLang="zh-CN" dirty="0"/>
              <a:t>Stellar </a:t>
            </a:r>
            <a:r>
              <a:rPr lang="en-US" altLang="zh-CN" dirty="0" smtClean="0"/>
              <a:t>populations </a:t>
            </a:r>
            <a:r>
              <a:rPr lang="en-US" altLang="zh-CN" dirty="0"/>
              <a:t>of </a:t>
            </a:r>
            <a:r>
              <a:rPr lang="en-US" altLang="zh-CN" dirty="0" smtClean="0"/>
              <a:t>NSCs in </a:t>
            </a:r>
            <a:r>
              <a:rPr lang="en-US" altLang="zh-CN" dirty="0"/>
              <a:t>different galaxies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Transition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32" y="2647072"/>
            <a:ext cx="7899061" cy="27123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4591" y="5498643"/>
            <a:ext cx="11508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    We need study spatially resolved stellar populations of NSCs to understand their inner structures.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1125" y="1676832"/>
            <a:ext cx="7684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The transition appears to happen for NSC masses with M</a:t>
            </a:r>
            <a:r>
              <a:rPr lang="en-US" altLang="zh-CN" sz="2400" baseline="-25000" dirty="0">
                <a:solidFill>
                  <a:srgbClr val="0070C0"/>
                </a:solidFill>
              </a:rPr>
              <a:t> NSC </a:t>
            </a:r>
            <a:r>
              <a:rPr lang="en-US" altLang="zh-CN" sz="2400" dirty="0">
                <a:solidFill>
                  <a:srgbClr val="0070C0"/>
                </a:solidFill>
              </a:rPr>
              <a:t>∼10</a:t>
            </a:r>
            <a:r>
              <a:rPr lang="en-US" altLang="zh-CN" sz="2400" baseline="30000" dirty="0">
                <a:solidFill>
                  <a:srgbClr val="0070C0"/>
                </a:solidFill>
              </a:rPr>
              <a:t> 7</a:t>
            </a:r>
            <a:r>
              <a:rPr lang="en-US" altLang="zh-CN" sz="2400" dirty="0">
                <a:solidFill>
                  <a:srgbClr val="0070C0"/>
                </a:solidFill>
              </a:rPr>
              <a:t> M</a:t>
            </a:r>
            <a:r>
              <a:rPr lang="en-US" altLang="zh-CN" sz="2400" baseline="-25000" dirty="0">
                <a:solidFill>
                  <a:srgbClr val="0070C0"/>
                </a:solidFill>
              </a:rPr>
              <a:t>☉ </a:t>
            </a:r>
            <a:r>
              <a:rPr lang="en-US" altLang="zh-CN" sz="2400" dirty="0">
                <a:solidFill>
                  <a:srgbClr val="0070C0"/>
                </a:solidFill>
              </a:rPr>
              <a:t>and galaxies with masses M</a:t>
            </a:r>
            <a:r>
              <a:rPr lang="en-US" altLang="zh-CN" sz="2400" baseline="-25000" dirty="0">
                <a:solidFill>
                  <a:srgbClr val="0070C0"/>
                </a:solidFill>
              </a:rPr>
              <a:t> gal </a:t>
            </a:r>
            <a:r>
              <a:rPr lang="en-US" altLang="zh-CN" sz="2400" dirty="0">
                <a:solidFill>
                  <a:srgbClr val="0070C0"/>
                </a:solidFill>
              </a:rPr>
              <a:t>∼ 10 </a:t>
            </a:r>
            <a:r>
              <a:rPr lang="en-US" altLang="zh-CN" sz="2400" baseline="30000" dirty="0">
                <a:solidFill>
                  <a:srgbClr val="0070C0"/>
                </a:solidFill>
              </a:rPr>
              <a:t>9</a:t>
            </a:r>
            <a:r>
              <a:rPr lang="en-US" altLang="zh-CN" sz="2400" dirty="0">
                <a:solidFill>
                  <a:srgbClr val="0070C0"/>
                </a:solidFill>
              </a:rPr>
              <a:t> M</a:t>
            </a:r>
            <a:r>
              <a:rPr lang="en-US" altLang="zh-CN" sz="2400" baseline="-25000" dirty="0">
                <a:solidFill>
                  <a:srgbClr val="0070C0"/>
                </a:solidFill>
              </a:rPr>
              <a:t>☉</a:t>
            </a:r>
          </a:p>
        </p:txBody>
      </p:sp>
    </p:spTree>
    <p:extLst>
      <p:ext uri="{BB962C8B-B14F-4D97-AF65-F5344CB8AC3E}">
        <p14:creationId xmlns:p14="http://schemas.microsoft.com/office/powerpoint/2010/main" val="304398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Spatially resolving the SFHs of </a:t>
            </a:r>
            <a:r>
              <a:rPr lang="en-US" altLang="zh-CN" dirty="0" smtClean="0"/>
              <a:t>NSCs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20579"/>
            <a:ext cx="10515600" cy="4351338"/>
          </a:xfrm>
        </p:spPr>
        <p:txBody>
          <a:bodyPr/>
          <a:lstStyle/>
          <a:p>
            <a:r>
              <a:rPr lang="en-US" altLang="zh-CN" dirty="0"/>
              <a:t>NGC 5102</a:t>
            </a:r>
            <a:r>
              <a:rPr lang="zh-CN" altLang="en-US" dirty="0"/>
              <a:t>：</a:t>
            </a:r>
            <a:r>
              <a:rPr lang="en-US" altLang="zh-CN" dirty="0"/>
              <a:t>6.9 ×10</a:t>
            </a:r>
            <a:r>
              <a:rPr lang="en-US" altLang="zh-CN" baseline="30000" dirty="0"/>
              <a:t> 9 </a:t>
            </a:r>
            <a:r>
              <a:rPr lang="en-US" altLang="zh-CN" dirty="0"/>
              <a:t>M</a:t>
            </a:r>
            <a:r>
              <a:rPr lang="en-US" altLang="zh-CN" baseline="-25000" dirty="0"/>
              <a:t>☉</a:t>
            </a:r>
            <a:r>
              <a:rPr lang="en-US" altLang="zh-CN" dirty="0"/>
              <a:t>, NSC: 7.30 ×10</a:t>
            </a:r>
            <a:r>
              <a:rPr lang="en-US" altLang="zh-CN" baseline="30000" dirty="0"/>
              <a:t> 7 </a:t>
            </a:r>
            <a:r>
              <a:rPr lang="en-US" altLang="zh-CN" dirty="0"/>
              <a:t>M</a:t>
            </a:r>
            <a:r>
              <a:rPr lang="en-US" altLang="zh-CN" baseline="-25000" dirty="0"/>
              <a:t>☉</a:t>
            </a:r>
            <a:r>
              <a:rPr lang="en-US" altLang="zh-CN" dirty="0"/>
              <a:t>, r</a:t>
            </a:r>
            <a:r>
              <a:rPr lang="en-US" altLang="zh-CN" baseline="-25000" dirty="0"/>
              <a:t> eff</a:t>
            </a:r>
            <a:r>
              <a:rPr lang="en-US" altLang="zh-CN" dirty="0"/>
              <a:t>: 1.6</a:t>
            </a:r>
            <a:r>
              <a:rPr lang="en-US" altLang="zh-CN" dirty="0" smtClean="0"/>
              <a:t>”</a:t>
            </a:r>
          </a:p>
          <a:p>
            <a:r>
              <a:rPr lang="en-US" altLang="zh-CN" dirty="0" smtClean="0"/>
              <a:t>Data: long-slit </a:t>
            </a:r>
            <a:r>
              <a:rPr lang="en-US" altLang="zh-CN" dirty="0"/>
              <a:t>spectroscopic data from HST’s </a:t>
            </a:r>
            <a:r>
              <a:rPr lang="en-US" altLang="zh-CN" dirty="0" smtClean="0"/>
              <a:t>STIS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522" y="2872112"/>
            <a:ext cx="3737083" cy="26244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65" y="2640397"/>
            <a:ext cx="7335956" cy="29863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68387" y="5853797"/>
            <a:ext cx="525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Map from MUSE</a:t>
            </a:r>
          </a:p>
          <a:p>
            <a:r>
              <a:rPr lang="en-US" altLang="zh-CN" dirty="0" smtClean="0"/>
              <a:t>Solid </a:t>
            </a:r>
            <a:r>
              <a:rPr lang="en-US" altLang="zh-CN" dirty="0"/>
              <a:t>black lines show the  location of the STIS slit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780904" y="5853797"/>
            <a:ext cx="382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Spectra of different radius from STIS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0269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Spatially resolving the SFHs of </a:t>
            </a:r>
            <a:r>
              <a:rPr lang="en-US" altLang="zh-CN" dirty="0" smtClean="0"/>
              <a:t>NSCs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59" y="1456293"/>
            <a:ext cx="11606681" cy="39243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59300" y="510078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Metallicity and age from </a:t>
            </a:r>
            <a:r>
              <a:rPr lang="en-US" altLang="zh-CN" dirty="0" err="1" smtClean="0"/>
              <a:t>ppxf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238500" y="5515602"/>
            <a:ext cx="744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in situ star </a:t>
            </a:r>
            <a:r>
              <a:rPr lang="en-US" altLang="zh-CN" sz="2400" dirty="0" smtClean="0">
                <a:solidFill>
                  <a:srgbClr val="0070C0"/>
                </a:solidFill>
              </a:rPr>
              <a:t>formation at very center, 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while cluster inspiral formation at larger radii.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8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Nuclear star clusters (NSCs) are extremely dense and massive star </a:t>
            </a:r>
            <a:r>
              <a:rPr lang="en-US" altLang="zh-CN" dirty="0" smtClean="0"/>
              <a:t>clusters occupying </a:t>
            </a:r>
            <a:r>
              <a:rPr lang="en-US" altLang="zh-CN" dirty="0"/>
              <a:t>the innermost region or ‘nucleus’ of most galaxies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There are </a:t>
            </a:r>
            <a:r>
              <a:rPr lang="en-US" altLang="zh-CN" dirty="0"/>
              <a:t>two dominant </a:t>
            </a:r>
            <a:r>
              <a:rPr lang="en-US" altLang="zh-CN" dirty="0" smtClean="0"/>
              <a:t>theories </a:t>
            </a:r>
            <a:r>
              <a:rPr lang="en-US" altLang="zh-CN" dirty="0"/>
              <a:t>of formation </a:t>
            </a:r>
            <a:r>
              <a:rPr lang="en-US" altLang="zh-CN" dirty="0" smtClean="0"/>
              <a:t>mechanism</a:t>
            </a:r>
          </a:p>
          <a:p>
            <a:pPr lvl="1"/>
            <a:r>
              <a:rPr lang="en-US" altLang="zh-CN" dirty="0"/>
              <a:t>Cluster inspiral </a:t>
            </a:r>
            <a:r>
              <a:rPr lang="en-US" altLang="zh-CN" dirty="0" smtClean="0"/>
              <a:t>formation — old and metal-poor population</a:t>
            </a:r>
          </a:p>
          <a:p>
            <a:pPr lvl="1"/>
            <a:r>
              <a:rPr lang="en-US" altLang="zh-CN" dirty="0"/>
              <a:t>In situ </a:t>
            </a:r>
            <a:r>
              <a:rPr lang="en-US" altLang="zh-CN" dirty="0" smtClean="0"/>
              <a:t>formation — young and metal-rich population</a:t>
            </a:r>
          </a:p>
          <a:p>
            <a:r>
              <a:rPr lang="en-US" altLang="zh-CN" dirty="0" smtClean="0"/>
              <a:t>NSCs in massive galaxies: metal-rich, both very old and young</a:t>
            </a:r>
          </a:p>
          <a:p>
            <a:r>
              <a:rPr lang="en-US" altLang="zh-CN" dirty="0"/>
              <a:t>NSCs in </a:t>
            </a:r>
            <a:r>
              <a:rPr lang="en-US" altLang="zh-CN" dirty="0" smtClean="0"/>
              <a:t>low mass galaxies: metal-poor, old </a:t>
            </a:r>
          </a:p>
          <a:p>
            <a:r>
              <a:rPr lang="en-US" altLang="zh-CN" dirty="0"/>
              <a:t>The transition appears </a:t>
            </a:r>
            <a:r>
              <a:rPr lang="en-US" altLang="zh-CN" dirty="0" smtClean="0"/>
              <a:t>to happen </a:t>
            </a:r>
            <a:r>
              <a:rPr lang="en-US" altLang="zh-CN" dirty="0"/>
              <a:t>for NSC masses with M</a:t>
            </a:r>
            <a:r>
              <a:rPr lang="en-US" altLang="zh-CN" baseline="-25000" dirty="0"/>
              <a:t> NSC </a:t>
            </a:r>
            <a:r>
              <a:rPr lang="en-US" altLang="zh-CN" dirty="0" smtClean="0"/>
              <a:t>∼10</a:t>
            </a:r>
            <a:r>
              <a:rPr lang="en-US" altLang="zh-CN" baseline="30000" dirty="0" smtClean="0"/>
              <a:t> </a:t>
            </a:r>
            <a:r>
              <a:rPr lang="en-US" altLang="zh-CN" baseline="30000" dirty="0"/>
              <a:t>7</a:t>
            </a:r>
            <a:r>
              <a:rPr lang="en-US" altLang="zh-CN" dirty="0"/>
              <a:t> M</a:t>
            </a:r>
            <a:r>
              <a:rPr lang="en-US" altLang="zh-CN" baseline="-25000" dirty="0"/>
              <a:t>☉ </a:t>
            </a:r>
            <a:r>
              <a:rPr lang="en-US" altLang="zh-CN" dirty="0" smtClean="0"/>
              <a:t>and galaxies with </a:t>
            </a:r>
            <a:r>
              <a:rPr lang="en-US" altLang="zh-CN" dirty="0"/>
              <a:t>masses M</a:t>
            </a:r>
            <a:r>
              <a:rPr lang="en-US" altLang="zh-CN" baseline="-25000" dirty="0"/>
              <a:t> gal </a:t>
            </a:r>
            <a:r>
              <a:rPr lang="en-US" altLang="zh-CN" dirty="0"/>
              <a:t>∼ 10 </a:t>
            </a:r>
            <a:r>
              <a:rPr lang="en-US" altLang="zh-CN" baseline="30000" dirty="0"/>
              <a:t>9</a:t>
            </a:r>
            <a:r>
              <a:rPr lang="en-US" altLang="zh-CN" dirty="0"/>
              <a:t> M</a:t>
            </a:r>
            <a:r>
              <a:rPr lang="en-US" altLang="zh-CN" baseline="-25000" dirty="0" smtClean="0"/>
              <a:t>☉</a:t>
            </a:r>
          </a:p>
          <a:p>
            <a:r>
              <a:rPr lang="en-US" altLang="zh-CN" dirty="0" smtClean="0"/>
              <a:t>Spatially resolved SFHs of NSC at the transition indicate a picture of in </a:t>
            </a:r>
            <a:r>
              <a:rPr lang="en-US" altLang="zh-CN" dirty="0"/>
              <a:t>situ formation </a:t>
            </a:r>
            <a:r>
              <a:rPr lang="en-US" altLang="zh-CN" dirty="0" smtClean="0"/>
              <a:t>at very center and cluster</a:t>
            </a:r>
            <a:r>
              <a:rPr lang="en-US" altLang="zh-CN" dirty="0"/>
              <a:t> inspiral formation </a:t>
            </a:r>
            <a:r>
              <a:rPr lang="en-US" altLang="zh-CN" dirty="0" smtClean="0"/>
              <a:t>at larger radii.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679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Neumayer</a:t>
            </a:r>
            <a:r>
              <a:rPr lang="en-US" altLang="zh-CN" dirty="0"/>
              <a:t>, N., Seth, A., &amp; </a:t>
            </a:r>
            <a:r>
              <a:rPr lang="en-US" altLang="zh-CN" dirty="0" err="1"/>
              <a:t>Böker</a:t>
            </a:r>
            <a:r>
              <a:rPr lang="en-US" altLang="zh-CN" dirty="0"/>
              <a:t>, T. 2020, A&amp;A Rev., 28, </a:t>
            </a:r>
            <a:r>
              <a:rPr lang="en-US" altLang="zh-CN" dirty="0" smtClean="0"/>
              <a:t>4</a:t>
            </a:r>
          </a:p>
          <a:p>
            <a:r>
              <a:rPr lang="en-US" altLang="zh-CN" dirty="0" err="1"/>
              <a:t>Fahrion</a:t>
            </a:r>
            <a:r>
              <a:rPr lang="en-US" altLang="zh-CN" dirty="0"/>
              <a:t>, K., </a:t>
            </a:r>
            <a:r>
              <a:rPr lang="en-US" altLang="zh-CN" dirty="0" err="1"/>
              <a:t>Lyubenova</a:t>
            </a:r>
            <a:r>
              <a:rPr lang="en-US" altLang="zh-CN" dirty="0"/>
              <a:t>, M., van de </a:t>
            </a:r>
            <a:r>
              <a:rPr lang="en-US" altLang="zh-CN" dirty="0" err="1"/>
              <a:t>Ven</a:t>
            </a:r>
            <a:r>
              <a:rPr lang="en-US" altLang="zh-CN" dirty="0"/>
              <a:t>, G., et al. 2021, A&amp;A, 650, A137</a:t>
            </a:r>
          </a:p>
          <a:p>
            <a:r>
              <a:rPr lang="en-US" altLang="zh-CN" dirty="0"/>
              <a:t>Hannah, C. H., Seth, A. C., Nguyen, D. D., et al. 2021, arXiv:210912251 [</a:t>
            </a:r>
            <a:r>
              <a:rPr lang="en-US" altLang="zh-CN" dirty="0" err="1"/>
              <a:t>astro-ph</a:t>
            </a:r>
            <a:r>
              <a:rPr lang="en-US" altLang="zh-CN" dirty="0"/>
              <a:t>], http://arxiv.org/abs/2109.12251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590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05719"/>
            <a:ext cx="10515600" cy="5663821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What is a nuclear star cluster?</a:t>
            </a:r>
          </a:p>
          <a:p>
            <a:pPr lvl="1"/>
            <a:r>
              <a:rPr lang="en-US" altLang="zh-CN" dirty="0" smtClean="0"/>
              <a:t>Definition</a:t>
            </a:r>
          </a:p>
          <a:p>
            <a:pPr lvl="1"/>
            <a:r>
              <a:rPr lang="en-US" altLang="zh-CN" dirty="0" smtClean="0"/>
              <a:t>Properties</a:t>
            </a:r>
          </a:p>
          <a:p>
            <a:pPr lvl="1"/>
            <a:r>
              <a:rPr lang="en-US" altLang="zh-CN" dirty="0" smtClean="0"/>
              <a:t>Nuclear star clusters and their host galaxies</a:t>
            </a:r>
            <a:endParaRPr lang="zh-CN" altLang="en-US" dirty="0" smtClean="0"/>
          </a:p>
          <a:p>
            <a:r>
              <a:rPr lang="en-US" altLang="zh-CN" dirty="0" smtClean="0"/>
              <a:t>Formation mechanisms of NSCs</a:t>
            </a:r>
          </a:p>
          <a:p>
            <a:pPr lvl="1"/>
            <a:r>
              <a:rPr lang="en-US" altLang="zh-CN" dirty="0" smtClean="0"/>
              <a:t>Cluster inspiral formation</a:t>
            </a:r>
          </a:p>
          <a:p>
            <a:pPr lvl="1"/>
            <a:r>
              <a:rPr lang="en-US" altLang="zh-CN" dirty="0" smtClean="0"/>
              <a:t>In situ formation</a:t>
            </a:r>
          </a:p>
          <a:p>
            <a:pPr lvl="1"/>
            <a:r>
              <a:rPr lang="en-US" altLang="zh-CN" dirty="0"/>
              <a:t>different galaxies and different </a:t>
            </a:r>
            <a:r>
              <a:rPr lang="en-US" altLang="zh-CN" dirty="0" smtClean="0"/>
              <a:t>mechanisms</a:t>
            </a:r>
          </a:p>
          <a:p>
            <a:r>
              <a:rPr lang="en-US" altLang="zh-CN" dirty="0" smtClean="0"/>
              <a:t>Stellar populations of NSCs in different galaxies</a:t>
            </a:r>
          </a:p>
          <a:p>
            <a:pPr lvl="1"/>
            <a:r>
              <a:rPr lang="en-US" altLang="zh-CN" dirty="0" smtClean="0"/>
              <a:t>Metallicity </a:t>
            </a:r>
            <a:r>
              <a:rPr lang="en-US" altLang="zh-CN" dirty="0"/>
              <a:t>and </a:t>
            </a:r>
            <a:r>
              <a:rPr lang="en-US" altLang="zh-CN" dirty="0" smtClean="0"/>
              <a:t>age</a:t>
            </a:r>
          </a:p>
          <a:p>
            <a:pPr lvl="1"/>
            <a:r>
              <a:rPr lang="en-US" altLang="zh-CN" dirty="0" smtClean="0"/>
              <a:t>Transition</a:t>
            </a:r>
          </a:p>
          <a:p>
            <a:r>
              <a:rPr lang="en-US" altLang="zh-CN" dirty="0" smtClean="0"/>
              <a:t>Spatially resolving the SFHs of NSCs</a:t>
            </a:r>
          </a:p>
          <a:p>
            <a:r>
              <a:rPr lang="en-US" altLang="zh-CN" dirty="0" smtClean="0"/>
              <a:t>Summary</a:t>
            </a:r>
          </a:p>
          <a:p>
            <a:r>
              <a:rPr lang="en-US" altLang="zh-CN" dirty="0" smtClean="0"/>
              <a:t>Reference</a:t>
            </a:r>
          </a:p>
          <a:p>
            <a:r>
              <a:rPr lang="en-US" altLang="zh-CN" dirty="0"/>
              <a:t>What can we do with NSCs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495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a nuclear star cluster?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Definition</a:t>
            </a:r>
            <a:r>
              <a:rPr lang="en-US" altLang="zh-CN" dirty="0"/>
              <a:t>:  The detection of stellar excess light above the inward extrapolation of the </a:t>
            </a:r>
            <a:r>
              <a:rPr lang="en-US" altLang="zh-CN" dirty="0" smtClean="0"/>
              <a:t>host galaxy’s </a:t>
            </a:r>
            <a:r>
              <a:rPr lang="en-US" altLang="zh-CN" dirty="0"/>
              <a:t>surface brightness profile on scales of </a:t>
            </a:r>
            <a:r>
              <a:rPr lang="zh-CN" altLang="en-US" dirty="0"/>
              <a:t>≤</a:t>
            </a:r>
            <a:r>
              <a:rPr lang="en-US" altLang="zh-CN" dirty="0" smtClean="0"/>
              <a:t>50 </a:t>
            </a:r>
            <a:r>
              <a:rPr lang="en-US" altLang="zh-CN" dirty="0"/>
              <a:t>pc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00" y="2693801"/>
            <a:ext cx="6783400" cy="41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a nuclear star cluster?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400" lvl="1" indent="-230400"/>
            <a:r>
              <a:rPr lang="en-US" altLang="zh-CN" sz="2800" dirty="0" smtClean="0">
                <a:solidFill>
                  <a:prstClr val="black"/>
                </a:solidFill>
              </a:rPr>
              <a:t>Properties</a:t>
            </a:r>
          </a:p>
          <a:p>
            <a:pPr lvl="1"/>
            <a:r>
              <a:rPr lang="en-US" altLang="zh-CN" dirty="0" smtClean="0"/>
              <a:t>Bright</a:t>
            </a:r>
          </a:p>
          <a:p>
            <a:pPr lvl="1"/>
            <a:r>
              <a:rPr lang="en-US" altLang="zh-CN" dirty="0" smtClean="0"/>
              <a:t>Massive</a:t>
            </a:r>
          </a:p>
          <a:p>
            <a:pPr lvl="1"/>
            <a:r>
              <a:rPr lang="en-US" altLang="zh-CN" dirty="0" smtClean="0"/>
              <a:t>Compact</a:t>
            </a:r>
            <a:endParaRPr lang="en-US" altLang="zh-CN" dirty="0"/>
          </a:p>
          <a:p>
            <a:pPr lvl="1"/>
            <a:r>
              <a:rPr lang="en-US" altLang="zh-CN" dirty="0" smtClean="0"/>
              <a:t>elliptical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359" y="1265812"/>
            <a:ext cx="6845833" cy="30381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2" y="4416417"/>
            <a:ext cx="3439637" cy="2322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860" y="4366732"/>
            <a:ext cx="3583999" cy="23479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361" y="4455283"/>
            <a:ext cx="3460914" cy="23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a nuclear star cluster?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Nuclear star clusters and their host galaxies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055" y="2504068"/>
            <a:ext cx="7591283" cy="35769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82888" y="6081067"/>
            <a:ext cx="908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Galaxies with mass between 10</a:t>
            </a:r>
            <a:r>
              <a:rPr lang="en-US" altLang="zh-CN" sz="2400" baseline="30000" dirty="0" smtClean="0"/>
              <a:t>8</a:t>
            </a:r>
            <a:r>
              <a:rPr lang="en-US" altLang="zh-CN" sz="2400" dirty="0"/>
              <a:t> M</a:t>
            </a:r>
            <a:r>
              <a:rPr lang="en-US" altLang="zh-CN" sz="2400" baseline="-25000" dirty="0"/>
              <a:t>☉</a:t>
            </a:r>
            <a:r>
              <a:rPr lang="en-US" altLang="zh-CN" sz="2400" dirty="0" smtClean="0"/>
              <a:t> to 10</a:t>
            </a:r>
            <a:r>
              <a:rPr lang="en-US" altLang="zh-CN" sz="2400" baseline="30000" dirty="0" smtClean="0"/>
              <a:t>10</a:t>
            </a:r>
            <a:r>
              <a:rPr lang="en-US" altLang="zh-CN" sz="2400" dirty="0"/>
              <a:t> M</a:t>
            </a:r>
            <a:r>
              <a:rPr lang="en-US" altLang="zh-CN" sz="2400" baseline="-25000" dirty="0"/>
              <a:t>☉</a:t>
            </a:r>
            <a:r>
              <a:rPr lang="en-US" altLang="zh-CN" sz="2400" dirty="0" smtClean="0"/>
              <a:t> have more NSCs.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1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a nuclear star cluster?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Nuclear star clusters and their host galaxies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2243138"/>
            <a:ext cx="81248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a nuclear star cluster?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Recent </a:t>
            </a:r>
            <a:r>
              <a:rPr lang="en-US" altLang="zh-CN" dirty="0"/>
              <a:t>observational and theoretical works suggest that many NSC properties, including their masses, densities, and stellar populations, vary with the properties of their host galaxies. 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 Understanding </a:t>
            </a:r>
            <a:r>
              <a:rPr lang="en-US" altLang="zh-CN" dirty="0">
                <a:solidFill>
                  <a:srgbClr val="FF0000"/>
                </a:solidFill>
              </a:rPr>
              <a:t>the formation, growth, and ultimate fate of NSCs, therefore, is crucial for a complete picture of galaxy evolution.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7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Formation mechanisms of </a:t>
            </a:r>
            <a:r>
              <a:rPr lang="en-US" altLang="zh-CN" dirty="0" smtClean="0"/>
              <a:t>NSCs 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4316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Cluster</a:t>
            </a:r>
            <a:r>
              <a:rPr lang="en-US" altLang="zh-CN" dirty="0"/>
              <a:t> inspiral </a:t>
            </a:r>
            <a:r>
              <a:rPr lang="en-US" altLang="zh-CN" dirty="0" smtClean="0"/>
              <a:t>formation</a:t>
            </a:r>
          </a:p>
          <a:p>
            <a:pPr lvl="1"/>
            <a:r>
              <a:rPr lang="en-US" altLang="zh-CN" dirty="0" smtClean="0"/>
              <a:t>Dynamical </a:t>
            </a:r>
            <a:r>
              <a:rPr lang="en-US" altLang="zh-CN" dirty="0"/>
              <a:t>friction </a:t>
            </a:r>
            <a:r>
              <a:rPr lang="en-US" altLang="zh-CN" dirty="0" smtClean="0"/>
              <a:t>drives star clusters </a:t>
            </a:r>
            <a:r>
              <a:rPr lang="en-US" altLang="zh-CN" dirty="0"/>
              <a:t>into the nucleus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Older and more metal-poor </a:t>
            </a:r>
            <a:r>
              <a:rPr lang="en-US" altLang="zh-CN" dirty="0"/>
              <a:t>than their surrounding host </a:t>
            </a:r>
            <a:r>
              <a:rPr lang="en-US" altLang="zh-CN" dirty="0" smtClean="0"/>
              <a:t>galaxies</a:t>
            </a:r>
            <a:endParaRPr lang="en-US" altLang="zh-CN" dirty="0"/>
          </a:p>
          <a:p>
            <a:r>
              <a:rPr lang="en-US" altLang="zh-CN" dirty="0"/>
              <a:t>In situ </a:t>
            </a:r>
            <a:r>
              <a:rPr lang="en-US" altLang="zh-CN" dirty="0" smtClean="0"/>
              <a:t>formation</a:t>
            </a:r>
          </a:p>
          <a:p>
            <a:pPr lvl="1"/>
            <a:r>
              <a:rPr lang="en-US" altLang="zh-CN" dirty="0" smtClean="0"/>
              <a:t>Gas infall trigger the star formation at center.</a:t>
            </a:r>
          </a:p>
          <a:p>
            <a:pPr lvl="1"/>
            <a:r>
              <a:rPr lang="en-US" altLang="zh-CN" dirty="0"/>
              <a:t>rather young and </a:t>
            </a:r>
            <a:r>
              <a:rPr lang="en-US" altLang="zh-CN" dirty="0" smtClean="0"/>
              <a:t>metal-rich </a:t>
            </a:r>
            <a:r>
              <a:rPr lang="en-US" altLang="zh-CN" dirty="0"/>
              <a:t>when compared to the surrounding </a:t>
            </a:r>
            <a:r>
              <a:rPr lang="en-US" altLang="zh-CN" dirty="0" smtClean="0"/>
              <a:t>population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20418" y="5062331"/>
            <a:ext cx="991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     Stellar population analysis is critical to study formation mechanism of NSCs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81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Formation mechanisms of NSCs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different galaxies and different </a:t>
            </a:r>
            <a:r>
              <a:rPr lang="en-US" altLang="zh-CN" dirty="0" smtClean="0"/>
              <a:t>mechanisms</a:t>
            </a:r>
          </a:p>
          <a:p>
            <a:pPr lvl="1"/>
            <a:r>
              <a:rPr lang="en-US" altLang="zh-CN" dirty="0"/>
              <a:t>NSCs grow through both </a:t>
            </a:r>
            <a:r>
              <a:rPr lang="en-US" altLang="zh-CN" dirty="0" smtClean="0"/>
              <a:t>globular cluster </a:t>
            </a:r>
            <a:r>
              <a:rPr lang="en-US" altLang="zh-CN" dirty="0"/>
              <a:t>inspiral and in situ </a:t>
            </a:r>
            <a:r>
              <a:rPr lang="en-US" altLang="zh-CN" dirty="0" smtClean="0"/>
              <a:t>formation.</a:t>
            </a:r>
          </a:p>
          <a:p>
            <a:pPr lvl="1"/>
            <a:r>
              <a:rPr lang="en-US" altLang="zh-CN" dirty="0" smtClean="0"/>
              <a:t>A transition</a:t>
            </a:r>
            <a:r>
              <a:rPr lang="da-DK" altLang="zh-CN" dirty="0"/>
              <a:t> at </a:t>
            </a:r>
            <a:r>
              <a:rPr lang="da-DK" altLang="zh-CN" dirty="0" smtClean="0"/>
              <a:t>M*</a:t>
            </a:r>
            <a:r>
              <a:rPr lang="zh-CN" altLang="en-US" dirty="0"/>
              <a:t>∽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 </a:t>
            </a:r>
            <a:r>
              <a:rPr lang="en-US" altLang="zh-CN" baseline="30000" dirty="0"/>
              <a:t>9 </a:t>
            </a:r>
            <a:r>
              <a:rPr lang="en-US" altLang="zh-CN" dirty="0"/>
              <a:t>M</a:t>
            </a:r>
            <a:r>
              <a:rPr lang="en-US" altLang="zh-CN" baseline="-25000" dirty="0" smtClean="0"/>
              <a:t>☉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21" y="3077185"/>
            <a:ext cx="6491785" cy="29479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11506" y="3286539"/>
            <a:ext cx="4466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</a:t>
            </a:r>
            <a:r>
              <a:rPr lang="en-US" altLang="zh-CN" dirty="0"/>
              <a:t>situ formation</a:t>
            </a:r>
          </a:p>
          <a:p>
            <a:pPr lvl="1"/>
            <a:r>
              <a:rPr lang="en-US" altLang="zh-CN" dirty="0" smtClean="0"/>
              <a:t>more metal-rich </a:t>
            </a:r>
            <a:r>
              <a:rPr lang="en-US" altLang="zh-CN" dirty="0"/>
              <a:t>than their surrounding host galaxies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Cluster inspiral formation</a:t>
            </a:r>
          </a:p>
          <a:p>
            <a:pPr lvl="1"/>
            <a:r>
              <a:rPr lang="en-US" altLang="zh-CN" dirty="0"/>
              <a:t>more metal-poor than their surrounding host galaxies</a:t>
            </a:r>
          </a:p>
          <a:p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222435" y="3763617"/>
            <a:ext cx="1046922" cy="26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175513" y="4679241"/>
            <a:ext cx="1868557" cy="13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98762" y="6025115"/>
            <a:ext cx="1150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The sample of NSCs is small, so the result is not solid, we need more data.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789</Words>
  <Application>Microsoft Office PowerPoint</Application>
  <PresentationFormat>宽屏</PresentationFormat>
  <Paragraphs>96</Paragraphs>
  <Slides>16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等线</vt:lpstr>
      <vt:lpstr>等线 Light</vt:lpstr>
      <vt:lpstr>Arial</vt:lpstr>
      <vt:lpstr>Office 主题​​</vt:lpstr>
      <vt:lpstr>Stellar Populations of Nuclear Star Clusters</vt:lpstr>
      <vt:lpstr>Outline</vt:lpstr>
      <vt:lpstr>What is a nuclear star cluster?</vt:lpstr>
      <vt:lpstr>What is a nuclear star cluster?</vt:lpstr>
      <vt:lpstr>What is a nuclear star cluster?</vt:lpstr>
      <vt:lpstr>What is a nuclear star cluster?</vt:lpstr>
      <vt:lpstr>What is a nuclear star cluster?</vt:lpstr>
      <vt:lpstr>Formation mechanisms of NSCs </vt:lpstr>
      <vt:lpstr>Formation mechanisms of NSCs</vt:lpstr>
      <vt:lpstr>Stellar populations of NSCs in different galaxies</vt:lpstr>
      <vt:lpstr>PowerPoint 演示文稿</vt:lpstr>
      <vt:lpstr>Stellar populations of NSCs in different galaxies</vt:lpstr>
      <vt:lpstr>Spatially resolving the SFHs of NSCs</vt:lpstr>
      <vt:lpstr>Spatially resolving the SFHs of NSCs</vt:lpstr>
      <vt:lpstr>Summary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Stellar Population of Nuclear Star Cluster</dc:title>
  <dc:creator>rongrong</dc:creator>
  <cp:lastModifiedBy>rongrong</cp:lastModifiedBy>
  <cp:revision>54</cp:revision>
  <dcterms:created xsi:type="dcterms:W3CDTF">2021-11-12T03:14:39Z</dcterms:created>
  <dcterms:modified xsi:type="dcterms:W3CDTF">2021-12-29T07:34:46Z</dcterms:modified>
</cp:coreProperties>
</file>