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7"/>
  </p:notesMasterIdLst>
  <p:sldIdLst>
    <p:sldId id="256" r:id="rId2"/>
    <p:sldId id="271" r:id="rId3"/>
    <p:sldId id="272" r:id="rId4"/>
    <p:sldId id="257" r:id="rId5"/>
    <p:sldId id="273" r:id="rId6"/>
    <p:sldId id="274" r:id="rId7"/>
    <p:sldId id="258" r:id="rId8"/>
    <p:sldId id="275" r:id="rId9"/>
    <p:sldId id="278" r:id="rId10"/>
    <p:sldId id="279" r:id="rId11"/>
    <p:sldId id="286" r:id="rId12"/>
    <p:sldId id="287" r:id="rId13"/>
    <p:sldId id="288" r:id="rId14"/>
    <p:sldId id="283" r:id="rId15"/>
    <p:sldId id="277" r:id="rId16"/>
    <p:sldId id="276" r:id="rId17"/>
    <p:sldId id="261" r:id="rId18"/>
    <p:sldId id="280" r:id="rId19"/>
    <p:sldId id="262" r:id="rId20"/>
    <p:sldId id="281" r:id="rId21"/>
    <p:sldId id="267" r:id="rId22"/>
    <p:sldId id="282" r:id="rId23"/>
    <p:sldId id="265" r:id="rId24"/>
    <p:sldId id="268" r:id="rId25"/>
    <p:sldId id="27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FF2B"/>
    <a:srgbClr val="FF8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1CA7FF-C967-47AB-A0E7-CEBFFEFF0E16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68BC17-9120-4928-8BEB-02D5D39E8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468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8BC17-9120-4928-8BEB-02D5D39E826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2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these observational characteristics make BCD resemble a primeval galaxy in the nearby Universe.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8BC17-9120-4928-8BEB-02D5D39E82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138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Padova 94 stellar tracks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8BC17-9120-4928-8BEB-02D5D39E82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70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8BC17-9120-4928-8BEB-02D5D39E826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54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8BC17-9120-4928-8BEB-02D5D39E826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514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8BC17-9120-4928-8BEB-02D5D39E826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01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photoionization models that 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8BC17-9120-4928-8BEB-02D5D39E826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480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which case the alignment with the ULX would be coincidental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8BC17-9120-4928-8BEB-02D5D39E826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157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5A5A02-CCB4-4879-B218-72EAC3E116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A4795D2-681B-45D6-93E2-C5F9457F21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4E86C86-8C27-46C2-B749-A302E8AF5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DA3E2-DED4-4304-B912-5B1FC40F41FA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E11EAB3-AA94-41B5-84E0-22B683C63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330952B-F506-428C-9E83-E2452F81E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2E671-C139-4362-8D37-B62161848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841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BA739D-A1BC-4733-977C-1787AC5A6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F6D2C3F-50DD-4788-A469-3F43877190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CE5E01-71E2-4D88-8A7E-B235BE723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DA3E2-DED4-4304-B912-5B1FC40F41FA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C8925B6-BC93-4DD7-98BC-33D6215A6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6E11EB9-928A-43F4-BC12-7E0F6062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2E671-C139-4362-8D37-B62161848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444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17F5B75-515C-4200-BB9D-E4EB1D7B4E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5BAC688-8EAB-41B7-BC84-28E20B4551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25CBFE6-85B5-46F2-8ABA-725B4CB3F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DA3E2-DED4-4304-B912-5B1FC40F41FA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548E37-417D-42A0-8B49-0AB675436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4A1C1D5-1DD1-4DCD-85BD-418E672CB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2E671-C139-4362-8D37-B62161848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191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60F060-1E4F-4C8C-B737-CF9C431DF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CA69A81-5F44-4C46-B191-000C21BB7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599F789-90C4-432C-845C-6B621CF4E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DA3E2-DED4-4304-B912-5B1FC40F41FA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64C2E71-6375-4584-A5DB-FE210F614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874CEC6-0359-4C94-B2ED-40A92F529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2E671-C139-4362-8D37-B62161848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795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DB26A0-0275-4C9E-BCF8-952B67BAF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FF4CC07-7AD2-4277-A106-937FA2A09D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0C80FF4-5A18-42D2-8ED9-B12D295FF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DA3E2-DED4-4304-B912-5B1FC40F41FA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B27BE07-078F-4D60-92B8-57B9D5D52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95FD126-BF5D-4AC1-AAE9-29A2DBD9F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2E671-C139-4362-8D37-B62161848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440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5357E6-350C-447D-8FF8-4A6EEF8A1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BD7F440-E4C9-48C2-9B9D-183C04B471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0A695EF-07EA-4DB6-99F6-810071731C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EFE737E-7B5A-4FFE-BF04-CEB61D10D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DA3E2-DED4-4304-B912-5B1FC40F41FA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F8A8AC3-8B28-4F40-BB1F-90F7BFB31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FEEB3E9-F52E-4AC3-A698-D04A050D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2E671-C139-4362-8D37-B62161848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574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3FDC98-AD53-4C67-88E4-59C2D1104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590CAB8-29B1-45F1-962A-00089BC15D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AC9C901-9E01-4BA8-9774-C059BB69A7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8DFC7DA-0607-4311-B72B-67A02BFEA9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6934128-47ED-477D-A101-913A617A3A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8B1AD97-2715-4AE3-A996-287C3A90C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DA3E2-DED4-4304-B912-5B1FC40F41FA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2A5F544-E1A5-429F-A2FC-6C2432989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354B49B-AC2B-451B-9830-68711CFDC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2E671-C139-4362-8D37-B62161848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928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6EA10A-E550-4DE7-8C29-79B5E86C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9283463-D3D5-4259-BD95-65B2C0147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DA3E2-DED4-4304-B912-5B1FC40F41FA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F1ADF54-8335-4A5E-8B2E-C701E95BC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64A1758-9027-4090-8012-D742AAC72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2E671-C139-4362-8D37-B62161848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994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8031996-423B-4632-B858-092417B56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DA3E2-DED4-4304-B912-5B1FC40F41FA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D487189-047A-49A2-A7CA-ECCF5A37A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03B5366-0561-4BD0-835F-ED9B50A9B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2E671-C139-4362-8D37-B62161848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836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481196-D56E-4CEA-974B-2785B95AA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B5FEEC-5903-413F-8D12-D51D4C875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303A85-543F-429D-932E-0BDFC02DA5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7F180B1-EE26-4A86-987A-CEEC5D612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DA3E2-DED4-4304-B912-5B1FC40F41FA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2D2F1EF-D702-43F2-872E-2E1AD60E3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F04C1A9-2C0B-4EC3-B032-A0A4D5EEE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2E671-C139-4362-8D37-B62161848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815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FD2F11-FC39-4812-8283-82A998AA2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9E1115B-512E-439E-9AB3-04497DB87E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29291CB-BE62-406F-8DC7-06038B1208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95C0434-9F86-4F5C-B27B-98856B13E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DA3E2-DED4-4304-B912-5B1FC40F41FA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754BFC9-9C95-4532-83CD-414CC1384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3891BCB-4483-4941-B77D-9AE187B29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2E671-C139-4362-8D37-B62161848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871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7E66464-7B7E-464C-8441-66A0B1DE3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18E7FC0-AC22-4272-B8D4-7F2E02A68C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8CF00F-CDBE-4CC9-8AAF-0F55D286F1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DA3E2-DED4-4304-B912-5B1FC40F41FA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99CD77-F3E0-466C-91A4-0E1006E735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85D60CD-5952-4527-9747-863F26F2CF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2E671-C139-4362-8D37-B62161848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87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74E604-E9C1-4597-96E5-FE7CD67FD7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62369" y="1041400"/>
            <a:ext cx="4626708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A </a:t>
            </a:r>
            <a:r>
              <a:rPr lang="en-US" altLang="zh-CN" dirty="0"/>
              <a:t>story about </a:t>
            </a:r>
            <a:br>
              <a:rPr lang="en-US" altLang="zh-CN" dirty="0"/>
            </a:br>
            <a:r>
              <a:rPr lang="en-US" altLang="zh-CN" dirty="0"/>
              <a:t>I </a:t>
            </a:r>
            <a:r>
              <a:rPr lang="en-US" altLang="zh-CN" dirty="0" err="1"/>
              <a:t>Zw</a:t>
            </a:r>
            <a:r>
              <a:rPr lang="en-US" altLang="zh-CN" dirty="0"/>
              <a:t> 18</a:t>
            </a:r>
            <a:br>
              <a:rPr lang="en-US" altLang="zh-CN" dirty="0"/>
            </a:br>
            <a:endParaRPr 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4DFA490-05D8-44F9-8BE1-CBE9B3BB2C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91077" y="5071879"/>
            <a:ext cx="2383692" cy="1655762"/>
          </a:xfrm>
        </p:spPr>
        <p:txBody>
          <a:bodyPr/>
          <a:lstStyle/>
          <a:p>
            <a:r>
              <a:rPr lang="en-US" dirty="0" err="1"/>
              <a:t>M</a:t>
            </a:r>
            <a:r>
              <a:rPr lang="en-US" altLang="zh-CN" dirty="0" err="1"/>
              <a:t>engting</a:t>
            </a:r>
            <a:r>
              <a:rPr lang="en-US" altLang="zh-CN" dirty="0"/>
              <a:t> Ju</a:t>
            </a:r>
          </a:p>
          <a:p>
            <a:r>
              <a:rPr lang="en-US" dirty="0"/>
              <a:t>2021.9.8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7DCD59DC-350D-46ED-BF49-FF2B94171804}"/>
              </a:ext>
            </a:extLst>
          </p:cNvPr>
          <p:cNvGrpSpPr/>
          <p:nvPr/>
        </p:nvGrpSpPr>
        <p:grpSpPr>
          <a:xfrm>
            <a:off x="648554" y="190561"/>
            <a:ext cx="4564307" cy="6476878"/>
            <a:chOff x="117108" y="124619"/>
            <a:chExt cx="4564307" cy="6476878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A22EBA19-FE04-4415-BE6A-051BD9E4E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108" y="124619"/>
              <a:ext cx="4486275" cy="4305300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E693687A-2B43-42EC-B75B-F13FA2BC6639}"/>
                </a:ext>
              </a:extLst>
            </p:cNvPr>
            <p:cNvSpPr txBox="1"/>
            <p:nvPr/>
          </p:nvSpPr>
          <p:spPr>
            <a:xfrm>
              <a:off x="2297723" y="4391697"/>
              <a:ext cx="23836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Davidson et al. (1989)</a:t>
              </a:r>
            </a:p>
          </p:txBody>
        </p: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5FFE75B3-D01E-4C9D-A7A4-A3FBBEFB3E4A}"/>
                </a:ext>
              </a:extLst>
            </p:cNvPr>
            <p:cNvCxnSpPr/>
            <p:nvPr/>
          </p:nvCxnSpPr>
          <p:spPr>
            <a:xfrm>
              <a:off x="4251569" y="3541225"/>
              <a:ext cx="0" cy="321287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2C78A9D0-515C-498A-B55C-62D6E74391C0}"/>
                </a:ext>
              </a:extLst>
            </p:cNvPr>
            <p:cNvCxnSpPr>
              <a:cxnSpLocks/>
            </p:cNvCxnSpPr>
            <p:nvPr/>
          </p:nvCxnSpPr>
          <p:spPr>
            <a:xfrm>
              <a:off x="3958492" y="3862512"/>
              <a:ext cx="293077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A1220F90-8CB6-4B33-BD12-4C32A1DDAAF2}"/>
                </a:ext>
              </a:extLst>
            </p:cNvPr>
            <p:cNvSpPr txBox="1"/>
            <p:nvPr/>
          </p:nvSpPr>
          <p:spPr>
            <a:xfrm>
              <a:off x="3987871" y="3258479"/>
              <a:ext cx="29307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N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CDB6F6D0-6832-41B1-AD2E-A5161E183F04}"/>
                </a:ext>
              </a:extLst>
            </p:cNvPr>
            <p:cNvSpPr txBox="1"/>
            <p:nvPr/>
          </p:nvSpPr>
          <p:spPr>
            <a:xfrm>
              <a:off x="3753220" y="3591482"/>
              <a:ext cx="2930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E</a:t>
              </a:r>
            </a:p>
          </p:txBody>
        </p:sp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949E8AF1-0F76-4B21-9ABB-E44A06E8D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1298" y="4391697"/>
              <a:ext cx="1876425" cy="2209800"/>
            </a:xfrm>
            <a:prstGeom prst="rect">
              <a:avLst/>
            </a:prstGeom>
          </p:spPr>
        </p:pic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2B80D66A-5B1C-4B2A-8C09-577522E40761}"/>
              </a:ext>
            </a:extLst>
          </p:cNvPr>
          <p:cNvSpPr txBox="1"/>
          <p:nvPr/>
        </p:nvSpPr>
        <p:spPr>
          <a:xfrm>
            <a:off x="7975723" y="3178681"/>
            <a:ext cx="4192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——the BCD prototype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86061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1CCACD-E115-4347-B4D9-3D2974FAA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Dynamics of I </a:t>
            </a:r>
            <a:r>
              <a:rPr lang="en-US" dirty="0" err="1"/>
              <a:t>Zw</a:t>
            </a:r>
            <a:r>
              <a:rPr lang="en-US" dirty="0"/>
              <a:t> 18 A (main body)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8CC8EEF-0B1B-46B1-8C30-2D36195F8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04066" cy="4351338"/>
          </a:xfrm>
        </p:spPr>
        <p:txBody>
          <a:bodyPr/>
          <a:lstStyle/>
          <a:p>
            <a:r>
              <a:rPr lang="en-US" altLang="zh-CN" dirty="0"/>
              <a:t>strong concentrations of HI</a:t>
            </a:r>
          </a:p>
          <a:p>
            <a:r>
              <a:rPr lang="en-US" altLang="zh-CN" dirty="0"/>
              <a:t>A rotation disk</a:t>
            </a:r>
          </a:p>
          <a:p>
            <a:r>
              <a:rPr lang="en-US" altLang="zh-CN" dirty="0"/>
              <a:t>HI distribution is not axisymmetric</a:t>
            </a:r>
          </a:p>
          <a:p>
            <a:endParaRPr lang="en-US" dirty="0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BCF26EB0-208B-44D2-B44D-8EABC0AF72C9}"/>
              </a:ext>
            </a:extLst>
          </p:cNvPr>
          <p:cNvGrpSpPr/>
          <p:nvPr/>
        </p:nvGrpSpPr>
        <p:grpSpPr>
          <a:xfrm>
            <a:off x="5420420" y="1559710"/>
            <a:ext cx="3266573" cy="3178651"/>
            <a:chOff x="250350" y="3081766"/>
            <a:chExt cx="3711419" cy="3566915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33B71E8-721D-4802-B2B5-506585FB67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9678" b="48604"/>
            <a:stretch/>
          </p:blipFill>
          <p:spPr>
            <a:xfrm>
              <a:off x="250350" y="3081766"/>
              <a:ext cx="3711419" cy="3566915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3A69B585-1243-4DF5-B1BA-3E4614153C4B}"/>
                </a:ext>
              </a:extLst>
            </p:cNvPr>
            <p:cNvSpPr/>
            <p:nvPr/>
          </p:nvSpPr>
          <p:spPr>
            <a:xfrm>
              <a:off x="1205345" y="4558145"/>
              <a:ext cx="997528" cy="1108364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8D2FADF6-7AD0-432C-BDD3-7C8BE7037C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50000"/>
          <a:stretch/>
        </p:blipFill>
        <p:spPr>
          <a:xfrm>
            <a:off x="8765148" y="432376"/>
            <a:ext cx="3087077" cy="290486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197DBD3-488E-4C5B-9E70-0E5CD548A7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688"/>
          <a:stretch/>
        </p:blipFill>
        <p:spPr>
          <a:xfrm>
            <a:off x="8401538" y="3605046"/>
            <a:ext cx="3435944" cy="301016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BE7AC14-AAC0-4C95-B8D1-52E8B9DB80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4492" y="3756347"/>
            <a:ext cx="5721455" cy="2420616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89E55C43-EAB4-4B09-9B8A-D6845DF5647D}"/>
              </a:ext>
            </a:extLst>
          </p:cNvPr>
          <p:cNvSpPr txBox="1"/>
          <p:nvPr/>
        </p:nvSpPr>
        <p:spPr>
          <a:xfrm>
            <a:off x="838200" y="3847610"/>
            <a:ext cx="429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2”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7CC21024-EC04-4353-A27B-CA179EDAAB6F}"/>
              </a:ext>
            </a:extLst>
          </p:cNvPr>
          <p:cNvSpPr txBox="1"/>
          <p:nvPr/>
        </p:nvSpPr>
        <p:spPr>
          <a:xfrm>
            <a:off x="568996" y="6047725"/>
            <a:ext cx="8544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Interpreted gradient as rotation or merger?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D29425DD-415B-422C-BDE7-484C257E8436}"/>
              </a:ext>
            </a:extLst>
          </p:cNvPr>
          <p:cNvSpPr txBox="1"/>
          <p:nvPr/>
        </p:nvSpPr>
        <p:spPr>
          <a:xfrm>
            <a:off x="4841288" y="5940207"/>
            <a:ext cx="2527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b="0" i="0" u="none" strike="noStrike" baseline="0" dirty="0">
                <a:solidFill>
                  <a:srgbClr val="0000FF"/>
                </a:solidFill>
                <a:latin typeface="Times-Roman"/>
              </a:rPr>
              <a:t>van Zee et al. </a:t>
            </a:r>
            <a:r>
              <a:rPr lang="nl-NL" sz="1800" b="0" i="0" u="none" strike="noStrike" baseline="0" dirty="0">
                <a:solidFill>
                  <a:srgbClr val="1B1C20"/>
                </a:solidFill>
                <a:latin typeface="Times-Roman"/>
              </a:rPr>
              <a:t>(</a:t>
            </a:r>
            <a:r>
              <a:rPr lang="nl-NL" sz="1800" b="0" i="0" u="none" strike="noStrike" baseline="0" dirty="0">
                <a:solidFill>
                  <a:srgbClr val="0000FF"/>
                </a:solidFill>
                <a:latin typeface="Times-Roman"/>
              </a:rPr>
              <a:t>1998b</a:t>
            </a:r>
            <a:r>
              <a:rPr lang="nl-NL" sz="1800" b="0" i="0" u="none" strike="noStrike" baseline="0" dirty="0">
                <a:solidFill>
                  <a:srgbClr val="1B1C20"/>
                </a:solidFill>
                <a:latin typeface="Times-Roman"/>
              </a:rPr>
              <a:t>)</a:t>
            </a:r>
            <a:endParaRPr lang="en-US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C4144E56-8A71-436A-975A-3C923A4041B6}"/>
              </a:ext>
            </a:extLst>
          </p:cNvPr>
          <p:cNvSpPr txBox="1"/>
          <p:nvPr/>
        </p:nvSpPr>
        <p:spPr>
          <a:xfrm>
            <a:off x="6710599" y="6547322"/>
            <a:ext cx="3266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u="none" strike="noStrike" baseline="0" dirty="0">
                <a:solidFill>
                  <a:srgbClr val="0000FF"/>
                </a:solidFill>
                <a:latin typeface="Times-Roman"/>
              </a:rPr>
              <a:t>Skillman &amp; </a:t>
            </a:r>
            <a:r>
              <a:rPr lang="en-US" sz="1800" b="0" i="0" u="none" strike="noStrike" baseline="0" dirty="0" err="1">
                <a:solidFill>
                  <a:srgbClr val="0000FF"/>
                </a:solidFill>
                <a:latin typeface="Times-Roman"/>
              </a:rPr>
              <a:t>Kennicutt</a:t>
            </a:r>
            <a:r>
              <a:rPr lang="en-US" sz="1800" b="0" i="0" u="none" strike="noStrike" baseline="0" dirty="0">
                <a:solidFill>
                  <a:srgbClr val="0000FF"/>
                </a:solidFill>
                <a:latin typeface="Times-Roman"/>
              </a:rPr>
              <a:t> </a:t>
            </a:r>
            <a:r>
              <a:rPr lang="en-US" sz="1800" b="0" i="0" u="none" strike="noStrike" baseline="0" dirty="0">
                <a:solidFill>
                  <a:srgbClr val="1B1C20"/>
                </a:solidFill>
                <a:latin typeface="Times-Roman"/>
              </a:rPr>
              <a:t>(</a:t>
            </a:r>
            <a:r>
              <a:rPr lang="en-US" sz="1800" b="0" i="0" u="none" strike="noStrike" baseline="0" dirty="0">
                <a:solidFill>
                  <a:srgbClr val="0000FF"/>
                </a:solidFill>
                <a:latin typeface="Times-Roman"/>
              </a:rPr>
              <a:t>1993</a:t>
            </a:r>
            <a:r>
              <a:rPr lang="en-US" sz="1800" b="0" i="0" u="none" strike="noStrike" baseline="0" dirty="0">
                <a:solidFill>
                  <a:srgbClr val="1B1C20"/>
                </a:solidFill>
                <a:latin typeface="Times-Roman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541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C84E9A-9E17-4019-8719-875C7462C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3D kinematical models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2AD091F-90C6-422A-B684-36B9907F72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built a disk model with a uniform density distribution</a:t>
            </a:r>
          </a:p>
          <a:p>
            <a:pPr lvl="1"/>
            <a:r>
              <a:rPr lang="en-US" dirty="0"/>
              <a:t>fixing z0, σ</a:t>
            </a:r>
            <a:r>
              <a:rPr lang="en-US" baseline="-25000" dirty="0"/>
              <a:t>HI</a:t>
            </a:r>
            <a:r>
              <a:rPr lang="en-US" dirty="0"/>
              <a:t> and the rotation curve</a:t>
            </a:r>
          </a:p>
          <a:p>
            <a:pPr lvl="2"/>
            <a:r>
              <a:rPr lang="en-US" dirty="0"/>
              <a:t>the scale height z0=100pc,  the velocity dispersion σ</a:t>
            </a:r>
            <a:r>
              <a:rPr lang="en-US" baseline="-25000" dirty="0"/>
              <a:t>HI</a:t>
            </a:r>
            <a:r>
              <a:rPr lang="en-US" dirty="0"/>
              <a:t>=7.5km/s</a:t>
            </a:r>
          </a:p>
          <a:p>
            <a:pPr lvl="2"/>
            <a:r>
              <a:rPr lang="en-US" dirty="0"/>
              <a:t>Rotation curve: </a:t>
            </a:r>
            <a:r>
              <a:rPr lang="en-US" sz="1800" b="0" i="0" u="none" strike="noStrike" baseline="0" dirty="0">
                <a:solidFill>
                  <a:srgbClr val="1B1C20"/>
                </a:solidFill>
                <a:latin typeface="Times-Roman"/>
              </a:rPr>
              <a:t>solid body (slowly rising rotation curve)</a:t>
            </a:r>
          </a:p>
          <a:p>
            <a:pPr marL="914400" lvl="2" indent="0">
              <a:buNone/>
            </a:pPr>
            <a:r>
              <a:rPr lang="en-US" sz="1800" dirty="0">
                <a:solidFill>
                  <a:srgbClr val="1B1C20"/>
                </a:solidFill>
                <a:latin typeface="Times-Roman"/>
              </a:rPr>
              <a:t>		</a:t>
            </a:r>
            <a:r>
              <a:rPr lang="en-US" sz="1800" b="0" i="0" u="none" strike="noStrike" baseline="0" dirty="0">
                <a:solidFill>
                  <a:srgbClr val="1B1C20"/>
                </a:solidFill>
                <a:latin typeface="Times-Roman"/>
              </a:rPr>
              <a:t> di</a:t>
            </a:r>
            <a:r>
              <a:rPr lang="en-US" sz="1800" b="0" i="0" u="none" strike="noStrike" baseline="0" dirty="0">
                <a:solidFill>
                  <a:srgbClr val="1B1C20"/>
                </a:solidFill>
                <a:latin typeface="rtxr"/>
              </a:rPr>
              <a:t>ff</a:t>
            </a:r>
            <a:r>
              <a:rPr lang="en-US" sz="1800" b="0" i="0" u="none" strike="noStrike" baseline="0" dirty="0">
                <a:solidFill>
                  <a:srgbClr val="1B1C20"/>
                </a:solidFill>
                <a:latin typeface="Times-Roman"/>
              </a:rPr>
              <a:t>erential (steeply rising and flat rotation curve).</a:t>
            </a:r>
            <a:endParaRPr lang="en-US" dirty="0"/>
          </a:p>
          <a:p>
            <a:r>
              <a:rPr lang="en-US" dirty="0"/>
              <a:t>reproduce the HI density distribution observed at 2” resolution</a:t>
            </a:r>
          </a:p>
          <a:p>
            <a:pPr marL="914400" lvl="2" indent="0">
              <a:buNone/>
            </a:pPr>
            <a:endParaRPr lang="en-US" baseline="-250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A221992-6B16-4193-8A68-8C35ED38E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846" y="4186144"/>
            <a:ext cx="6626295" cy="339358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A26E174-3B03-47DF-A51D-74719CE1AEEC}"/>
              </a:ext>
            </a:extLst>
          </p:cNvPr>
          <p:cNvSpPr txBox="1"/>
          <p:nvPr/>
        </p:nvSpPr>
        <p:spPr>
          <a:xfrm>
            <a:off x="3758844" y="4271341"/>
            <a:ext cx="539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5”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DD32CE6-8F03-4A43-9A38-0211F6E3FC5E}"/>
              </a:ext>
            </a:extLst>
          </p:cNvPr>
          <p:cNvSpPr txBox="1"/>
          <p:nvPr/>
        </p:nvSpPr>
        <p:spPr>
          <a:xfrm>
            <a:off x="6700627" y="4250859"/>
            <a:ext cx="539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2”</a:t>
            </a:r>
          </a:p>
        </p:txBody>
      </p:sp>
    </p:spTree>
    <p:extLst>
      <p:ext uri="{BB962C8B-B14F-4D97-AF65-F5344CB8AC3E}">
        <p14:creationId xmlns:p14="http://schemas.microsoft.com/office/powerpoint/2010/main" val="3320298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683BF3-1EAF-4842-B075-470BBEFF1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3D kinematical models (major axis )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CBD89BF-A5DD-47BA-91E3-5B6EFBA2B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velocity gradient is grossly reproduced by all the models</a:t>
            </a:r>
          </a:p>
          <a:p>
            <a:pPr lvl="1"/>
            <a:r>
              <a:rPr lang="en-US" dirty="0"/>
              <a:t>a rotating disk is a good representation of the data</a:t>
            </a:r>
          </a:p>
          <a:p>
            <a:r>
              <a:rPr lang="en-US" dirty="0"/>
              <a:t>close to center at high rotational velocities</a:t>
            </a:r>
          </a:p>
          <a:p>
            <a:pPr lvl="1"/>
            <a:r>
              <a:rPr lang="en-US" dirty="0"/>
              <a:t>concentrated near the systemic velocity</a:t>
            </a:r>
          </a:p>
          <a:p>
            <a:pPr lvl="1"/>
            <a:r>
              <a:rPr lang="en-US" dirty="0"/>
              <a:t>The differentially rotating model correctly reproduces</a:t>
            </a:r>
          </a:p>
          <a:p>
            <a:pPr algn="l"/>
            <a:r>
              <a:rPr lang="en-US" dirty="0"/>
              <a:t>NW side is not reproduced as well as the SE side</a:t>
            </a:r>
          </a:p>
          <a:p>
            <a:pPr lvl="1"/>
            <a:r>
              <a:rPr lang="en-US" dirty="0"/>
              <a:t>NW starburst region is more active than the SE one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8EC132E5-3898-4568-B32A-3664240EF040}"/>
              </a:ext>
            </a:extLst>
          </p:cNvPr>
          <p:cNvGrpSpPr/>
          <p:nvPr/>
        </p:nvGrpSpPr>
        <p:grpSpPr>
          <a:xfrm>
            <a:off x="5713046" y="4861169"/>
            <a:ext cx="6304783" cy="1877814"/>
            <a:chOff x="4851399" y="4853600"/>
            <a:chExt cx="6502401" cy="2175669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2ECFF7F4-36C2-49EC-8A5B-F8C118E92D70}"/>
                </a:ext>
              </a:extLst>
            </p:cNvPr>
            <p:cNvGrpSpPr/>
            <p:nvPr/>
          </p:nvGrpSpPr>
          <p:grpSpPr>
            <a:xfrm>
              <a:off x="4851399" y="4853600"/>
              <a:ext cx="6502401" cy="2175669"/>
              <a:chOff x="4461163" y="4001294"/>
              <a:chExt cx="6502401" cy="2175669"/>
            </a:xfrm>
          </p:grpSpPr>
          <p:pic>
            <p:nvPicPr>
              <p:cNvPr id="4" name="图片 3">
                <a:extLst>
                  <a:ext uri="{FF2B5EF4-FFF2-40B4-BE49-F238E27FC236}">
                    <a16:creationId xmlns:a16="http://schemas.microsoft.com/office/drawing/2014/main" id="{794DFEF4-D57E-4940-B4C0-5E50ADEB84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461163" y="4001294"/>
                <a:ext cx="6502401" cy="1758007"/>
              </a:xfrm>
              <a:prstGeom prst="rect">
                <a:avLst/>
              </a:prstGeom>
            </p:spPr>
          </p:pic>
          <p:pic>
            <p:nvPicPr>
              <p:cNvPr id="5" name="图片 4">
                <a:extLst>
                  <a:ext uri="{FF2B5EF4-FFF2-40B4-BE49-F238E27FC236}">
                    <a16:creationId xmlns:a16="http://schemas.microsoft.com/office/drawing/2014/main" id="{F64E805C-44AF-4AB4-B167-D33E94FB20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55093" y="5780867"/>
                <a:ext cx="6208471" cy="396096"/>
              </a:xfrm>
              <a:prstGeom prst="rect">
                <a:avLst/>
              </a:prstGeom>
            </p:spPr>
          </p:pic>
        </p:grp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5E7B6E85-88BE-45E7-8523-AFBC0ACAB233}"/>
                </a:ext>
              </a:extLst>
            </p:cNvPr>
            <p:cNvCxnSpPr/>
            <p:nvPr/>
          </p:nvCxnSpPr>
          <p:spPr>
            <a:xfrm flipV="1">
              <a:off x="5695950" y="5062538"/>
              <a:ext cx="0" cy="154906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A0A206E1-C406-4A75-A856-868AFB12B2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19812" y="5062538"/>
              <a:ext cx="0" cy="154906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1CB5CBB0-BED0-4E15-983A-C695C8956041}"/>
                </a:ext>
              </a:extLst>
            </p:cNvPr>
            <p:cNvCxnSpPr/>
            <p:nvPr/>
          </p:nvCxnSpPr>
          <p:spPr>
            <a:xfrm flipV="1">
              <a:off x="7239000" y="5062537"/>
              <a:ext cx="0" cy="154906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89280AD3-7FCD-43F5-B9F2-FDBA10D79584}"/>
                </a:ext>
              </a:extLst>
            </p:cNvPr>
            <p:cNvCxnSpPr/>
            <p:nvPr/>
          </p:nvCxnSpPr>
          <p:spPr>
            <a:xfrm flipV="1">
              <a:off x="7681912" y="5042041"/>
              <a:ext cx="0" cy="154906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FC9738E9-1569-4C00-A489-E9848CE800E7}"/>
                </a:ext>
              </a:extLst>
            </p:cNvPr>
            <p:cNvCxnSpPr/>
            <p:nvPr/>
          </p:nvCxnSpPr>
          <p:spPr>
            <a:xfrm flipV="1">
              <a:off x="8777288" y="5042040"/>
              <a:ext cx="0" cy="154906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84479B1A-489C-4CF2-96E9-1B13EE6E26A2}"/>
                </a:ext>
              </a:extLst>
            </p:cNvPr>
            <p:cNvCxnSpPr/>
            <p:nvPr/>
          </p:nvCxnSpPr>
          <p:spPr>
            <a:xfrm flipV="1">
              <a:off x="9224963" y="5042040"/>
              <a:ext cx="0" cy="154906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F0E993D1-B663-4607-85EF-96E96214B1BA}"/>
                </a:ext>
              </a:extLst>
            </p:cNvPr>
            <p:cNvCxnSpPr/>
            <p:nvPr/>
          </p:nvCxnSpPr>
          <p:spPr>
            <a:xfrm flipV="1">
              <a:off x="10329863" y="5042039"/>
              <a:ext cx="0" cy="154906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7D34BBA3-903C-4AD5-B163-B5F1DAEE702C}"/>
                </a:ext>
              </a:extLst>
            </p:cNvPr>
            <p:cNvCxnSpPr/>
            <p:nvPr/>
          </p:nvCxnSpPr>
          <p:spPr>
            <a:xfrm flipV="1">
              <a:off x="10763250" y="5042038"/>
              <a:ext cx="0" cy="154906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8816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B3E8EB-F329-4843-9E1D-E1E52DD48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3D kinematical models (minor axis )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A29A625-EE83-4D41-B5A2-7DEE2687A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237686" cy="4351338"/>
          </a:xfrm>
        </p:spPr>
        <p:txBody>
          <a:bodyPr/>
          <a:lstStyle/>
          <a:p>
            <a:r>
              <a:rPr lang="en-US" dirty="0"/>
              <a:t>Can not reproduce </a:t>
            </a:r>
          </a:p>
          <a:p>
            <a:pPr lvl="1"/>
            <a:r>
              <a:rPr lang="en-US" dirty="0"/>
              <a:t>kinematic asymmetry</a:t>
            </a:r>
          </a:p>
          <a:p>
            <a:r>
              <a:rPr lang="en-US" dirty="0"/>
              <a:t>radial motions or bar-like may cause non-orthogonality between two axes</a:t>
            </a:r>
          </a:p>
          <a:p>
            <a:pPr lvl="1"/>
            <a:r>
              <a:rPr lang="en-US" dirty="0"/>
              <a:t>Adding 15km/s can not reproduce all details, but better than now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18EC5F99-9B74-4D9F-B6A7-EFB8A0EE029D}"/>
              </a:ext>
            </a:extLst>
          </p:cNvPr>
          <p:cNvGrpSpPr/>
          <p:nvPr/>
        </p:nvGrpSpPr>
        <p:grpSpPr>
          <a:xfrm>
            <a:off x="4388612" y="3530714"/>
            <a:ext cx="7154134" cy="2646249"/>
            <a:chOff x="3293332" y="3881761"/>
            <a:chExt cx="6502402" cy="2182977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AE1A9C3B-6AD2-401C-8D03-7837779F97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12263" y="4116998"/>
              <a:ext cx="6383471" cy="1543889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39040B3F-92F9-469D-8CD3-283BB9A80B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87262" y="5668642"/>
              <a:ext cx="6208471" cy="396096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B05CAA4-2523-40F1-9418-042FB3870C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86401"/>
            <a:stretch/>
          </p:blipFill>
          <p:spPr>
            <a:xfrm>
              <a:off x="3293332" y="3881761"/>
              <a:ext cx="6502401" cy="239066"/>
            </a:xfrm>
            <a:prstGeom prst="rect">
              <a:avLst/>
            </a:prstGeom>
          </p:spPr>
        </p:pic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53A55100-6B76-4940-BEF8-DD94B370E78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50000" b="17485"/>
          <a:stretch/>
        </p:blipFill>
        <p:spPr>
          <a:xfrm>
            <a:off x="464457" y="3692658"/>
            <a:ext cx="3761866" cy="317946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68BCD429-75ED-40B9-BAA9-0FBC22067AD0}"/>
              </a:ext>
            </a:extLst>
          </p:cNvPr>
          <p:cNvSpPr txBox="1"/>
          <p:nvPr/>
        </p:nvSpPr>
        <p:spPr>
          <a:xfrm>
            <a:off x="4519463" y="5854227"/>
            <a:ext cx="86940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the HI disk is differentially rotating and has a global inflow/outflow motion.</a:t>
            </a:r>
          </a:p>
        </p:txBody>
      </p:sp>
    </p:spTree>
    <p:extLst>
      <p:ext uri="{BB962C8B-B14F-4D97-AF65-F5344CB8AC3E}">
        <p14:creationId xmlns:p14="http://schemas.microsoft.com/office/powerpoint/2010/main" val="2247321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E09A55-17DE-46F6-AD58-8ED97F145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Mass models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99D8360-B02B-4228-A8AD-ECD52E83D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41295" cy="4351338"/>
          </a:xfrm>
        </p:spPr>
        <p:txBody>
          <a:bodyPr/>
          <a:lstStyle/>
          <a:p>
            <a:r>
              <a:rPr lang="en-US" altLang="zh-CN" dirty="0"/>
              <a:t>there is a strong central concentration of mass</a:t>
            </a:r>
          </a:p>
          <a:p>
            <a:r>
              <a:rPr lang="en-US" altLang="zh-CN" dirty="0">
                <a:solidFill>
                  <a:srgbClr val="2BFF2B"/>
                </a:solidFill>
              </a:rPr>
              <a:t>HI map at 2” (gas)</a:t>
            </a:r>
          </a:p>
          <a:p>
            <a:r>
              <a:rPr lang="en-US" dirty="0">
                <a:solidFill>
                  <a:srgbClr val="FF8A00"/>
                </a:solidFill>
              </a:rPr>
              <a:t>HST R-band image subtracting H</a:t>
            </a:r>
            <a:r>
              <a:rPr lang="en-US" altLang="zh-CN" dirty="0">
                <a:solidFill>
                  <a:srgbClr val="FF8A00"/>
                </a:solidFill>
              </a:rPr>
              <a:t>α (stars) </a:t>
            </a:r>
            <a:r>
              <a:rPr lang="en-US" altLang="zh-CN" dirty="0"/>
              <a:t>with </a:t>
            </a:r>
            <a:r>
              <a:rPr lang="pl-PL" sz="1800" b="0" i="0" u="none" strike="noStrike" baseline="0" dirty="0">
                <a:solidFill>
                  <a:srgbClr val="1B1C20"/>
                </a:solidFill>
                <a:latin typeface="rtxmi"/>
              </a:rPr>
              <a:t>ρ</a:t>
            </a:r>
            <a:r>
              <a:rPr lang="pl-PL" sz="1800" b="0" i="0" u="none" strike="noStrike" baseline="0" dirty="0">
                <a:solidFill>
                  <a:srgbClr val="1B1C20"/>
                </a:solidFill>
                <a:latin typeface="Times-Roman"/>
              </a:rPr>
              <a:t>(</a:t>
            </a:r>
            <a:r>
              <a:rPr lang="pl-PL" sz="1800" b="0" i="1" u="none" strike="noStrike" baseline="0" dirty="0">
                <a:solidFill>
                  <a:srgbClr val="1B1C20"/>
                </a:solidFill>
                <a:latin typeface="Times-Italic"/>
              </a:rPr>
              <a:t>z</a:t>
            </a:r>
            <a:r>
              <a:rPr lang="pl-PL" sz="1800" b="0" i="0" u="none" strike="noStrike" baseline="0" dirty="0">
                <a:solidFill>
                  <a:srgbClr val="1B1C20"/>
                </a:solidFill>
                <a:latin typeface="Times-Roman"/>
              </a:rPr>
              <a:t>) </a:t>
            </a:r>
            <a:r>
              <a:rPr lang="pl-PL" sz="1800" b="0" i="0" u="none" strike="noStrike" baseline="0" dirty="0">
                <a:solidFill>
                  <a:srgbClr val="1B1C20"/>
                </a:solidFill>
                <a:latin typeface="rtxr"/>
              </a:rPr>
              <a:t>= </a:t>
            </a:r>
            <a:r>
              <a:rPr lang="pl-PL" sz="1800" b="0" i="0" u="none" strike="noStrike" baseline="0" dirty="0">
                <a:solidFill>
                  <a:srgbClr val="1B1C20"/>
                </a:solidFill>
                <a:latin typeface="Times-Roman"/>
              </a:rPr>
              <a:t>sech</a:t>
            </a:r>
            <a:r>
              <a:rPr lang="pl-PL" sz="1800" b="0" i="0" u="none" strike="noStrike" baseline="30000" dirty="0">
                <a:solidFill>
                  <a:srgbClr val="1B1C20"/>
                </a:solidFill>
                <a:latin typeface="Times-Roman"/>
              </a:rPr>
              <a:t>2</a:t>
            </a:r>
            <a:r>
              <a:rPr lang="pl-PL" sz="1800" b="0" i="0" u="none" strike="noStrike" baseline="0" dirty="0">
                <a:solidFill>
                  <a:srgbClr val="1B1C20"/>
                </a:solidFill>
                <a:latin typeface="Times-Roman"/>
              </a:rPr>
              <a:t>(z</a:t>
            </a:r>
            <a:r>
              <a:rPr lang="pl-PL" sz="1800" b="0" i="0" u="none" strike="noStrike" baseline="0" dirty="0">
                <a:solidFill>
                  <a:srgbClr val="1B1C20"/>
                </a:solidFill>
                <a:latin typeface="rtxmi"/>
              </a:rPr>
              <a:t>/</a:t>
            </a:r>
            <a:r>
              <a:rPr lang="pl-PL" sz="1800" b="0" i="0" u="none" strike="noStrike" baseline="0" dirty="0">
                <a:solidFill>
                  <a:srgbClr val="1B1C20"/>
                </a:solidFill>
                <a:latin typeface="Times-Roman"/>
              </a:rPr>
              <a:t>z0)</a:t>
            </a:r>
            <a:endParaRPr lang="en-US" sz="1800" b="0" i="0" u="none" strike="noStrike" baseline="0" dirty="0">
              <a:solidFill>
                <a:srgbClr val="1B1C20"/>
              </a:solidFill>
              <a:latin typeface="Times-Roman"/>
            </a:endParaRPr>
          </a:p>
          <a:p>
            <a:r>
              <a:rPr lang="en-US" altLang="zh-CN" dirty="0"/>
              <a:t>assumed a pseudo-isothermal halo (dark matter)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7CD764B2-1F27-449E-B8CC-B1926CBF2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9495" y="112859"/>
            <a:ext cx="5067362" cy="6632282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4E607B28-3B78-474A-88F1-65E3A0CA2372}"/>
              </a:ext>
            </a:extLst>
          </p:cNvPr>
          <p:cNvSpPr txBox="1"/>
          <p:nvPr/>
        </p:nvSpPr>
        <p:spPr>
          <a:xfrm>
            <a:off x="8839199" y="1688415"/>
            <a:ext cx="1045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NW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9A8399E-E05E-4472-8667-D88404BC08B3}"/>
              </a:ext>
            </a:extLst>
          </p:cNvPr>
          <p:cNvSpPr txBox="1"/>
          <p:nvPr/>
        </p:nvSpPr>
        <p:spPr>
          <a:xfrm>
            <a:off x="8113484" y="934437"/>
            <a:ext cx="1045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84C3524-EDBE-4AC1-8654-D8F8315E1AEF}"/>
              </a:ext>
            </a:extLst>
          </p:cNvPr>
          <p:cNvSpPr txBox="1"/>
          <p:nvPr/>
        </p:nvSpPr>
        <p:spPr>
          <a:xfrm>
            <a:off x="9710056" y="2387964"/>
            <a:ext cx="1886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subtract</a:t>
            </a:r>
          </a:p>
          <a:p>
            <a:pPr algn="l"/>
            <a:r>
              <a:rPr lang="en-US" dirty="0"/>
              <a:t>the nebular emission 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7D07694-24F1-4D7A-B256-DCB5EFD3BB1B}"/>
              </a:ext>
            </a:extLst>
          </p:cNvPr>
          <p:cNvSpPr txBox="1"/>
          <p:nvPr/>
        </p:nvSpPr>
        <p:spPr>
          <a:xfrm>
            <a:off x="145143" y="5497510"/>
            <a:ext cx="69523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i="0" u="none" strike="noStrike" baseline="0" dirty="0">
                <a:solidFill>
                  <a:srgbClr val="C00000"/>
                </a:solidFill>
                <a:latin typeface="Times-Roman"/>
              </a:rPr>
              <a:t>the H</a:t>
            </a:r>
            <a:r>
              <a:rPr lang="en-US" sz="2800" b="0" i="0" u="none" strike="noStrike" baseline="-25000" dirty="0">
                <a:solidFill>
                  <a:srgbClr val="C00000"/>
                </a:solidFill>
                <a:latin typeface="Times-Roman"/>
              </a:rPr>
              <a:t>2</a:t>
            </a:r>
            <a:r>
              <a:rPr lang="en-US" sz="2800" b="0" i="0" u="none" strike="noStrike" baseline="0" dirty="0">
                <a:solidFill>
                  <a:srgbClr val="C00000"/>
                </a:solidFill>
                <a:latin typeface="Times-Roman"/>
              </a:rPr>
              <a:t> mass and </a:t>
            </a:r>
            <a:r>
              <a:rPr lang="en-US" sz="2800" dirty="0">
                <a:solidFill>
                  <a:srgbClr val="C00000"/>
                </a:solidFill>
                <a:latin typeface="Times-Roman"/>
              </a:rPr>
              <a:t>old stars within </a:t>
            </a:r>
            <a:r>
              <a:rPr lang="en-US" sz="2800" dirty="0">
                <a:solidFill>
                  <a:srgbClr val="C00000"/>
                </a:solidFill>
                <a:latin typeface="txsy"/>
              </a:rPr>
              <a:t>∼</a:t>
            </a:r>
            <a:r>
              <a:rPr lang="en-US" sz="2800" dirty="0">
                <a:solidFill>
                  <a:srgbClr val="C00000"/>
                </a:solidFill>
                <a:latin typeface="Times-Roman"/>
              </a:rPr>
              <a:t>400 pc  </a:t>
            </a:r>
            <a:r>
              <a:rPr lang="en-US" sz="2800" b="0" i="0" u="none" strike="noStrike" baseline="0" dirty="0">
                <a:solidFill>
                  <a:srgbClr val="C00000"/>
                </a:solidFill>
                <a:latin typeface="Times-Roman"/>
              </a:rPr>
              <a:t>may be dynamically important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803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12B750-6C35-48AA-91BE-DF6673523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extended emission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E09AA01-962A-4FD9-8992-42F2B5E201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8338" b="49444"/>
          <a:stretch/>
        </p:blipFill>
        <p:spPr>
          <a:xfrm>
            <a:off x="658737" y="1919777"/>
            <a:ext cx="4521002" cy="416303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03BF905-F32E-429E-A4A7-A33797A5C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2119" y="1825625"/>
            <a:ext cx="3321842" cy="4351339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DDCB16FC-677B-45B6-B62E-1300540861B3}"/>
              </a:ext>
            </a:extLst>
          </p:cNvPr>
          <p:cNvGrpSpPr/>
          <p:nvPr/>
        </p:nvGrpSpPr>
        <p:grpSpPr>
          <a:xfrm>
            <a:off x="5663620" y="1657195"/>
            <a:ext cx="2942657" cy="2402429"/>
            <a:chOff x="4152347" y="3581818"/>
            <a:chExt cx="3236658" cy="2987684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D292C82A-BF97-4BCB-B125-2CCD8A10FE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139" t="50826" r="49463" b="2678"/>
            <a:stretch/>
          </p:blipFill>
          <p:spPr>
            <a:xfrm>
              <a:off x="4152347" y="3581818"/>
              <a:ext cx="3236658" cy="2987684"/>
            </a:xfrm>
            <a:prstGeom prst="rect">
              <a:avLst/>
            </a:prstGeom>
          </p:spPr>
        </p:pic>
        <p:cxnSp>
          <p:nvCxnSpPr>
            <p:cNvPr id="16" name="连接符: 曲线 15">
              <a:extLst>
                <a:ext uri="{FF2B5EF4-FFF2-40B4-BE49-F238E27FC236}">
                  <a16:creationId xmlns:a16="http://schemas.microsoft.com/office/drawing/2014/main" id="{56B3DF95-FA4F-4E1F-B8DA-209808AA6AA9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5059797" y="5372678"/>
              <a:ext cx="1476663" cy="401781"/>
            </a:xfrm>
            <a:prstGeom prst="curvedConnector3">
              <a:avLst>
                <a:gd name="adj1" fmla="val 50938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箭头连接符 16">
              <a:extLst>
                <a:ext uri="{FF2B5EF4-FFF2-40B4-BE49-F238E27FC236}">
                  <a16:creationId xmlns:a16="http://schemas.microsoft.com/office/drawing/2014/main" id="{7141D0A3-2BF6-4929-95F2-16AB082FC6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97236" y="3581818"/>
              <a:ext cx="1080655" cy="125341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6FF231BB-1F81-4E65-98E5-E825B71D6B63}"/>
              </a:ext>
            </a:extLst>
          </p:cNvPr>
          <p:cNvGrpSpPr/>
          <p:nvPr/>
        </p:nvGrpSpPr>
        <p:grpSpPr>
          <a:xfrm>
            <a:off x="5663620" y="4059624"/>
            <a:ext cx="3069565" cy="2599122"/>
            <a:chOff x="7686126" y="3651568"/>
            <a:chExt cx="3667674" cy="3007178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42D34ACA-6FF4-4260-B3D3-C81734BB28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48378"/>
            <a:stretch/>
          </p:blipFill>
          <p:spPr>
            <a:xfrm>
              <a:off x="7686126" y="3651568"/>
              <a:ext cx="3667674" cy="3007178"/>
            </a:xfrm>
            <a:prstGeom prst="rect">
              <a:avLst/>
            </a:prstGeom>
          </p:spPr>
        </p:pic>
        <p:cxnSp>
          <p:nvCxnSpPr>
            <p:cNvPr id="20" name="直接箭头连接符 19">
              <a:extLst>
                <a:ext uri="{FF2B5EF4-FFF2-40B4-BE49-F238E27FC236}">
                  <a16:creationId xmlns:a16="http://schemas.microsoft.com/office/drawing/2014/main" id="{BAE3F3A6-82E2-4C6D-8EA3-2815C5C7D1B6}"/>
                </a:ext>
              </a:extLst>
            </p:cNvPr>
            <p:cNvCxnSpPr/>
            <p:nvPr/>
          </p:nvCxnSpPr>
          <p:spPr>
            <a:xfrm>
              <a:off x="8271164" y="6442364"/>
              <a:ext cx="308263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7E5D365-15B3-4B52-A038-3907CE072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9726" y="3888359"/>
            <a:ext cx="1710013" cy="113365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HI ‘tail’</a:t>
            </a:r>
          </a:p>
          <a:p>
            <a:pPr marL="0" indent="0">
              <a:buNone/>
            </a:pPr>
            <a:r>
              <a:rPr lang="en-US" dirty="0"/>
              <a:t> ~13.5 kpc</a:t>
            </a:r>
          </a:p>
        </p:txBody>
      </p: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3E71B17A-D8C0-4B6A-B937-ED37AECFB65E}"/>
              </a:ext>
            </a:extLst>
          </p:cNvPr>
          <p:cNvCxnSpPr>
            <a:cxnSpLocks/>
          </p:cNvCxnSpPr>
          <p:nvPr/>
        </p:nvCxnSpPr>
        <p:spPr>
          <a:xfrm>
            <a:off x="3628571" y="2830286"/>
            <a:ext cx="870858" cy="5987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>
            <a:extLst>
              <a:ext uri="{FF2B5EF4-FFF2-40B4-BE49-F238E27FC236}">
                <a16:creationId xmlns:a16="http://schemas.microsoft.com/office/drawing/2014/main" id="{710C5070-550D-47FC-96E5-62045EF26ECA}"/>
              </a:ext>
            </a:extLst>
          </p:cNvPr>
          <p:cNvSpPr txBox="1"/>
          <p:nvPr/>
        </p:nvSpPr>
        <p:spPr>
          <a:xfrm>
            <a:off x="4436375" y="3300136"/>
            <a:ext cx="610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594845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C7A33C-C163-4545-8BCA-4BEE1F90B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extended emission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ED1C672-6110-4A89-8BA6-BEF300C3A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Subtracted the HI disk of main body</a:t>
            </a:r>
          </a:p>
          <a:p>
            <a:pPr lvl="1"/>
            <a:r>
              <a:rPr lang="en-US" dirty="0"/>
              <a:t>low-resolution </a:t>
            </a:r>
            <a:r>
              <a:rPr lang="en-US" dirty="0" err="1"/>
              <a:t>datacube</a:t>
            </a:r>
            <a:r>
              <a:rPr lang="en-US" dirty="0"/>
              <a:t> – high-resolution = residual</a:t>
            </a:r>
          </a:p>
          <a:p>
            <a:pPr lvl="1"/>
            <a:r>
              <a:rPr lang="en-US" dirty="0"/>
              <a:t>Smooth residual to 30” resolution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23AC1250-2D50-4C19-9023-C23DB3AC8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7" y="3016250"/>
            <a:ext cx="9525000" cy="3295650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989A4D97-C3A2-488D-95F6-A05E3794514D}"/>
              </a:ext>
            </a:extLst>
          </p:cNvPr>
          <p:cNvSpPr txBox="1"/>
          <p:nvPr/>
        </p:nvSpPr>
        <p:spPr>
          <a:xfrm>
            <a:off x="257628" y="6262042"/>
            <a:ext cx="11702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HI tail seems to be connected in both space and velocity to the HI structure around I </a:t>
            </a:r>
            <a:r>
              <a:rPr lang="en-US" sz="2400" dirty="0" err="1">
                <a:solidFill>
                  <a:srgbClr val="C00000"/>
                </a:solidFill>
              </a:rPr>
              <a:t>Zw</a:t>
            </a:r>
            <a:r>
              <a:rPr lang="en-US" sz="2400" dirty="0">
                <a:solidFill>
                  <a:srgbClr val="C00000"/>
                </a:solidFill>
              </a:rPr>
              <a:t> 18 C</a:t>
            </a:r>
          </a:p>
        </p:txBody>
      </p:sp>
    </p:spTree>
    <p:extLst>
      <p:ext uri="{BB962C8B-B14F-4D97-AF65-F5344CB8AC3E}">
        <p14:creationId xmlns:p14="http://schemas.microsoft.com/office/powerpoint/2010/main" val="77078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4FEA1D-1216-4AB1-AB7B-89547F3DA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 and H</a:t>
            </a:r>
            <a:r>
              <a:rPr lang="el-GR" dirty="0"/>
              <a:t>α </a:t>
            </a:r>
            <a:r>
              <a:rPr lang="en-US" dirty="0"/>
              <a:t>emission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85934D3-A0CB-44C5-ADC3-80755CA7A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dirty="0"/>
              <a:t>HI and Hα emission also presents a prominent arc to the west</a:t>
            </a:r>
          </a:p>
          <a:p>
            <a:pPr lvl="1"/>
            <a:r>
              <a:rPr lang="en-US" dirty="0"/>
              <a:t>radiation-bound ionization front driven into the ISM</a:t>
            </a:r>
          </a:p>
          <a:p>
            <a:pPr lvl="1"/>
            <a:r>
              <a:rPr lang="en-US" dirty="0"/>
              <a:t>stellar emission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4F79CE9-66A1-4C62-B227-874516C60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8683" y="1262856"/>
            <a:ext cx="5543550" cy="54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4388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771D33-2D41-4ED0-BDF8-EDD8247F8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IFS data of main body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D8332F5-DF73-4897-890E-3BDC4B668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75769" cy="4351338"/>
          </a:xfrm>
        </p:spPr>
        <p:txBody>
          <a:bodyPr/>
          <a:lstStyle/>
          <a:p>
            <a:r>
              <a:rPr lang="en-US" dirty="0"/>
              <a:t>PMAS (from ∼ 3640 to 7200 Å with∼ 2 Å/pixel)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9325170-431B-4265-9BE6-F139AB09B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7920" y="-70338"/>
            <a:ext cx="3375880" cy="270738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7881DC1-EEEA-4358-8B6B-BF99FDE3C8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7920" y="2637051"/>
            <a:ext cx="3829538" cy="4211696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1E2D0DAD-652C-4731-A04F-73A1613E217C}"/>
              </a:ext>
            </a:extLst>
          </p:cNvPr>
          <p:cNvSpPr/>
          <p:nvPr/>
        </p:nvSpPr>
        <p:spPr>
          <a:xfrm>
            <a:off x="9589477" y="826978"/>
            <a:ext cx="758093" cy="79973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10079044-4415-48CA-A403-D95C52A1804C}"/>
              </a:ext>
            </a:extLst>
          </p:cNvPr>
          <p:cNvCxnSpPr>
            <a:cxnSpLocks/>
          </p:cNvCxnSpPr>
          <p:nvPr/>
        </p:nvCxnSpPr>
        <p:spPr>
          <a:xfrm>
            <a:off x="10347570" y="1626713"/>
            <a:ext cx="1101968" cy="114527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F62FCC7C-2324-46F9-9C50-2A3FAF5495E7}"/>
              </a:ext>
            </a:extLst>
          </p:cNvPr>
          <p:cNvCxnSpPr>
            <a:cxnSpLocks/>
          </p:cNvCxnSpPr>
          <p:nvPr/>
        </p:nvCxnSpPr>
        <p:spPr>
          <a:xfrm flipH="1">
            <a:off x="8276492" y="1626713"/>
            <a:ext cx="1312986" cy="114527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>
            <a:extLst>
              <a:ext uri="{FF2B5EF4-FFF2-40B4-BE49-F238E27FC236}">
                <a16:creationId xmlns:a16="http://schemas.microsoft.com/office/drawing/2014/main" id="{4045228B-458D-4257-B2B1-69C48AD503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803" y="2478087"/>
            <a:ext cx="4443455" cy="369887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573F792-A515-480F-BC87-0709E0A6E1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5791" y="2518196"/>
            <a:ext cx="3925597" cy="3618658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7D96DBF3-5708-46C4-BFA3-4BD9F13DA940}"/>
              </a:ext>
            </a:extLst>
          </p:cNvPr>
          <p:cNvSpPr txBox="1"/>
          <p:nvPr/>
        </p:nvSpPr>
        <p:spPr>
          <a:xfrm>
            <a:off x="8364598" y="5556739"/>
            <a:ext cx="26025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16” × 16” (∼ 1.4 kpc × 1.4 kpc)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40B1F536-C770-4E78-9E78-D74BA0F62B00}"/>
              </a:ext>
            </a:extLst>
          </p:cNvPr>
          <p:cNvSpPr txBox="1"/>
          <p:nvPr/>
        </p:nvSpPr>
        <p:spPr>
          <a:xfrm>
            <a:off x="6096000" y="1146629"/>
            <a:ext cx="2268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 </a:t>
            </a:r>
            <a:r>
              <a:rPr lang="en-US" sz="2000" dirty="0" err="1"/>
              <a:t>Kehrig</a:t>
            </a:r>
            <a:r>
              <a:rPr lang="en-US" sz="2000" dirty="0"/>
              <a:t> et al. 2016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113D3127-B2D3-4322-B9F3-913BE66CAB14}"/>
              </a:ext>
            </a:extLst>
          </p:cNvPr>
          <p:cNvSpPr txBox="1"/>
          <p:nvPr/>
        </p:nvSpPr>
        <p:spPr>
          <a:xfrm>
            <a:off x="6061559" y="5167584"/>
            <a:ext cx="1965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derived from </a:t>
            </a:r>
            <a:r>
              <a:rPr lang="en-US" dirty="0" err="1"/>
              <a:t>Te</a:t>
            </a:r>
            <a:r>
              <a:rPr lang="en-US" dirty="0"/>
              <a:t>[</a:t>
            </a:r>
            <a:r>
              <a:rPr lang="en-US" dirty="0" err="1"/>
              <a:t>Oiii</a:t>
            </a:r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3439423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A51A11-A434-47E6-B0C4-95486D19E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high-excitation diffuse gas</a:t>
            </a:r>
          </a:p>
        </p:txBody>
      </p:sp>
      <p:sp>
        <p:nvSpPr>
          <p:cNvPr id="13" name="内容占位符 2">
            <a:extLst>
              <a:ext uri="{FF2B5EF4-FFF2-40B4-BE49-F238E27FC236}">
                <a16:creationId xmlns:a16="http://schemas.microsoft.com/office/drawing/2014/main" id="{6311A5B7-6E3A-4AB7-9813-AB3EC8A65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787" y="1597880"/>
            <a:ext cx="7375769" cy="985947"/>
          </a:xfrm>
        </p:spPr>
        <p:txBody>
          <a:bodyPr>
            <a:normAutofit/>
          </a:bodyPr>
          <a:lstStyle/>
          <a:p>
            <a:r>
              <a:rPr lang="en-US" altLang="zh-CN" dirty="0"/>
              <a:t>derived the </a:t>
            </a:r>
            <a:r>
              <a:rPr lang="en-US" altLang="zh-CN" dirty="0" err="1"/>
              <a:t>Te</a:t>
            </a:r>
            <a:r>
              <a:rPr lang="en-US" altLang="zh-CN" dirty="0"/>
              <a:t> values of [OIII] using the [OIII]λ4363/[OIII]λ4959,5007 line ratio</a:t>
            </a:r>
          </a:p>
          <a:p>
            <a:endParaRPr lang="en-US" dirty="0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CD4D4C8-F1AF-4697-8F53-CD202E373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05" y="2380413"/>
            <a:ext cx="5010150" cy="416242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ECA88DA6-0DAA-4B4E-9CA7-5916A777E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5094" y="2847623"/>
            <a:ext cx="4794984" cy="3695215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031476E7-965A-4148-B593-3D86E376F594}"/>
              </a:ext>
            </a:extLst>
          </p:cNvPr>
          <p:cNvSpPr txBox="1"/>
          <p:nvPr/>
        </p:nvSpPr>
        <p:spPr>
          <a:xfrm>
            <a:off x="7652586" y="2961268"/>
            <a:ext cx="2101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u="none" strike="noStrike" dirty="0">
                <a:solidFill>
                  <a:srgbClr val="111111"/>
                </a:solidFill>
                <a:effectLst/>
                <a:latin typeface="inherit"/>
              </a:rPr>
              <a:t>Izotov et al., 2012</a:t>
            </a:r>
            <a:endParaRPr lang="en-US" b="0" i="0" dirty="0">
              <a:solidFill>
                <a:srgbClr val="111111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1B69A6A1-205B-4C02-BA42-39514B8B63CB}"/>
              </a:ext>
            </a:extLst>
          </p:cNvPr>
          <p:cNvSpPr txBox="1"/>
          <p:nvPr/>
        </p:nvSpPr>
        <p:spPr>
          <a:xfrm>
            <a:off x="637728" y="2868551"/>
            <a:ext cx="19830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the first time that </a:t>
            </a:r>
            <a:r>
              <a:rPr lang="en-US" altLang="zh-CN" dirty="0" err="1"/>
              <a:t>Te</a:t>
            </a:r>
            <a:r>
              <a:rPr lang="en-US" altLang="zh-CN" dirty="0"/>
              <a:t>[</a:t>
            </a:r>
            <a:r>
              <a:rPr lang="en-US" altLang="zh-CN" dirty="0" err="1"/>
              <a:t>Oiii</a:t>
            </a:r>
            <a:r>
              <a:rPr lang="en-US" altLang="zh-CN" dirty="0"/>
              <a:t>] values&gt; 22,000 K are derived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AB031724-3F8F-48F5-BB13-36E4F2A8D9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1122" y="133435"/>
            <a:ext cx="4719579" cy="204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734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628E85-C088-4077-BB34-FC3BD2A7B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BCDs (Blue Compact </a:t>
            </a:r>
            <a:r>
              <a:rPr lang="en-US" dirty="0">
                <a:solidFill>
                  <a:srgbClr val="C00000"/>
                </a:solidFill>
              </a:rPr>
              <a:t>Dwarf</a:t>
            </a:r>
            <a:r>
              <a:rPr lang="en-US" dirty="0"/>
              <a:t>s)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8EE29DB-C20D-417B-8CC3-CDFB86F3B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BCDs are low-mass galaxies that are experiencing starbursts.</a:t>
            </a:r>
          </a:p>
          <a:p>
            <a:r>
              <a:rPr lang="en-US" dirty="0"/>
              <a:t>BCD</a:t>
            </a:r>
            <a:r>
              <a:rPr lang="en-US" altLang="zh-CN" dirty="0"/>
              <a:t>s</a:t>
            </a:r>
            <a:r>
              <a:rPr lang="en-US" dirty="0"/>
              <a:t> are the </a:t>
            </a:r>
            <a:r>
              <a:rPr lang="en-US" dirty="0">
                <a:solidFill>
                  <a:srgbClr val="C00000"/>
                </a:solidFill>
              </a:rPr>
              <a:t>most metal-poor</a:t>
            </a:r>
            <a:r>
              <a:rPr lang="en-US" dirty="0"/>
              <a:t> galaxies</a:t>
            </a:r>
          </a:p>
          <a:p>
            <a:pPr lvl="1"/>
            <a:r>
              <a:rPr lang="en-US" dirty="0"/>
              <a:t>resemble primeval galaxy in the nearby universe.</a:t>
            </a:r>
          </a:p>
          <a:p>
            <a:r>
              <a:rPr lang="en-US" b="0" i="0" dirty="0">
                <a:solidFill>
                  <a:srgbClr val="222222"/>
                </a:solidFill>
                <a:effectLst/>
                <a:latin typeface="Lora"/>
              </a:rPr>
              <a:t>Dwarfs are the most common type of galaxy in the universe, but they are difficult to observe, especially at high redshifts.</a:t>
            </a:r>
          </a:p>
          <a:p>
            <a:pPr lvl="1"/>
            <a:r>
              <a:rPr lang="en-US" dirty="0"/>
              <a:t>BCDs are </a:t>
            </a:r>
            <a:r>
              <a:rPr lang="en-US" dirty="0">
                <a:solidFill>
                  <a:srgbClr val="C00000"/>
                </a:solidFill>
              </a:rPr>
              <a:t>easily observed </a:t>
            </a:r>
            <a:r>
              <a:rPr lang="en-US" dirty="0"/>
              <a:t>because they have strong emission lines.</a:t>
            </a:r>
          </a:p>
          <a:p>
            <a:r>
              <a:rPr lang="en-US" dirty="0"/>
              <a:t>Actually, BCDs also contain old stars, with ages &gt;2–3 </a:t>
            </a:r>
            <a:r>
              <a:rPr lang="en-US" dirty="0" err="1"/>
              <a:t>Gyr</a:t>
            </a:r>
            <a:endParaRPr lang="en-US" dirty="0"/>
          </a:p>
          <a:p>
            <a:pPr lvl="1"/>
            <a:r>
              <a:rPr lang="en-US" dirty="0"/>
              <a:t>BCDs may be transition-type dwarfs, but it is unclear whether they  are evolutionary connections with other dwarfs</a:t>
            </a:r>
          </a:p>
        </p:txBody>
      </p:sp>
    </p:spTree>
    <p:extLst>
      <p:ext uri="{BB962C8B-B14F-4D97-AF65-F5344CB8AC3E}">
        <p14:creationId xmlns:p14="http://schemas.microsoft.com/office/powerpoint/2010/main" val="796625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E92092-0494-4F38-8ED5-534F40631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high-excitation diffuse gas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4590146-A7D8-4C48-967C-3A875A3A7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64200" cy="4351338"/>
          </a:xfrm>
        </p:spPr>
        <p:txBody>
          <a:bodyPr>
            <a:normAutofit/>
          </a:bodyPr>
          <a:lstStyle/>
          <a:p>
            <a:r>
              <a:rPr lang="en-US" altLang="zh-CN" dirty="0" err="1"/>
              <a:t>HeII</a:t>
            </a:r>
            <a:r>
              <a:rPr lang="el-GR" altLang="zh-CN" dirty="0"/>
              <a:t>λ4686</a:t>
            </a:r>
            <a:r>
              <a:rPr lang="en-US" altLang="zh-CN" dirty="0"/>
              <a:t> (</a:t>
            </a:r>
            <a:r>
              <a:rPr lang="en-US" dirty="0"/>
              <a:t>⩾ 54 eV</a:t>
            </a:r>
            <a:r>
              <a:rPr lang="en-US" altLang="zh-CN" dirty="0"/>
              <a:t>) was found in the NW knot</a:t>
            </a:r>
          </a:p>
          <a:p>
            <a:r>
              <a:rPr lang="en-US" dirty="0">
                <a:latin typeface="AdvOTf9433e2d"/>
              </a:rPr>
              <a:t>conventional He II-ionizing sources </a:t>
            </a:r>
            <a:r>
              <a:rPr lang="en-US" sz="2000" dirty="0">
                <a:latin typeface="AdvTTab7e17fd"/>
              </a:rPr>
              <a:t>(</a:t>
            </a:r>
            <a:r>
              <a:rPr lang="en-US" sz="2000" dirty="0">
                <a:latin typeface="AdvOTf9433e2d"/>
              </a:rPr>
              <a:t>e.g., WRs, shocks, X-ray binaries</a:t>
            </a:r>
            <a:r>
              <a:rPr lang="en-US" sz="2000" dirty="0">
                <a:latin typeface="AdvTTab7e17fd"/>
              </a:rPr>
              <a:t>) </a:t>
            </a:r>
            <a:r>
              <a:rPr lang="en-US" dirty="0">
                <a:latin typeface="AdvOTf9433e2d"/>
              </a:rPr>
              <a:t>cannot account for the total He II-ionization budget in </a:t>
            </a:r>
            <a:r>
              <a:rPr lang="en-US" dirty="0" err="1">
                <a:latin typeface="AdvOTf9433e2d"/>
              </a:rPr>
              <a:t>IZw</a:t>
            </a:r>
            <a:r>
              <a:rPr lang="en-US" dirty="0">
                <a:latin typeface="AdvOTf9433e2d"/>
              </a:rPr>
              <a:t> 18.</a:t>
            </a:r>
          </a:p>
          <a:p>
            <a:r>
              <a:rPr lang="en-US" altLang="zh-CN" dirty="0">
                <a:latin typeface="AdvOTf9433e2d"/>
              </a:rPr>
              <a:t>Can Interpret by </a:t>
            </a:r>
            <a:r>
              <a:rPr lang="en-US" dirty="0">
                <a:latin typeface="AdvOTf9433e2d"/>
              </a:rPr>
              <a:t>super-massive O stars or nearly metal-free ionizing stars</a:t>
            </a:r>
            <a:endParaRPr lang="en-US" altLang="zh-CN" dirty="0">
              <a:latin typeface="AdvOTf9433e2d"/>
            </a:endParaRPr>
          </a:p>
          <a:p>
            <a:pPr marL="0" indent="0">
              <a:buNone/>
            </a:pPr>
            <a:endParaRPr lang="en-US" dirty="0">
              <a:latin typeface="AdvOTf9433e2d"/>
            </a:endParaRPr>
          </a:p>
          <a:p>
            <a:pPr algn="l"/>
            <a:endParaRPr 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D70B7CA-B7AA-4597-8A81-A2B480455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9044" y="365125"/>
            <a:ext cx="5572125" cy="252412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78E5CCB-5661-4AED-A7E8-FF90AADBA6AF}"/>
              </a:ext>
            </a:extLst>
          </p:cNvPr>
          <p:cNvSpPr txBox="1"/>
          <p:nvPr/>
        </p:nvSpPr>
        <p:spPr>
          <a:xfrm>
            <a:off x="7784123" y="922215"/>
            <a:ext cx="1703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Kehrig</a:t>
            </a:r>
            <a:r>
              <a:rPr lang="en-US" dirty="0"/>
              <a:t> et al. (2015)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A4D46CA-667F-4BA8-9C56-B7C6E2E0B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7172" y="3005787"/>
            <a:ext cx="3720612" cy="342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14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781A51-024D-4896-B3FC-C2CFE243C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high-mass X-ray binary(HMXB)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950DE34-8A3C-4714-A99C-3E85BA32A1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Combine low metallicity massive stars and the emission from HMXB cannot reproduce</a:t>
            </a:r>
          </a:p>
          <a:p>
            <a:r>
              <a:rPr lang="en-US" altLang="zh-CN" dirty="0"/>
              <a:t>3 He II Regions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6FDD31C-1053-4C58-A429-C82B15A2FB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936"/>
          <a:stretch/>
        </p:blipFill>
        <p:spPr>
          <a:xfrm>
            <a:off x="267602" y="3126690"/>
            <a:ext cx="6466573" cy="339079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A0CEF54-2C1B-4748-87C5-050834B2C1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4175" y="3095625"/>
            <a:ext cx="4619625" cy="376237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89333AB-7BC1-42AF-8883-A5017FC13421}"/>
              </a:ext>
            </a:extLst>
          </p:cNvPr>
          <p:cNvSpPr txBox="1"/>
          <p:nvPr/>
        </p:nvSpPr>
        <p:spPr>
          <a:xfrm>
            <a:off x="4242705" y="5807631"/>
            <a:ext cx="2206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Kehrig</a:t>
            </a:r>
            <a:r>
              <a:rPr lang="en-US" dirty="0">
                <a:solidFill>
                  <a:schemeClr val="bg1"/>
                </a:solidFill>
              </a:rPr>
              <a:t> et al., 2021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9968A37-E3B4-4B1D-9BE9-3464FEC3024B}"/>
              </a:ext>
            </a:extLst>
          </p:cNvPr>
          <p:cNvSpPr txBox="1"/>
          <p:nvPr/>
        </p:nvSpPr>
        <p:spPr>
          <a:xfrm>
            <a:off x="9158513" y="5665569"/>
            <a:ext cx="980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Ryan et al., 2021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ECBE75C-D523-43BB-AA4A-84817AAC4A9C}"/>
              </a:ext>
            </a:extLst>
          </p:cNvPr>
          <p:cNvSpPr txBox="1"/>
          <p:nvPr/>
        </p:nvSpPr>
        <p:spPr>
          <a:xfrm>
            <a:off x="8606970" y="3643086"/>
            <a:ext cx="1531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Chandra X-ray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D2D3D4D-1919-4F3B-A935-E208818AF1D7}"/>
              </a:ext>
            </a:extLst>
          </p:cNvPr>
          <p:cNvSpPr txBox="1"/>
          <p:nvPr/>
        </p:nvSpPr>
        <p:spPr>
          <a:xfrm>
            <a:off x="8606970" y="3998012"/>
            <a:ext cx="1973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KCWI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2940AD1-C468-4C5F-8837-FB614D683369}"/>
              </a:ext>
            </a:extLst>
          </p:cNvPr>
          <p:cNvSpPr txBox="1"/>
          <p:nvPr/>
        </p:nvSpPr>
        <p:spPr>
          <a:xfrm>
            <a:off x="267602" y="3273754"/>
            <a:ext cx="3091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Chandra ACIS X-ray contours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9753FF1-6FDE-4412-A943-2212D51A20EF}"/>
              </a:ext>
            </a:extLst>
          </p:cNvPr>
          <p:cNvSpPr txBox="1"/>
          <p:nvPr/>
        </p:nvSpPr>
        <p:spPr>
          <a:xfrm>
            <a:off x="267602" y="3575618"/>
            <a:ext cx="1082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PMAS</a:t>
            </a:r>
          </a:p>
        </p:txBody>
      </p:sp>
    </p:spTree>
    <p:extLst>
      <p:ext uri="{BB962C8B-B14F-4D97-AF65-F5344CB8AC3E}">
        <p14:creationId xmlns:p14="http://schemas.microsoft.com/office/powerpoint/2010/main" val="20677222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40FA84-BD22-4D2A-8E61-3A3DD712E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Wolf-</a:t>
            </a:r>
            <a:r>
              <a:rPr lang="en-US" altLang="zh-CN" dirty="0" err="1"/>
              <a:t>Rayet</a:t>
            </a:r>
            <a:r>
              <a:rPr lang="en-US" altLang="zh-CN" dirty="0"/>
              <a:t> Stars, Jet or Beamed X-ray </a:t>
            </a:r>
            <a:endParaRPr 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03BBFC2-F85A-4B3D-A3C7-BDFA2265D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494486" cy="4351338"/>
          </a:xfrm>
        </p:spPr>
        <p:txBody>
          <a:bodyPr/>
          <a:lstStyle/>
          <a:p>
            <a:r>
              <a:rPr lang="en-US" dirty="0"/>
              <a:t>no kinematic anomalies driven by jet/outflow activity</a:t>
            </a:r>
          </a:p>
          <a:p>
            <a:r>
              <a:rPr lang="en-US" dirty="0"/>
              <a:t>isotropic X-ray emission is hard to generate the observed He II emission</a:t>
            </a:r>
          </a:p>
          <a:p>
            <a:r>
              <a:rPr lang="en-US" dirty="0"/>
              <a:t>early-type Nitrogen-rich Wolf-</a:t>
            </a:r>
            <a:r>
              <a:rPr lang="en-US" dirty="0" err="1"/>
              <a:t>Rayet</a:t>
            </a:r>
            <a:r>
              <a:rPr lang="en-US" dirty="0"/>
              <a:t> stars </a:t>
            </a:r>
          </a:p>
          <a:p>
            <a:pPr lvl="1"/>
            <a:r>
              <a:rPr lang="en-US" dirty="0"/>
              <a:t>with low winds could power the two He III regions, .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F98BAC7-DCCF-4916-83B2-E1215774C8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0857" y="4044804"/>
            <a:ext cx="3701143" cy="299768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9B57F88-307F-42EA-B234-35ABC532F6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156" y="3984965"/>
            <a:ext cx="6629400" cy="305752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4368EB7-FB1B-46F6-929A-69516E24EC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3712" y="1289542"/>
            <a:ext cx="2975430" cy="2570772"/>
          </a:xfrm>
          <a:prstGeom prst="rect">
            <a:avLst/>
          </a:prstGeom>
        </p:spPr>
      </p:pic>
      <p:sp>
        <p:nvSpPr>
          <p:cNvPr id="4" name="乘号 3">
            <a:extLst>
              <a:ext uri="{FF2B5EF4-FFF2-40B4-BE49-F238E27FC236}">
                <a16:creationId xmlns:a16="http://schemas.microsoft.com/office/drawing/2014/main" id="{03197917-CAEB-4A75-860D-75E6BA0B45D6}"/>
              </a:ext>
            </a:extLst>
          </p:cNvPr>
          <p:cNvSpPr/>
          <p:nvPr/>
        </p:nvSpPr>
        <p:spPr>
          <a:xfrm>
            <a:off x="4650153" y="431616"/>
            <a:ext cx="1031631" cy="1192579"/>
          </a:xfrm>
          <a:prstGeom prst="mathMultiply">
            <a:avLst>
              <a:gd name="adj1" fmla="val 79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乘号 7">
            <a:extLst>
              <a:ext uri="{FF2B5EF4-FFF2-40B4-BE49-F238E27FC236}">
                <a16:creationId xmlns:a16="http://schemas.microsoft.com/office/drawing/2014/main" id="{C5B15335-D153-4CE0-B927-844C003FC5C9}"/>
              </a:ext>
            </a:extLst>
          </p:cNvPr>
          <p:cNvSpPr/>
          <p:nvPr/>
        </p:nvSpPr>
        <p:spPr>
          <a:xfrm>
            <a:off x="7600461" y="365125"/>
            <a:ext cx="1031631" cy="1192579"/>
          </a:xfrm>
          <a:prstGeom prst="mathMultiply">
            <a:avLst>
              <a:gd name="adj1" fmla="val 79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8676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8ABF01-BBF3-4F0E-9C8F-67FFD3DA3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内容占位符 8">
            <a:extLst>
              <a:ext uri="{FF2B5EF4-FFF2-40B4-BE49-F238E27FC236}">
                <a16:creationId xmlns:a16="http://schemas.microsoft.com/office/drawing/2014/main" id="{CE716B05-4DE3-429F-9E36-E6A7238D36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65598" y="3509787"/>
            <a:ext cx="4126402" cy="2201245"/>
          </a:xfr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AE99D23-8EDC-43A7-9A43-455E0F3B2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729" y="2677502"/>
            <a:ext cx="4352925" cy="334327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6808727-1E95-46A5-AD05-02F670A36F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4977" y="3179154"/>
            <a:ext cx="3799010" cy="286251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671C2DD-2D62-481E-B348-9F429A0B47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5852" y="590065"/>
            <a:ext cx="2647711" cy="220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8473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753E85-D7C4-43C5-8CF4-493CD089B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 </a:t>
            </a:r>
            <a:endParaRPr 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4E6094A-FC2B-44EF-8F25-C6398D3DCD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/>
              <a:t>I </a:t>
            </a:r>
            <a:r>
              <a:rPr lang="en-US" dirty="0" err="1"/>
              <a:t>Zw</a:t>
            </a:r>
            <a:r>
              <a:rPr lang="en-US" dirty="0"/>
              <a:t> 18 has low metallicity and high SFR</a:t>
            </a:r>
          </a:p>
          <a:p>
            <a:pPr algn="l"/>
            <a:r>
              <a:rPr lang="en-US" dirty="0"/>
              <a:t>The mechanism that triggered the starburst is most likely to have been an interaction/merger between gas-rich dwarf galaxies.</a:t>
            </a:r>
          </a:p>
          <a:p>
            <a:pPr algn="l"/>
            <a:r>
              <a:rPr lang="en-US" altLang="zh-CN" dirty="0"/>
              <a:t>C-component may be a ‘relic’ </a:t>
            </a:r>
          </a:p>
          <a:p>
            <a:r>
              <a:rPr lang="en-US" altLang="zh-CN" dirty="0"/>
              <a:t>In the SF region, </a:t>
            </a:r>
            <a:r>
              <a:rPr lang="en-US" dirty="0"/>
              <a:t>the origin of </a:t>
            </a:r>
            <a:r>
              <a:rPr lang="en-US" altLang="zh-CN" dirty="0"/>
              <a:t>high-excitation diffuse gas still difficult to understand</a:t>
            </a:r>
          </a:p>
          <a:p>
            <a:r>
              <a:rPr lang="en-US" altLang="zh-CN" dirty="0"/>
              <a:t>It is a good object to study high-z galaxy. </a:t>
            </a:r>
          </a:p>
          <a:p>
            <a:pPr lvl="1"/>
            <a:r>
              <a:rPr lang="en-US" dirty="0"/>
              <a:t>Low metallicity</a:t>
            </a:r>
          </a:p>
          <a:p>
            <a:pPr lvl="1"/>
            <a:r>
              <a:rPr lang="en-US" dirty="0"/>
              <a:t>Many HII region</a:t>
            </a:r>
          </a:p>
        </p:txBody>
      </p:sp>
    </p:spTree>
    <p:extLst>
      <p:ext uri="{BB962C8B-B14F-4D97-AF65-F5344CB8AC3E}">
        <p14:creationId xmlns:p14="http://schemas.microsoft.com/office/powerpoint/2010/main" val="6264642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289199-6FF7-4833-B252-FCB570BF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altLang="zh-CN" dirty="0"/>
              <a:t>y work</a:t>
            </a:r>
            <a:endParaRPr 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C57990C-5374-4B2A-882F-E95E0216EB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内容占位符 4">
            <a:extLst>
              <a:ext uri="{FF2B5EF4-FFF2-40B4-BE49-F238E27FC236}">
                <a16:creationId xmlns:a16="http://schemas.microsoft.com/office/drawing/2014/main" id="{4F81BF57-C740-4E05-9340-3766D7CA8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42375"/>
            <a:ext cx="2899727" cy="261255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F7C81E6-C9F6-4F92-B343-E6DDA3C46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1027" y="1509523"/>
            <a:ext cx="3030128" cy="2878260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54F76C44-5C3A-42EA-87BD-4B9417FDA9F6}"/>
              </a:ext>
            </a:extLst>
          </p:cNvPr>
          <p:cNvCxnSpPr/>
          <p:nvPr/>
        </p:nvCxnSpPr>
        <p:spPr>
          <a:xfrm flipV="1">
            <a:off x="2704122" y="1642375"/>
            <a:ext cx="2219570" cy="94451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4D1EE26C-B7C4-49F0-A912-DE7B5F9974F4}"/>
              </a:ext>
            </a:extLst>
          </p:cNvPr>
          <p:cNvCxnSpPr/>
          <p:nvPr/>
        </p:nvCxnSpPr>
        <p:spPr>
          <a:xfrm>
            <a:off x="2704122" y="2948653"/>
            <a:ext cx="2219570" cy="1037193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>
            <a:extLst>
              <a:ext uri="{FF2B5EF4-FFF2-40B4-BE49-F238E27FC236}">
                <a16:creationId xmlns:a16="http://schemas.microsoft.com/office/drawing/2014/main" id="{0645A4AF-6C07-4EDC-A305-B51D25B67F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39" y="4110449"/>
            <a:ext cx="7420509" cy="2745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0F7744C-0F1C-42BB-92ED-289463F715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9467" y="4285749"/>
            <a:ext cx="4242533" cy="239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632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73F30C-E3F6-4404-8185-ED557A2D5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Zw</a:t>
            </a:r>
            <a:r>
              <a:rPr lang="en-US" dirty="0"/>
              <a:t> 18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D69C3E-7716-4A0D-9370-BE081FDB1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1255"/>
            <a:ext cx="5288107" cy="4351338"/>
          </a:xfrm>
        </p:spPr>
        <p:txBody>
          <a:bodyPr/>
          <a:lstStyle/>
          <a:p>
            <a:r>
              <a:rPr lang="en-US" dirty="0"/>
              <a:t>The BCD galaxy I </a:t>
            </a:r>
            <a:r>
              <a:rPr lang="en-US" dirty="0" err="1"/>
              <a:t>Zw</a:t>
            </a:r>
            <a:r>
              <a:rPr lang="en-US" dirty="0"/>
              <a:t> 18 is one of the most intriguing objects in the local universe.</a:t>
            </a:r>
          </a:p>
          <a:p>
            <a:pPr lvl="1"/>
            <a:r>
              <a:rPr lang="en-US" dirty="0"/>
              <a:t>metal-poor (12+log(O/H) ∼ 7.22 1/30 Z</a:t>
            </a:r>
            <a:r>
              <a:rPr lang="en-US" baseline="-25000" dirty="0"/>
              <a:t>⊙</a:t>
            </a:r>
            <a:r>
              <a:rPr lang="en-US" dirty="0"/>
              <a:t>, Izotov &amp; </a:t>
            </a:r>
            <a:r>
              <a:rPr lang="en-US" dirty="0" err="1"/>
              <a:t>Thuan</a:t>
            </a:r>
            <a:r>
              <a:rPr lang="en-US" dirty="0"/>
              <a:t> 1999)</a:t>
            </a:r>
          </a:p>
          <a:p>
            <a:pPr lvl="1"/>
            <a:r>
              <a:rPr lang="en-US" dirty="0"/>
              <a:t>a current star formation rate (SFR) as high as ≈ 1M</a:t>
            </a:r>
            <a:r>
              <a:rPr lang="en-US" baseline="-25000" dirty="0"/>
              <a:t>⊙</a:t>
            </a:r>
            <a:r>
              <a:rPr lang="en-US" dirty="0"/>
              <a:t>/</a:t>
            </a:r>
            <a:r>
              <a:rPr lang="en-US" dirty="0" err="1"/>
              <a:t>yr</a:t>
            </a:r>
            <a:r>
              <a:rPr lang="en-US" dirty="0"/>
              <a:t> (</a:t>
            </a:r>
            <a:r>
              <a:rPr lang="en-US" sz="2400" dirty="0" err="1"/>
              <a:t>Annibali</a:t>
            </a:r>
            <a:r>
              <a:rPr lang="en-US" sz="2400" dirty="0"/>
              <a:t> et al. 2013</a:t>
            </a:r>
            <a:r>
              <a:rPr lang="en-US" dirty="0"/>
              <a:t>)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CBE1455-BB00-4980-96D2-07E3597697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28" t="8524" r="2616" b="18846"/>
          <a:stretch/>
        </p:blipFill>
        <p:spPr>
          <a:xfrm rot="2165108">
            <a:off x="6931528" y="663294"/>
            <a:ext cx="4788802" cy="439708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9E2CA4B2-D082-4600-BA14-39E1E68CCD01}"/>
              </a:ext>
            </a:extLst>
          </p:cNvPr>
          <p:cNvSpPr txBox="1"/>
          <p:nvPr/>
        </p:nvSpPr>
        <p:spPr>
          <a:xfrm>
            <a:off x="10408138" y="4324038"/>
            <a:ext cx="18913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Alessandra et al. (1999)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528D618-B9C5-4A54-A883-F9B65F63DB7A}"/>
              </a:ext>
            </a:extLst>
          </p:cNvPr>
          <p:cNvSpPr txBox="1"/>
          <p:nvPr/>
        </p:nvSpPr>
        <p:spPr>
          <a:xfrm>
            <a:off x="9534769" y="714551"/>
            <a:ext cx="2657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HST/WFPC2 F555W filter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FBC9CC4-6F44-4F27-A487-99468F418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304" y="3562350"/>
            <a:ext cx="3476625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86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FFA7F8-8AAF-4A72-8C7C-9EF610A3D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BCDs (Blue Compact </a:t>
            </a:r>
            <a:r>
              <a:rPr lang="en-US" dirty="0">
                <a:solidFill>
                  <a:srgbClr val="C00000"/>
                </a:solidFill>
              </a:rPr>
              <a:t>Dwarf </a:t>
            </a:r>
            <a:r>
              <a:rPr lang="en-US" dirty="0"/>
              <a:t>galaxies)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BE5A119-4D8B-47ED-BC89-51E84B8C9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BCD</a:t>
            </a:r>
            <a:r>
              <a:rPr lang="zh-CN" altLang="en-US" dirty="0"/>
              <a:t>星系是目前为止发现的金属丰度最贫的一类星系</a:t>
            </a:r>
            <a:endParaRPr lang="en-US" altLang="zh-CN" dirty="0"/>
          </a:p>
          <a:p>
            <a:pPr lvl="1"/>
            <a:r>
              <a:rPr lang="zh-CN" altLang="en-US" dirty="0"/>
              <a:t>所以和宇宙第一代星系形成有关联</a:t>
            </a:r>
            <a:endParaRPr lang="en-US" altLang="zh-CN" dirty="0"/>
          </a:p>
          <a:p>
            <a:r>
              <a:rPr lang="zh-CN" altLang="en-US" dirty="0"/>
              <a:t>矮星系占多数，但是高红移的矮星系很难观测。</a:t>
            </a:r>
            <a:endParaRPr lang="en-US" altLang="zh-CN" dirty="0"/>
          </a:p>
          <a:p>
            <a:pPr lvl="1"/>
            <a:r>
              <a:rPr lang="zh-CN" altLang="en-US" dirty="0"/>
              <a:t>所以它可以看成是高红移星系甚至是第一代星系的对应体</a:t>
            </a:r>
            <a:endParaRPr lang="en-US" altLang="zh-CN" dirty="0"/>
          </a:p>
          <a:p>
            <a:r>
              <a:rPr lang="zh-CN" altLang="en-US" dirty="0"/>
              <a:t>通常认为</a:t>
            </a:r>
            <a:r>
              <a:rPr lang="en-US" altLang="zh-CN" dirty="0"/>
              <a:t>BCD</a:t>
            </a:r>
            <a:r>
              <a:rPr lang="zh-CN" altLang="en-US" dirty="0"/>
              <a:t>跟踪了第一代星系，但是它也存在年老恒星。</a:t>
            </a:r>
            <a:endParaRPr lang="en-US" altLang="zh-CN" dirty="0"/>
          </a:p>
          <a:p>
            <a:r>
              <a:rPr lang="en-US" dirty="0"/>
              <a:t>I Z</a:t>
            </a:r>
            <a:r>
              <a:rPr lang="en-US" altLang="zh-CN" dirty="0"/>
              <a:t>w18 </a:t>
            </a:r>
            <a:r>
              <a:rPr lang="zh-CN" altLang="en-US" dirty="0"/>
              <a:t>是一个典型的</a:t>
            </a:r>
            <a:r>
              <a:rPr lang="en-US" altLang="zh-CN" dirty="0"/>
              <a:t>BCD</a:t>
            </a:r>
            <a:r>
              <a:rPr lang="zh-CN" altLang="en-US" dirty="0"/>
              <a:t>星系</a:t>
            </a:r>
            <a:endParaRPr lang="en-US" altLang="zh-CN" dirty="0"/>
          </a:p>
          <a:p>
            <a:pPr lvl="1"/>
            <a:r>
              <a:rPr lang="zh-CN" altLang="en-US" dirty="0"/>
              <a:t>金属丰度</a:t>
            </a:r>
            <a:endParaRPr lang="en-US" altLang="zh-CN" dirty="0"/>
          </a:p>
          <a:p>
            <a:pPr lvl="1"/>
            <a:r>
              <a:rPr lang="zh-CN" altLang="en-US" dirty="0"/>
              <a:t>很强的</a:t>
            </a:r>
            <a:r>
              <a:rPr lang="en-US" altLang="zh-CN" dirty="0"/>
              <a:t>SFR</a:t>
            </a:r>
          </a:p>
          <a:p>
            <a:pPr lvl="1"/>
            <a:r>
              <a:rPr lang="zh-CN" altLang="en-US" dirty="0"/>
              <a:t>存在年老恒星</a:t>
            </a:r>
            <a:endParaRPr lang="en-US" altLang="zh-C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241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84DE35-8F62-4D78-9A15-FCB6D7C9B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Zw</a:t>
            </a:r>
            <a:r>
              <a:rPr lang="en-US" dirty="0"/>
              <a:t> 18 is not a truly young galaxy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BB4414E-A97D-423C-BE43-F92AEA65F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922818" cy="4759583"/>
          </a:xfrm>
        </p:spPr>
        <p:txBody>
          <a:bodyPr>
            <a:normAutofit/>
          </a:bodyPr>
          <a:lstStyle/>
          <a:p>
            <a:r>
              <a:rPr lang="en-US" sz="2800" dirty="0" err="1"/>
              <a:t>Annibali</a:t>
            </a:r>
            <a:r>
              <a:rPr lang="en-US" sz="2800" dirty="0"/>
              <a:t> et al. (2013) use </a:t>
            </a:r>
            <a:r>
              <a:rPr lang="en-US" dirty="0"/>
              <a:t>deep HST/ACS data</a:t>
            </a:r>
          </a:p>
          <a:p>
            <a:pPr lvl="1"/>
            <a:r>
              <a:rPr lang="en-US" dirty="0"/>
              <a:t>F606W (∼broad V), F814W (∼I)</a:t>
            </a:r>
          </a:p>
          <a:p>
            <a:r>
              <a:rPr lang="en-US" dirty="0"/>
              <a:t>111, 481, 590, 548, and 265 sources in regions A, B, C, D, and E</a:t>
            </a:r>
          </a:p>
          <a:p>
            <a:r>
              <a:rPr lang="en-US" dirty="0"/>
              <a:t>A+B+C=main body</a:t>
            </a:r>
          </a:p>
          <a:p>
            <a:pPr lvl="1"/>
            <a:r>
              <a:rPr lang="en-US" dirty="0"/>
              <a:t>A </a:t>
            </a:r>
            <a:r>
              <a:rPr lang="en-US" dirty="0">
                <a:sym typeface="Wingdings" panose="05000000000000000000" pitchFamily="2" charset="2"/>
              </a:rPr>
              <a:t> the most crowded one</a:t>
            </a:r>
          </a:p>
          <a:p>
            <a:pPr lvl="1"/>
            <a:r>
              <a:rPr lang="en-US" dirty="0"/>
              <a:t>B </a:t>
            </a:r>
            <a:r>
              <a:rPr lang="en-US" dirty="0">
                <a:sym typeface="Wingdings" panose="05000000000000000000" pitchFamily="2" charset="2"/>
              </a:rPr>
              <a:t> shell of ionized gas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  outskirts</a:t>
            </a:r>
            <a:endParaRPr lang="en-US" dirty="0"/>
          </a:p>
          <a:p>
            <a:r>
              <a:rPr lang="en-US" dirty="0"/>
              <a:t>D+E= secondary body</a:t>
            </a:r>
          </a:p>
          <a:p>
            <a:pPr lvl="1"/>
            <a:r>
              <a:rPr lang="en-US" dirty="0"/>
              <a:t>E is more crowded than region D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7880A47-546F-4A8E-A71E-1213212B1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5328" y="1679209"/>
            <a:ext cx="3848472" cy="449775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2CA4AC3E-C9C7-40A0-BF3D-29CCCDA4BF50}"/>
              </a:ext>
            </a:extLst>
          </p:cNvPr>
          <p:cNvSpPr txBox="1"/>
          <p:nvPr/>
        </p:nvSpPr>
        <p:spPr>
          <a:xfrm>
            <a:off x="8130308" y="4532460"/>
            <a:ext cx="672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Main</a:t>
            </a:r>
          </a:p>
          <a:p>
            <a:r>
              <a:rPr lang="en-US" dirty="0"/>
              <a:t>body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1936C3F-6DAB-4B26-AF08-FD2FBE9C224E}"/>
              </a:ext>
            </a:extLst>
          </p:cNvPr>
          <p:cNvSpPr txBox="1"/>
          <p:nvPr/>
        </p:nvSpPr>
        <p:spPr>
          <a:xfrm>
            <a:off x="9683262" y="2142077"/>
            <a:ext cx="1309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secondary</a:t>
            </a:r>
          </a:p>
          <a:p>
            <a:r>
              <a:rPr lang="en-US" dirty="0"/>
              <a:t>body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DF72B1F-4692-4B61-8237-5DE7EDBED16F}"/>
              </a:ext>
            </a:extLst>
          </p:cNvPr>
          <p:cNvSpPr txBox="1"/>
          <p:nvPr/>
        </p:nvSpPr>
        <p:spPr>
          <a:xfrm>
            <a:off x="9683262" y="6308209"/>
            <a:ext cx="21101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Annibali</a:t>
            </a:r>
            <a:r>
              <a:rPr lang="en-US" sz="1200" dirty="0"/>
              <a:t> et al. 2013</a:t>
            </a:r>
          </a:p>
        </p:txBody>
      </p:sp>
    </p:spTree>
    <p:extLst>
      <p:ext uri="{BB962C8B-B14F-4D97-AF65-F5344CB8AC3E}">
        <p14:creationId xmlns:p14="http://schemas.microsoft.com/office/powerpoint/2010/main" val="1067772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7668C5-6FA4-4C63-B2B5-5DD064846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Zw</a:t>
            </a:r>
            <a:r>
              <a:rPr lang="en-US" dirty="0"/>
              <a:t> 18 is not a truly young galaxy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7983017-F759-4CF9-A585-B744D79A9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57504" cy="4351338"/>
          </a:xfrm>
        </p:spPr>
        <p:txBody>
          <a:bodyPr/>
          <a:lstStyle/>
          <a:p>
            <a:r>
              <a:rPr lang="en-US" dirty="0"/>
              <a:t>the definition of the so called basis functions</a:t>
            </a:r>
          </a:p>
          <a:p>
            <a:pPr lvl="1"/>
            <a:r>
              <a:rPr lang="en-US" dirty="0"/>
              <a:t>simple star formation episodes of fixed duration</a:t>
            </a:r>
          </a:p>
          <a:p>
            <a:r>
              <a:rPr lang="en-US" dirty="0"/>
              <a:t>the statistical analysis for the identification of the best SFH .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A9076FE-CA0F-4C25-A1FD-D9ABEF3BC1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5704" y="1825625"/>
            <a:ext cx="5050436" cy="231224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6766DB1-00C5-4770-9CA7-0F48051C19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0390" y="4137873"/>
            <a:ext cx="5326706" cy="258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179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21FE3D-10ED-4324-B958-07D597955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Zw</a:t>
            </a:r>
            <a:r>
              <a:rPr lang="en-US" dirty="0"/>
              <a:t> 18 is not a truly young galaxy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EDDF1BA-5C6F-43BE-B515-325799195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360615"/>
            <a:ext cx="5629526" cy="34973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0587116-D5E1-4CF0-A0A9-D11AFCDF19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7247" y="1304301"/>
            <a:ext cx="6001932" cy="2348150"/>
          </a:xfrm>
          <a:prstGeom prst="rect">
            <a:avLst/>
          </a:prstGeom>
        </p:spPr>
      </p:pic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A12B2F1-8295-4B35-A76F-2BB3F3CF0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99047" cy="4351338"/>
          </a:xfrm>
        </p:spPr>
        <p:txBody>
          <a:bodyPr/>
          <a:lstStyle/>
          <a:p>
            <a:r>
              <a:rPr lang="en-US" dirty="0"/>
              <a:t>it is not a truly young galaxy at its first bursts of star formation</a:t>
            </a:r>
          </a:p>
          <a:p>
            <a:r>
              <a:rPr lang="en-US" dirty="0"/>
              <a:t>a burst occurred 6-10 </a:t>
            </a:r>
            <a:r>
              <a:rPr lang="en-US" dirty="0" err="1"/>
              <a:t>Myr</a:t>
            </a:r>
            <a:r>
              <a:rPr lang="en-US" dirty="0"/>
              <a:t> ago at a rate as high as 1.6M</a:t>
            </a:r>
            <a:r>
              <a:rPr lang="en-US" baseline="-25000" dirty="0"/>
              <a:t>⊙</a:t>
            </a:r>
            <a:r>
              <a:rPr lang="en-US" dirty="0"/>
              <a:t>/</a:t>
            </a:r>
            <a:r>
              <a:rPr lang="en-US" dirty="0" err="1"/>
              <a:t>yr</a:t>
            </a:r>
            <a:r>
              <a:rPr lang="en-US" dirty="0"/>
              <a:t>, in region A.</a:t>
            </a:r>
          </a:p>
          <a:p>
            <a:r>
              <a:rPr lang="en-US" dirty="0"/>
              <a:t>in the secondary body the SF was more active before 10 </a:t>
            </a:r>
            <a:r>
              <a:rPr lang="en-US" dirty="0" err="1"/>
              <a:t>Myr</a:t>
            </a:r>
            <a:r>
              <a:rPr lang="en-US" dirty="0"/>
              <a:t> ago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4FA16D4-B6AB-4AED-BE78-34C5E70078E5}"/>
              </a:ext>
            </a:extLst>
          </p:cNvPr>
          <p:cNvSpPr txBox="1"/>
          <p:nvPr/>
        </p:nvSpPr>
        <p:spPr>
          <a:xfrm>
            <a:off x="466474" y="5415657"/>
            <a:ext cx="74121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What triggered the starburst? </a:t>
            </a:r>
          </a:p>
          <a:p>
            <a:r>
              <a:rPr lang="en-US" sz="3200" dirty="0">
                <a:solidFill>
                  <a:srgbClr val="C00000"/>
                </a:solidFill>
              </a:rPr>
              <a:t>Why is the metallicity so low?</a:t>
            </a:r>
          </a:p>
        </p:txBody>
      </p:sp>
    </p:spTree>
    <p:extLst>
      <p:ext uri="{BB962C8B-B14F-4D97-AF65-F5344CB8AC3E}">
        <p14:creationId xmlns:p14="http://schemas.microsoft.com/office/powerpoint/2010/main" val="3701317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6BFCA2-8075-4E7E-8AC5-4DC711FBC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Dynamics of I </a:t>
            </a:r>
            <a:r>
              <a:rPr lang="en-US" dirty="0" err="1"/>
              <a:t>Zw</a:t>
            </a:r>
            <a:r>
              <a:rPr lang="en-US" dirty="0"/>
              <a:t> 18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DA66819-4A00-4E1D-9EEB-D5386B517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Public HI data taken from the VLA archive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Smoothed velocity to a resolution of 5.2km/s (10.4km/s for the high-resolution data) </a:t>
            </a:r>
          </a:p>
          <a:p>
            <a:r>
              <a:rPr lang="en-US" dirty="0"/>
              <a:t>Smoothed spatially to 20”,5”,2” for the low, intermediate and high resolution data 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9A7EFD6-BD21-4D1D-AC67-836ECBA520F5}"/>
              </a:ext>
            </a:extLst>
          </p:cNvPr>
          <p:cNvSpPr txBox="1"/>
          <p:nvPr/>
        </p:nvSpPr>
        <p:spPr>
          <a:xfrm>
            <a:off x="9227128" y="1219200"/>
            <a:ext cx="2646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Lelli</a:t>
            </a:r>
            <a:r>
              <a:rPr lang="en-US" sz="2400" dirty="0"/>
              <a:t> et al. 2012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0D40A8A-5204-491D-BC52-0611AF297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62" y="2327130"/>
            <a:ext cx="11572875" cy="140017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A3021CF2-E0B2-45C3-A5E2-52BB603F0C3E}"/>
              </a:ext>
            </a:extLst>
          </p:cNvPr>
          <p:cNvSpPr txBox="1"/>
          <p:nvPr/>
        </p:nvSpPr>
        <p:spPr>
          <a:xfrm>
            <a:off x="1427019" y="2657886"/>
            <a:ext cx="692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~2”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F7D6501-204B-428C-9D46-6CDE802AE7B6}"/>
              </a:ext>
            </a:extLst>
          </p:cNvPr>
          <p:cNvSpPr txBox="1"/>
          <p:nvPr/>
        </p:nvSpPr>
        <p:spPr>
          <a:xfrm>
            <a:off x="1427019" y="2842552"/>
            <a:ext cx="692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~5”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1ACF18C-98C6-4E04-BF06-A71F0D093236}"/>
              </a:ext>
            </a:extLst>
          </p:cNvPr>
          <p:cNvSpPr txBox="1"/>
          <p:nvPr/>
        </p:nvSpPr>
        <p:spPr>
          <a:xfrm>
            <a:off x="1414247" y="3027218"/>
            <a:ext cx="692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~20”</a:t>
            </a:r>
          </a:p>
        </p:txBody>
      </p:sp>
    </p:spTree>
    <p:extLst>
      <p:ext uri="{BB962C8B-B14F-4D97-AF65-F5344CB8AC3E}">
        <p14:creationId xmlns:p14="http://schemas.microsoft.com/office/powerpoint/2010/main" val="675704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B8A2D9-1CA2-4A9A-A11F-CEF942D7B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altLang="zh-CN" dirty="0"/>
              <a:t>ield of view</a:t>
            </a:r>
            <a:endParaRPr 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91DD5DF-A774-457D-90C2-9E135A6C8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5485" y="4238796"/>
            <a:ext cx="5242637" cy="2332642"/>
          </a:xfrm>
        </p:spPr>
        <p:txBody>
          <a:bodyPr>
            <a:normAutofit/>
          </a:bodyPr>
          <a:lstStyle/>
          <a:p>
            <a:r>
              <a:rPr lang="en-US" altLang="zh-CN" dirty="0"/>
              <a:t>Contours show HI emission</a:t>
            </a:r>
          </a:p>
          <a:p>
            <a:r>
              <a:rPr lang="en-US" dirty="0"/>
              <a:t>HI map at 2</a:t>
            </a:r>
            <a:r>
              <a:rPr lang="zh-CN" altLang="en-US" dirty="0"/>
              <a:t>“ </a:t>
            </a:r>
            <a:r>
              <a:rPr lang="en-US" altLang="zh-CN" dirty="0"/>
              <a:t>resolution corresponds to the main body ,</a:t>
            </a:r>
            <a:r>
              <a:rPr lang="zh-CN" altLang="en-US" dirty="0"/>
              <a:t> </a:t>
            </a:r>
            <a:r>
              <a:rPr lang="en-US" altLang="zh-CN" dirty="0"/>
              <a:t>we can also call it A-component.</a:t>
            </a:r>
            <a:endParaRPr 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A9D7145-7511-4DB3-8DD5-3F5B6CED11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8338" b="49444"/>
          <a:stretch/>
        </p:blipFill>
        <p:spPr>
          <a:xfrm>
            <a:off x="235017" y="1374453"/>
            <a:ext cx="3551090" cy="3269918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453ECA93-E14D-4F1D-B474-458954B4EF82}"/>
              </a:ext>
            </a:extLst>
          </p:cNvPr>
          <p:cNvGrpSpPr/>
          <p:nvPr/>
        </p:nvGrpSpPr>
        <p:grpSpPr>
          <a:xfrm>
            <a:off x="4259014" y="786601"/>
            <a:ext cx="3310939" cy="3117150"/>
            <a:chOff x="250350" y="3081766"/>
            <a:chExt cx="3711419" cy="3566915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3F759DE7-E643-467B-953E-1AAD81256E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9678" b="48604"/>
            <a:stretch/>
          </p:blipFill>
          <p:spPr>
            <a:xfrm>
              <a:off x="250350" y="3081766"/>
              <a:ext cx="3711419" cy="3566915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B73A128-9085-474F-8938-81A0C71A4A8C}"/>
                </a:ext>
              </a:extLst>
            </p:cNvPr>
            <p:cNvSpPr/>
            <p:nvPr/>
          </p:nvSpPr>
          <p:spPr>
            <a:xfrm>
              <a:off x="1205345" y="4558145"/>
              <a:ext cx="997528" cy="1108364"/>
            </a:xfrm>
            <a:prstGeom prst="rect">
              <a:avLst/>
            </a:prstGeom>
            <a:noFill/>
            <a:ln w="38100"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CDE56269-C68E-4953-9563-773F0E2A422D}"/>
              </a:ext>
            </a:extLst>
          </p:cNvPr>
          <p:cNvGrpSpPr/>
          <p:nvPr/>
        </p:nvGrpSpPr>
        <p:grpSpPr>
          <a:xfrm>
            <a:off x="7590371" y="832411"/>
            <a:ext cx="3877392" cy="3457420"/>
            <a:chOff x="7285048" y="1562375"/>
            <a:chExt cx="3877392" cy="3457420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E439F0B-C8B9-4D42-8FBA-B0FE25FFC1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068" r="31616"/>
            <a:stretch/>
          </p:blipFill>
          <p:spPr>
            <a:xfrm>
              <a:off x="8336112" y="1562375"/>
              <a:ext cx="2826328" cy="3457420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6FE59661-E901-43AC-888B-A34C1E1AEB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89098"/>
            <a:stretch/>
          </p:blipFill>
          <p:spPr>
            <a:xfrm>
              <a:off x="7285048" y="1562375"/>
              <a:ext cx="1051064" cy="3457420"/>
            </a:xfrm>
            <a:prstGeom prst="rect">
              <a:avLst/>
            </a:prstGeom>
          </p:spPr>
        </p:pic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6A9E9C04-8ADD-4046-83E4-A93094FDC2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928" y="4488873"/>
            <a:ext cx="3193726" cy="2640069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6D652736-8EAC-4B7A-B490-2CF7051143E2}"/>
              </a:ext>
            </a:extLst>
          </p:cNvPr>
          <p:cNvSpPr/>
          <p:nvPr/>
        </p:nvSpPr>
        <p:spPr>
          <a:xfrm>
            <a:off x="1828800" y="2004567"/>
            <a:ext cx="957616" cy="1424433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B864A04C-2435-4226-8E92-FDB732EC96E7}"/>
              </a:ext>
            </a:extLst>
          </p:cNvPr>
          <p:cNvCxnSpPr/>
          <p:nvPr/>
        </p:nvCxnSpPr>
        <p:spPr>
          <a:xfrm flipV="1">
            <a:off x="2743200" y="955964"/>
            <a:ext cx="2008909" cy="90054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>
            <a:extLst>
              <a:ext uri="{FF2B5EF4-FFF2-40B4-BE49-F238E27FC236}">
                <a16:creationId xmlns:a16="http://schemas.microsoft.com/office/drawing/2014/main" id="{DDBCC494-4B36-4393-A4BE-30BD2E52D117}"/>
              </a:ext>
            </a:extLst>
          </p:cNvPr>
          <p:cNvSpPr/>
          <p:nvPr/>
        </p:nvSpPr>
        <p:spPr>
          <a:xfrm>
            <a:off x="2010562" y="1866191"/>
            <a:ext cx="775855" cy="76706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B1B540AD-0883-4192-9825-1194893BBE9A}"/>
              </a:ext>
            </a:extLst>
          </p:cNvPr>
          <p:cNvCxnSpPr>
            <a:cxnSpLocks/>
          </p:cNvCxnSpPr>
          <p:nvPr/>
        </p:nvCxnSpPr>
        <p:spPr>
          <a:xfrm>
            <a:off x="2786417" y="2666305"/>
            <a:ext cx="1905000" cy="76269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49B3F32C-1FCA-4147-9BCB-23C1554AAC08}"/>
              </a:ext>
            </a:extLst>
          </p:cNvPr>
          <p:cNvCxnSpPr>
            <a:cxnSpLocks/>
          </p:cNvCxnSpPr>
          <p:nvPr/>
        </p:nvCxnSpPr>
        <p:spPr>
          <a:xfrm flipV="1">
            <a:off x="5969753" y="955964"/>
            <a:ext cx="2651264" cy="114934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BBDC2314-E1DA-430F-AF87-5383E8A193B3}"/>
              </a:ext>
            </a:extLst>
          </p:cNvPr>
          <p:cNvCxnSpPr>
            <a:cxnSpLocks/>
          </p:cNvCxnSpPr>
          <p:nvPr/>
        </p:nvCxnSpPr>
        <p:spPr>
          <a:xfrm>
            <a:off x="6000851" y="3045425"/>
            <a:ext cx="2661002" cy="63988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DCF2431D-7BC1-4F18-B312-9A6E2F7C6F6F}"/>
              </a:ext>
            </a:extLst>
          </p:cNvPr>
          <p:cNvCxnSpPr>
            <a:cxnSpLocks/>
          </p:cNvCxnSpPr>
          <p:nvPr/>
        </p:nvCxnSpPr>
        <p:spPr>
          <a:xfrm flipH="1">
            <a:off x="1369770" y="3411149"/>
            <a:ext cx="438612" cy="12140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CDA7214A-81AF-4AE8-9132-5F6DFD71C189}"/>
              </a:ext>
            </a:extLst>
          </p:cNvPr>
          <p:cNvCxnSpPr>
            <a:cxnSpLocks/>
          </p:cNvCxnSpPr>
          <p:nvPr/>
        </p:nvCxnSpPr>
        <p:spPr>
          <a:xfrm>
            <a:off x="2784470" y="3438682"/>
            <a:ext cx="835164" cy="12297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>
            <a:extLst>
              <a:ext uri="{FF2B5EF4-FFF2-40B4-BE49-F238E27FC236}">
                <a16:creationId xmlns:a16="http://schemas.microsoft.com/office/drawing/2014/main" id="{647E6F02-B073-4E29-A287-24D69CA79D5B}"/>
              </a:ext>
            </a:extLst>
          </p:cNvPr>
          <p:cNvSpPr txBox="1"/>
          <p:nvPr/>
        </p:nvSpPr>
        <p:spPr>
          <a:xfrm>
            <a:off x="10822230" y="3018371"/>
            <a:ext cx="761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Main body</a:t>
            </a:r>
            <a:endParaRPr lang="en-US" dirty="0"/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90C996DE-5924-4D6B-BBFB-8106C2E983AB}"/>
              </a:ext>
            </a:extLst>
          </p:cNvPr>
          <p:cNvSpPr txBox="1"/>
          <p:nvPr/>
        </p:nvSpPr>
        <p:spPr>
          <a:xfrm>
            <a:off x="9212279" y="1027906"/>
            <a:ext cx="459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2”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78124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4287</TotalTime>
  <Words>1305</Words>
  <Application>Microsoft Office PowerPoint</Application>
  <PresentationFormat>宽屏</PresentationFormat>
  <Paragraphs>175</Paragraphs>
  <Slides>25</Slides>
  <Notes>8</Notes>
  <HiddenSlides>2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9" baseType="lpstr">
      <vt:lpstr>AdvOTf9433e2d</vt:lpstr>
      <vt:lpstr>AdvTTab7e17fd</vt:lpstr>
      <vt:lpstr>inherit</vt:lpstr>
      <vt:lpstr>rtxmi</vt:lpstr>
      <vt:lpstr>rtxr</vt:lpstr>
      <vt:lpstr>Times-Italic</vt:lpstr>
      <vt:lpstr>Times-Roman</vt:lpstr>
      <vt:lpstr>txsy</vt:lpstr>
      <vt:lpstr>Arial</vt:lpstr>
      <vt:lpstr>Calibri</vt:lpstr>
      <vt:lpstr>Calibri Light</vt:lpstr>
      <vt:lpstr>Lora</vt:lpstr>
      <vt:lpstr>Roboto</vt:lpstr>
      <vt:lpstr>Office 主题​​</vt:lpstr>
      <vt:lpstr>A story about  I Zw 18 </vt:lpstr>
      <vt:lpstr>BCDs (Blue Compact Dwarfs)</vt:lpstr>
      <vt:lpstr>I Zw 18</vt:lpstr>
      <vt:lpstr>BCDs (Blue Compact Dwarf galaxies)</vt:lpstr>
      <vt:lpstr>I Zw 18 is not a truly young galaxy</vt:lpstr>
      <vt:lpstr>I Zw 18 is not a truly young galaxy</vt:lpstr>
      <vt:lpstr>I Zw 18 is not a truly young galaxy</vt:lpstr>
      <vt:lpstr>Dynamics of I Zw 18</vt:lpstr>
      <vt:lpstr>Field of view</vt:lpstr>
      <vt:lpstr>Dynamics of I Zw 18 A (main body)</vt:lpstr>
      <vt:lpstr>3D kinematical models</vt:lpstr>
      <vt:lpstr>3D kinematical models (major axis )</vt:lpstr>
      <vt:lpstr>3D kinematical models (minor axis )</vt:lpstr>
      <vt:lpstr>Mass models</vt:lpstr>
      <vt:lpstr>The extended emission</vt:lpstr>
      <vt:lpstr>The extended emission</vt:lpstr>
      <vt:lpstr>HI and Hα emission</vt:lpstr>
      <vt:lpstr>IFS data of main body</vt:lpstr>
      <vt:lpstr>high-excitation diffuse gas</vt:lpstr>
      <vt:lpstr>high-excitation diffuse gas</vt:lpstr>
      <vt:lpstr>high-mass X-ray binary(HMXB)</vt:lpstr>
      <vt:lpstr>Wolf-Rayet Stars, Jet or Beamed X-ray </vt:lpstr>
      <vt:lpstr>PowerPoint 演示文稿</vt:lpstr>
      <vt:lpstr>Summary </vt:lpstr>
      <vt:lpstr>My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story about I Zw18</dc:title>
  <dc:creator>Ju M.-T.</dc:creator>
  <cp:lastModifiedBy>Ju M.-T.</cp:lastModifiedBy>
  <cp:revision>9</cp:revision>
  <dcterms:created xsi:type="dcterms:W3CDTF">2021-09-06T03:27:33Z</dcterms:created>
  <dcterms:modified xsi:type="dcterms:W3CDTF">2021-09-22T11:58:49Z</dcterms:modified>
</cp:coreProperties>
</file>