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60" r:id="rId3"/>
    <p:sldId id="257" r:id="rId4"/>
    <p:sldId id="285" r:id="rId5"/>
    <p:sldId id="258" r:id="rId6"/>
    <p:sldId id="268" r:id="rId7"/>
    <p:sldId id="269" r:id="rId8"/>
    <p:sldId id="270" r:id="rId9"/>
    <p:sldId id="271" r:id="rId10"/>
    <p:sldId id="272" r:id="rId11"/>
    <p:sldId id="274" r:id="rId12"/>
    <p:sldId id="259" r:id="rId13"/>
    <p:sldId id="261" r:id="rId14"/>
    <p:sldId id="280" r:id="rId15"/>
    <p:sldId id="262" r:id="rId16"/>
    <p:sldId id="279" r:id="rId17"/>
    <p:sldId id="281" r:id="rId18"/>
    <p:sldId id="263" r:id="rId19"/>
    <p:sldId id="264" r:id="rId20"/>
    <p:sldId id="265" r:id="rId21"/>
    <p:sldId id="267" r:id="rId22"/>
    <p:sldId id="276" r:id="rId23"/>
    <p:sldId id="275" r:id="rId24"/>
    <p:sldId id="284" r:id="rId25"/>
    <p:sldId id="277" r:id="rId26"/>
    <p:sldId id="278" r:id="rId27"/>
    <p:sldId id="286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389E9-7A62-4F41-96F2-6AE42F4A52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4EF1B0E-2459-4EDC-87A4-F32955AE9EA6}">
      <dgm:prSet phldrT="[文本]"/>
      <dgm:spPr>
        <a:noFill/>
        <a:ln>
          <a:noFill/>
        </a:ln>
      </dgm:spPr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STARLIGHT</a:t>
          </a:r>
          <a:r>
            <a:rPr lang="zh-CN" altLang="en-US" dirty="0">
              <a:solidFill>
                <a:schemeClr val="tx1"/>
              </a:solidFill>
            </a:rPr>
            <a:t>是什么</a:t>
          </a:r>
        </a:p>
      </dgm:t>
    </dgm:pt>
    <dgm:pt modelId="{0DF32ED3-5D82-4FBE-A658-BE1AF0C48B89}" type="parTrans" cxnId="{701CA011-4251-4A82-B2C2-56F52C7F10B1}">
      <dgm:prSet/>
      <dgm:spPr/>
      <dgm:t>
        <a:bodyPr/>
        <a:lstStyle/>
        <a:p>
          <a:endParaRPr lang="zh-CN" altLang="en-US"/>
        </a:p>
      </dgm:t>
    </dgm:pt>
    <dgm:pt modelId="{621C7C07-F2E7-43B2-B2DE-5BDC8BC36C60}" type="sibTrans" cxnId="{701CA011-4251-4A82-B2C2-56F52C7F10B1}">
      <dgm:prSet/>
      <dgm:spPr/>
      <dgm:t>
        <a:bodyPr/>
        <a:lstStyle/>
        <a:p>
          <a:endParaRPr lang="zh-CN" altLang="en-US"/>
        </a:p>
      </dgm:t>
    </dgm:pt>
    <dgm:pt modelId="{A36F90AE-69F1-47B0-A849-6FFCC869136F}">
      <dgm:prSet phldrT="[文本]"/>
      <dgm:spPr>
        <a:noFill/>
        <a:ln>
          <a:noFill/>
        </a:ln>
      </dgm:spPr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STARLIGHT</a:t>
          </a:r>
          <a:r>
            <a:rPr lang="zh-CN" altLang="en-US" dirty="0">
              <a:solidFill>
                <a:schemeClr val="tx1"/>
              </a:solidFill>
            </a:rPr>
            <a:t>参数设置</a:t>
          </a:r>
        </a:p>
      </dgm:t>
    </dgm:pt>
    <dgm:pt modelId="{321F24ED-B178-4302-908B-DB7CDD55CEC5}" type="parTrans" cxnId="{1C4B1558-F2B2-4A85-9F47-7F940C2FCD5D}">
      <dgm:prSet/>
      <dgm:spPr/>
      <dgm:t>
        <a:bodyPr/>
        <a:lstStyle/>
        <a:p>
          <a:endParaRPr lang="zh-CN" altLang="en-US"/>
        </a:p>
      </dgm:t>
    </dgm:pt>
    <dgm:pt modelId="{442BB79F-1AF3-4B8F-8F64-EB6C86870171}" type="sibTrans" cxnId="{1C4B1558-F2B2-4A85-9F47-7F940C2FCD5D}">
      <dgm:prSet/>
      <dgm:spPr/>
      <dgm:t>
        <a:bodyPr/>
        <a:lstStyle/>
        <a:p>
          <a:endParaRPr lang="zh-CN" altLang="en-US"/>
        </a:p>
      </dgm:t>
    </dgm:pt>
    <dgm:pt modelId="{7AE05047-885A-416A-8613-0E91FFB93516}">
      <dgm:prSet phldrT="[文本]"/>
      <dgm:spPr>
        <a:noFill/>
        <a:ln>
          <a:noFill/>
        </a:ln>
      </dgm:spPr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STARLIGHT</a:t>
          </a:r>
          <a:r>
            <a:rPr lang="zh-CN" altLang="en-US" dirty="0">
              <a:solidFill>
                <a:schemeClr val="tx1"/>
              </a:solidFill>
            </a:rPr>
            <a:t>使用示例</a:t>
          </a:r>
        </a:p>
      </dgm:t>
    </dgm:pt>
    <dgm:pt modelId="{C38781EC-C113-40FD-BD81-BA12DE882832}" type="parTrans" cxnId="{A8E91FF7-583F-4327-A587-E67481B85EAF}">
      <dgm:prSet/>
      <dgm:spPr/>
      <dgm:t>
        <a:bodyPr/>
        <a:lstStyle/>
        <a:p>
          <a:endParaRPr lang="zh-CN" altLang="en-US"/>
        </a:p>
      </dgm:t>
    </dgm:pt>
    <dgm:pt modelId="{F9A277A4-E188-457F-B71C-EE98E099EFFF}" type="sibTrans" cxnId="{A8E91FF7-583F-4327-A587-E67481B85EAF}">
      <dgm:prSet/>
      <dgm:spPr/>
      <dgm:t>
        <a:bodyPr/>
        <a:lstStyle/>
        <a:p>
          <a:endParaRPr lang="zh-CN" altLang="en-US"/>
        </a:p>
      </dgm:t>
    </dgm:pt>
    <dgm:pt modelId="{D71ABAAF-F809-4261-9667-519884904586}">
      <dgm:prSet phldrT="[文本]"/>
      <dgm:spPr>
        <a:noFill/>
      </dgm:spPr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STARLIGHT</a:t>
          </a:r>
          <a:r>
            <a:rPr lang="zh-CN" altLang="en-US" dirty="0">
              <a:solidFill>
                <a:schemeClr val="tx1"/>
              </a:solidFill>
            </a:rPr>
            <a:t>原理</a:t>
          </a:r>
        </a:p>
      </dgm:t>
    </dgm:pt>
    <dgm:pt modelId="{F3BC7741-C59C-42FC-A7E7-B5C068293566}" type="parTrans" cxnId="{92D6960E-A6C7-45D6-B0FE-512FDAE50418}">
      <dgm:prSet/>
      <dgm:spPr/>
      <dgm:t>
        <a:bodyPr/>
        <a:lstStyle/>
        <a:p>
          <a:endParaRPr lang="zh-CN" altLang="en-US"/>
        </a:p>
      </dgm:t>
    </dgm:pt>
    <dgm:pt modelId="{808F0E20-AB5F-4226-B239-EF4C656D859B}" type="sibTrans" cxnId="{92D6960E-A6C7-45D6-B0FE-512FDAE50418}">
      <dgm:prSet/>
      <dgm:spPr/>
      <dgm:t>
        <a:bodyPr/>
        <a:lstStyle/>
        <a:p>
          <a:endParaRPr lang="zh-CN" altLang="en-US"/>
        </a:p>
      </dgm:t>
    </dgm:pt>
    <dgm:pt modelId="{6DA75C1A-129B-4A0A-9176-D8F89B033F0F}" type="pres">
      <dgm:prSet presAssocID="{362389E9-7A62-4F41-96F2-6AE42F4A5205}" presName="Name0" presStyleCnt="0">
        <dgm:presLayoutVars>
          <dgm:chMax val="7"/>
          <dgm:chPref val="7"/>
          <dgm:dir/>
        </dgm:presLayoutVars>
      </dgm:prSet>
      <dgm:spPr/>
    </dgm:pt>
    <dgm:pt modelId="{23A454BA-7A19-494A-A970-0B3029D222A8}" type="pres">
      <dgm:prSet presAssocID="{362389E9-7A62-4F41-96F2-6AE42F4A5205}" presName="Name1" presStyleCnt="0"/>
      <dgm:spPr/>
    </dgm:pt>
    <dgm:pt modelId="{94162CB5-AF2F-4D33-8540-B0DEF1F65667}" type="pres">
      <dgm:prSet presAssocID="{362389E9-7A62-4F41-96F2-6AE42F4A5205}" presName="cycle" presStyleCnt="0"/>
      <dgm:spPr/>
    </dgm:pt>
    <dgm:pt modelId="{3738D930-71F9-4C61-BA1D-D2D1D474C0D8}" type="pres">
      <dgm:prSet presAssocID="{362389E9-7A62-4F41-96F2-6AE42F4A5205}" presName="srcNode" presStyleLbl="node1" presStyleIdx="0" presStyleCnt="4"/>
      <dgm:spPr/>
    </dgm:pt>
    <dgm:pt modelId="{7A20B157-7803-40E7-A12C-6A8CF3B31B12}" type="pres">
      <dgm:prSet presAssocID="{362389E9-7A62-4F41-96F2-6AE42F4A5205}" presName="conn" presStyleLbl="parChTrans1D2" presStyleIdx="0" presStyleCnt="1"/>
      <dgm:spPr/>
    </dgm:pt>
    <dgm:pt modelId="{EBF1F4F5-3213-46DD-8F85-0F7415775ED8}" type="pres">
      <dgm:prSet presAssocID="{362389E9-7A62-4F41-96F2-6AE42F4A5205}" presName="extraNode" presStyleLbl="node1" presStyleIdx="0" presStyleCnt="4"/>
      <dgm:spPr/>
    </dgm:pt>
    <dgm:pt modelId="{D391D2BD-EFC3-45A3-9716-E2A8B2B14F5C}" type="pres">
      <dgm:prSet presAssocID="{362389E9-7A62-4F41-96F2-6AE42F4A5205}" presName="dstNode" presStyleLbl="node1" presStyleIdx="0" presStyleCnt="4"/>
      <dgm:spPr/>
    </dgm:pt>
    <dgm:pt modelId="{B43B7569-539C-4160-8353-8453F4E8E956}" type="pres">
      <dgm:prSet presAssocID="{F4EF1B0E-2459-4EDC-87A4-F32955AE9EA6}" presName="text_1" presStyleLbl="node1" presStyleIdx="0" presStyleCnt="4" custScaleY="68244">
        <dgm:presLayoutVars>
          <dgm:bulletEnabled val="1"/>
        </dgm:presLayoutVars>
      </dgm:prSet>
      <dgm:spPr/>
    </dgm:pt>
    <dgm:pt modelId="{94DD1D76-46A9-4632-B09C-39DE7D6D5A06}" type="pres">
      <dgm:prSet presAssocID="{F4EF1B0E-2459-4EDC-87A4-F32955AE9EA6}" presName="accent_1" presStyleCnt="0"/>
      <dgm:spPr/>
    </dgm:pt>
    <dgm:pt modelId="{E391E852-F61D-4FDA-94D8-5213EEBAD962}" type="pres">
      <dgm:prSet presAssocID="{F4EF1B0E-2459-4EDC-87A4-F32955AE9EA6}" presName="accentRepeatNode" presStyleLbl="solidFgAcc1" presStyleIdx="0" presStyleCnt="4" custScaleX="54595" custScaleY="54595"/>
      <dgm:spPr/>
    </dgm:pt>
    <dgm:pt modelId="{3BB9A921-B2E9-4E4E-A121-05E83022462E}" type="pres">
      <dgm:prSet presAssocID="{D71ABAAF-F809-4261-9667-519884904586}" presName="text_2" presStyleLbl="node1" presStyleIdx="1" presStyleCnt="4" custScaleY="68244">
        <dgm:presLayoutVars>
          <dgm:bulletEnabled val="1"/>
        </dgm:presLayoutVars>
      </dgm:prSet>
      <dgm:spPr/>
    </dgm:pt>
    <dgm:pt modelId="{3C229846-ED4A-47E8-85D7-3B831AB7184F}" type="pres">
      <dgm:prSet presAssocID="{D71ABAAF-F809-4261-9667-519884904586}" presName="accent_2" presStyleCnt="0"/>
      <dgm:spPr/>
    </dgm:pt>
    <dgm:pt modelId="{F257A787-6D90-4B44-A827-6D18C4C9907F}" type="pres">
      <dgm:prSet presAssocID="{D71ABAAF-F809-4261-9667-519884904586}" presName="accentRepeatNode" presStyleLbl="solidFgAcc1" presStyleIdx="1" presStyleCnt="4" custScaleX="54595" custScaleY="54595"/>
      <dgm:spPr/>
    </dgm:pt>
    <dgm:pt modelId="{267EEC03-906D-4670-9B8A-18A8375AC512}" type="pres">
      <dgm:prSet presAssocID="{A36F90AE-69F1-47B0-A849-6FFCC869136F}" presName="text_3" presStyleLbl="node1" presStyleIdx="2" presStyleCnt="4" custScaleY="68244">
        <dgm:presLayoutVars>
          <dgm:bulletEnabled val="1"/>
        </dgm:presLayoutVars>
      </dgm:prSet>
      <dgm:spPr/>
    </dgm:pt>
    <dgm:pt modelId="{CD5A9AE2-FF04-40AD-9607-061DC10E825E}" type="pres">
      <dgm:prSet presAssocID="{A36F90AE-69F1-47B0-A849-6FFCC869136F}" presName="accent_3" presStyleCnt="0"/>
      <dgm:spPr/>
    </dgm:pt>
    <dgm:pt modelId="{CD14FB95-8EFA-41B5-AF7D-16DBBFE37ED0}" type="pres">
      <dgm:prSet presAssocID="{A36F90AE-69F1-47B0-A849-6FFCC869136F}" presName="accentRepeatNode" presStyleLbl="solidFgAcc1" presStyleIdx="2" presStyleCnt="4" custScaleX="54595" custScaleY="54595"/>
      <dgm:spPr/>
    </dgm:pt>
    <dgm:pt modelId="{75B0DC00-5E58-41CF-B4BF-EDDEAC90117D}" type="pres">
      <dgm:prSet presAssocID="{7AE05047-885A-416A-8613-0E91FFB93516}" presName="text_4" presStyleLbl="node1" presStyleIdx="3" presStyleCnt="4" custScaleY="68244">
        <dgm:presLayoutVars>
          <dgm:bulletEnabled val="1"/>
        </dgm:presLayoutVars>
      </dgm:prSet>
      <dgm:spPr/>
    </dgm:pt>
    <dgm:pt modelId="{A23392A6-EC8E-4E73-9D6F-65F4B1E599A6}" type="pres">
      <dgm:prSet presAssocID="{7AE05047-885A-416A-8613-0E91FFB93516}" presName="accent_4" presStyleCnt="0"/>
      <dgm:spPr/>
    </dgm:pt>
    <dgm:pt modelId="{0B8EE967-2C6A-48AA-98D0-A722F0117939}" type="pres">
      <dgm:prSet presAssocID="{7AE05047-885A-416A-8613-0E91FFB93516}" presName="accentRepeatNode" presStyleLbl="solidFgAcc1" presStyleIdx="3" presStyleCnt="4" custScaleX="54595" custScaleY="54595"/>
      <dgm:spPr/>
    </dgm:pt>
  </dgm:ptLst>
  <dgm:cxnLst>
    <dgm:cxn modelId="{92D6960E-A6C7-45D6-B0FE-512FDAE50418}" srcId="{362389E9-7A62-4F41-96F2-6AE42F4A5205}" destId="{D71ABAAF-F809-4261-9667-519884904586}" srcOrd="1" destOrd="0" parTransId="{F3BC7741-C59C-42FC-A7E7-B5C068293566}" sibTransId="{808F0E20-AB5F-4226-B239-EF4C656D859B}"/>
    <dgm:cxn modelId="{701CA011-4251-4A82-B2C2-56F52C7F10B1}" srcId="{362389E9-7A62-4F41-96F2-6AE42F4A5205}" destId="{F4EF1B0E-2459-4EDC-87A4-F32955AE9EA6}" srcOrd="0" destOrd="0" parTransId="{0DF32ED3-5D82-4FBE-A658-BE1AF0C48B89}" sibTransId="{621C7C07-F2E7-43B2-B2DE-5BDC8BC36C60}"/>
    <dgm:cxn modelId="{EAA6272F-58F4-4F0A-A1CD-25E18C29B589}" type="presOf" srcId="{362389E9-7A62-4F41-96F2-6AE42F4A5205}" destId="{6DA75C1A-129B-4A0A-9176-D8F89B033F0F}" srcOrd="0" destOrd="0" presId="urn:microsoft.com/office/officeart/2008/layout/VerticalCurvedList"/>
    <dgm:cxn modelId="{24F26251-85AB-48E6-A811-B2FCED6F94C5}" type="presOf" srcId="{F4EF1B0E-2459-4EDC-87A4-F32955AE9EA6}" destId="{B43B7569-539C-4160-8353-8453F4E8E956}" srcOrd="0" destOrd="0" presId="urn:microsoft.com/office/officeart/2008/layout/VerticalCurvedList"/>
    <dgm:cxn modelId="{1C4B1558-F2B2-4A85-9F47-7F940C2FCD5D}" srcId="{362389E9-7A62-4F41-96F2-6AE42F4A5205}" destId="{A36F90AE-69F1-47B0-A849-6FFCC869136F}" srcOrd="2" destOrd="0" parTransId="{321F24ED-B178-4302-908B-DB7CDD55CEC5}" sibTransId="{442BB79F-1AF3-4B8F-8F64-EB6C86870171}"/>
    <dgm:cxn modelId="{6C6D3F79-A6C6-4C17-96F3-5D85F97A71C2}" type="presOf" srcId="{621C7C07-F2E7-43B2-B2DE-5BDC8BC36C60}" destId="{7A20B157-7803-40E7-A12C-6A8CF3B31B12}" srcOrd="0" destOrd="0" presId="urn:microsoft.com/office/officeart/2008/layout/VerticalCurvedList"/>
    <dgm:cxn modelId="{6E4CFED3-388D-4451-A24B-B5A9B6B83911}" type="presOf" srcId="{7AE05047-885A-416A-8613-0E91FFB93516}" destId="{75B0DC00-5E58-41CF-B4BF-EDDEAC90117D}" srcOrd="0" destOrd="0" presId="urn:microsoft.com/office/officeart/2008/layout/VerticalCurvedList"/>
    <dgm:cxn modelId="{7C2AC6D5-76B0-4BBC-A3B1-7BFE994C5BFB}" type="presOf" srcId="{A36F90AE-69F1-47B0-A849-6FFCC869136F}" destId="{267EEC03-906D-4670-9B8A-18A8375AC512}" srcOrd="0" destOrd="0" presId="urn:microsoft.com/office/officeart/2008/layout/VerticalCurvedList"/>
    <dgm:cxn modelId="{FF85A5DB-288A-4B64-866A-6A5210DB2FA2}" type="presOf" srcId="{D71ABAAF-F809-4261-9667-519884904586}" destId="{3BB9A921-B2E9-4E4E-A121-05E83022462E}" srcOrd="0" destOrd="0" presId="urn:microsoft.com/office/officeart/2008/layout/VerticalCurvedList"/>
    <dgm:cxn modelId="{A8E91FF7-583F-4327-A587-E67481B85EAF}" srcId="{362389E9-7A62-4F41-96F2-6AE42F4A5205}" destId="{7AE05047-885A-416A-8613-0E91FFB93516}" srcOrd="3" destOrd="0" parTransId="{C38781EC-C113-40FD-BD81-BA12DE882832}" sibTransId="{F9A277A4-E188-457F-B71C-EE98E099EFFF}"/>
    <dgm:cxn modelId="{70068396-2FB4-43CD-95AA-A9E03E7F8EB6}" type="presParOf" srcId="{6DA75C1A-129B-4A0A-9176-D8F89B033F0F}" destId="{23A454BA-7A19-494A-A970-0B3029D222A8}" srcOrd="0" destOrd="0" presId="urn:microsoft.com/office/officeart/2008/layout/VerticalCurvedList"/>
    <dgm:cxn modelId="{6DC8DE98-B80B-4DC1-8638-7747EF5548A8}" type="presParOf" srcId="{23A454BA-7A19-494A-A970-0B3029D222A8}" destId="{94162CB5-AF2F-4D33-8540-B0DEF1F65667}" srcOrd="0" destOrd="0" presId="urn:microsoft.com/office/officeart/2008/layout/VerticalCurvedList"/>
    <dgm:cxn modelId="{2EA8DFBE-E87B-4E5C-8CE3-4170AE599770}" type="presParOf" srcId="{94162CB5-AF2F-4D33-8540-B0DEF1F65667}" destId="{3738D930-71F9-4C61-BA1D-D2D1D474C0D8}" srcOrd="0" destOrd="0" presId="urn:microsoft.com/office/officeart/2008/layout/VerticalCurvedList"/>
    <dgm:cxn modelId="{01029612-D536-47E9-A6DD-067CD0765ECF}" type="presParOf" srcId="{94162CB5-AF2F-4D33-8540-B0DEF1F65667}" destId="{7A20B157-7803-40E7-A12C-6A8CF3B31B12}" srcOrd="1" destOrd="0" presId="urn:microsoft.com/office/officeart/2008/layout/VerticalCurvedList"/>
    <dgm:cxn modelId="{B6AEFDC3-3C46-4B54-B438-01C5FA2F032A}" type="presParOf" srcId="{94162CB5-AF2F-4D33-8540-B0DEF1F65667}" destId="{EBF1F4F5-3213-46DD-8F85-0F7415775ED8}" srcOrd="2" destOrd="0" presId="urn:microsoft.com/office/officeart/2008/layout/VerticalCurvedList"/>
    <dgm:cxn modelId="{7B4DCD15-7129-4386-B13B-23A9EEEC383E}" type="presParOf" srcId="{94162CB5-AF2F-4D33-8540-B0DEF1F65667}" destId="{D391D2BD-EFC3-45A3-9716-E2A8B2B14F5C}" srcOrd="3" destOrd="0" presId="urn:microsoft.com/office/officeart/2008/layout/VerticalCurvedList"/>
    <dgm:cxn modelId="{4286EC43-2317-4748-8E0D-3674C20D9A06}" type="presParOf" srcId="{23A454BA-7A19-494A-A970-0B3029D222A8}" destId="{B43B7569-539C-4160-8353-8453F4E8E956}" srcOrd="1" destOrd="0" presId="urn:microsoft.com/office/officeart/2008/layout/VerticalCurvedList"/>
    <dgm:cxn modelId="{A0707015-A6B8-4416-93D3-D45A7E8A1791}" type="presParOf" srcId="{23A454BA-7A19-494A-A970-0B3029D222A8}" destId="{94DD1D76-46A9-4632-B09C-39DE7D6D5A06}" srcOrd="2" destOrd="0" presId="urn:microsoft.com/office/officeart/2008/layout/VerticalCurvedList"/>
    <dgm:cxn modelId="{831815D4-F423-4381-B256-451A2F248360}" type="presParOf" srcId="{94DD1D76-46A9-4632-B09C-39DE7D6D5A06}" destId="{E391E852-F61D-4FDA-94D8-5213EEBAD962}" srcOrd="0" destOrd="0" presId="urn:microsoft.com/office/officeart/2008/layout/VerticalCurvedList"/>
    <dgm:cxn modelId="{9CD911DA-62AF-4448-A60D-0F5210CB09A5}" type="presParOf" srcId="{23A454BA-7A19-494A-A970-0B3029D222A8}" destId="{3BB9A921-B2E9-4E4E-A121-05E83022462E}" srcOrd="3" destOrd="0" presId="urn:microsoft.com/office/officeart/2008/layout/VerticalCurvedList"/>
    <dgm:cxn modelId="{B9E1CA57-028B-45EF-A8AA-86534DD8A2FA}" type="presParOf" srcId="{23A454BA-7A19-494A-A970-0B3029D222A8}" destId="{3C229846-ED4A-47E8-85D7-3B831AB7184F}" srcOrd="4" destOrd="0" presId="urn:microsoft.com/office/officeart/2008/layout/VerticalCurvedList"/>
    <dgm:cxn modelId="{94EE6284-1084-4FA0-9131-EA1806059D30}" type="presParOf" srcId="{3C229846-ED4A-47E8-85D7-3B831AB7184F}" destId="{F257A787-6D90-4B44-A827-6D18C4C9907F}" srcOrd="0" destOrd="0" presId="urn:microsoft.com/office/officeart/2008/layout/VerticalCurvedList"/>
    <dgm:cxn modelId="{13580D09-C16F-45C9-8273-D74CC5F3FEC0}" type="presParOf" srcId="{23A454BA-7A19-494A-A970-0B3029D222A8}" destId="{267EEC03-906D-4670-9B8A-18A8375AC512}" srcOrd="5" destOrd="0" presId="urn:microsoft.com/office/officeart/2008/layout/VerticalCurvedList"/>
    <dgm:cxn modelId="{00C93B6E-CB74-4559-BB10-B63FAD2C894C}" type="presParOf" srcId="{23A454BA-7A19-494A-A970-0B3029D222A8}" destId="{CD5A9AE2-FF04-40AD-9607-061DC10E825E}" srcOrd="6" destOrd="0" presId="urn:microsoft.com/office/officeart/2008/layout/VerticalCurvedList"/>
    <dgm:cxn modelId="{1E8FF3FD-F754-4126-A419-59B172105214}" type="presParOf" srcId="{CD5A9AE2-FF04-40AD-9607-061DC10E825E}" destId="{CD14FB95-8EFA-41B5-AF7D-16DBBFE37ED0}" srcOrd="0" destOrd="0" presId="urn:microsoft.com/office/officeart/2008/layout/VerticalCurvedList"/>
    <dgm:cxn modelId="{7DF25B96-CF99-4666-BE27-153ED33BBA38}" type="presParOf" srcId="{23A454BA-7A19-494A-A970-0B3029D222A8}" destId="{75B0DC00-5E58-41CF-B4BF-EDDEAC90117D}" srcOrd="7" destOrd="0" presId="urn:microsoft.com/office/officeart/2008/layout/VerticalCurvedList"/>
    <dgm:cxn modelId="{AD293441-0547-4490-AA89-E85AEDB2C4C7}" type="presParOf" srcId="{23A454BA-7A19-494A-A970-0B3029D222A8}" destId="{A23392A6-EC8E-4E73-9D6F-65F4B1E599A6}" srcOrd="8" destOrd="0" presId="urn:microsoft.com/office/officeart/2008/layout/VerticalCurvedList"/>
    <dgm:cxn modelId="{3F1AF943-B193-4572-9486-CC70439ED9D2}" type="presParOf" srcId="{A23392A6-EC8E-4E73-9D6F-65F4B1E599A6}" destId="{0B8EE967-2C6A-48AA-98D0-A722F01179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0B157-7803-40E7-A12C-6A8CF3B31B12}">
      <dsp:nvSpPr>
        <dsp:cNvPr id="0" name=""/>
        <dsp:cNvSpPr/>
      </dsp:nvSpPr>
      <dsp:spPr>
        <a:xfrm>
          <a:off x="-7755416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B7569-539C-4160-8353-8453F4E8E956}">
      <dsp:nvSpPr>
        <dsp:cNvPr id="0" name=""/>
        <dsp:cNvSpPr/>
      </dsp:nvSpPr>
      <dsp:spPr>
        <a:xfrm>
          <a:off x="770279" y="694761"/>
          <a:ext cx="6944101" cy="7199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434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400" kern="1200" dirty="0">
              <a:solidFill>
                <a:schemeClr val="tx1"/>
              </a:solidFill>
            </a:rPr>
            <a:t>STARLIGHT</a:t>
          </a:r>
          <a:r>
            <a:rPr lang="zh-CN" altLang="en-US" sz="3400" kern="1200" dirty="0">
              <a:solidFill>
                <a:schemeClr val="tx1"/>
              </a:solidFill>
            </a:rPr>
            <a:t>是什么</a:t>
          </a:r>
        </a:p>
      </dsp:txBody>
      <dsp:txXfrm>
        <a:off x="770279" y="694761"/>
        <a:ext cx="6944101" cy="719997"/>
      </dsp:txXfrm>
    </dsp:sp>
    <dsp:sp modelId="{E391E852-F61D-4FDA-94D8-5213EEBAD962}">
      <dsp:nvSpPr>
        <dsp:cNvPr id="0" name=""/>
        <dsp:cNvSpPr/>
      </dsp:nvSpPr>
      <dsp:spPr>
        <a:xfrm>
          <a:off x="410281" y="694762"/>
          <a:ext cx="719995" cy="719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9A921-B2E9-4E4E-A121-05E83022462E}">
      <dsp:nvSpPr>
        <dsp:cNvPr id="0" name=""/>
        <dsp:cNvSpPr/>
      </dsp:nvSpPr>
      <dsp:spPr>
        <a:xfrm>
          <a:off x="1375155" y="2277587"/>
          <a:ext cx="6339226" cy="719997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434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400" kern="1200" dirty="0">
              <a:solidFill>
                <a:schemeClr val="tx1"/>
              </a:solidFill>
            </a:rPr>
            <a:t>STARLIGHT</a:t>
          </a:r>
          <a:r>
            <a:rPr lang="zh-CN" altLang="en-US" sz="3400" kern="1200" dirty="0">
              <a:solidFill>
                <a:schemeClr val="tx1"/>
              </a:solidFill>
            </a:rPr>
            <a:t>原理</a:t>
          </a:r>
        </a:p>
      </dsp:txBody>
      <dsp:txXfrm>
        <a:off x="1375155" y="2277587"/>
        <a:ext cx="6339226" cy="719997"/>
      </dsp:txXfrm>
    </dsp:sp>
    <dsp:sp modelId="{F257A787-6D90-4B44-A827-6D18C4C9907F}">
      <dsp:nvSpPr>
        <dsp:cNvPr id="0" name=""/>
        <dsp:cNvSpPr/>
      </dsp:nvSpPr>
      <dsp:spPr>
        <a:xfrm>
          <a:off x="1015157" y="2277589"/>
          <a:ext cx="719995" cy="719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EEC03-906D-4670-9B8A-18A8375AC512}">
      <dsp:nvSpPr>
        <dsp:cNvPr id="0" name=""/>
        <dsp:cNvSpPr/>
      </dsp:nvSpPr>
      <dsp:spPr>
        <a:xfrm>
          <a:off x="1375155" y="3860414"/>
          <a:ext cx="6339226" cy="7199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434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400" kern="1200" dirty="0">
              <a:solidFill>
                <a:schemeClr val="tx1"/>
              </a:solidFill>
            </a:rPr>
            <a:t>STARLIGHT</a:t>
          </a:r>
          <a:r>
            <a:rPr lang="zh-CN" altLang="en-US" sz="3400" kern="1200" dirty="0">
              <a:solidFill>
                <a:schemeClr val="tx1"/>
              </a:solidFill>
            </a:rPr>
            <a:t>参数设置</a:t>
          </a:r>
        </a:p>
      </dsp:txBody>
      <dsp:txXfrm>
        <a:off x="1375155" y="3860414"/>
        <a:ext cx="6339226" cy="719997"/>
      </dsp:txXfrm>
    </dsp:sp>
    <dsp:sp modelId="{CD14FB95-8EFA-41B5-AF7D-16DBBFE37ED0}">
      <dsp:nvSpPr>
        <dsp:cNvPr id="0" name=""/>
        <dsp:cNvSpPr/>
      </dsp:nvSpPr>
      <dsp:spPr>
        <a:xfrm>
          <a:off x="1015157" y="3860415"/>
          <a:ext cx="719995" cy="719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0DC00-5E58-41CF-B4BF-EDDEAC90117D}">
      <dsp:nvSpPr>
        <dsp:cNvPr id="0" name=""/>
        <dsp:cNvSpPr/>
      </dsp:nvSpPr>
      <dsp:spPr>
        <a:xfrm>
          <a:off x="770279" y="5443240"/>
          <a:ext cx="6944101" cy="7199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7434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400" kern="1200" dirty="0">
              <a:solidFill>
                <a:schemeClr val="tx1"/>
              </a:solidFill>
            </a:rPr>
            <a:t>STARLIGHT</a:t>
          </a:r>
          <a:r>
            <a:rPr lang="zh-CN" altLang="en-US" sz="3400" kern="1200" dirty="0">
              <a:solidFill>
                <a:schemeClr val="tx1"/>
              </a:solidFill>
            </a:rPr>
            <a:t>使用示例</a:t>
          </a:r>
        </a:p>
      </dsp:txBody>
      <dsp:txXfrm>
        <a:off x="770279" y="5443240"/>
        <a:ext cx="6944101" cy="719997"/>
      </dsp:txXfrm>
    </dsp:sp>
    <dsp:sp modelId="{0B8EE967-2C6A-48AA-98D0-A722F0117939}">
      <dsp:nvSpPr>
        <dsp:cNvPr id="0" name=""/>
        <dsp:cNvSpPr/>
      </dsp:nvSpPr>
      <dsp:spPr>
        <a:xfrm>
          <a:off x="410281" y="5443241"/>
          <a:ext cx="719995" cy="7199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05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5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60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1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9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0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8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1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61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44337-37D8-4E07-AE60-93317E895FD2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D2F9F-3A88-4EA3-8AFC-9F442FF6E2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8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80673F-D6F6-4F27-A13F-56D7A9196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87" y="1003093"/>
            <a:ext cx="9144000" cy="2387600"/>
          </a:xfrm>
        </p:spPr>
        <p:txBody>
          <a:bodyPr/>
          <a:lstStyle/>
          <a:p>
            <a:r>
              <a:rPr lang="en-US" altLang="zh-CN" b="1" dirty="0"/>
              <a:t>STARLIGHT </a:t>
            </a:r>
            <a:r>
              <a:rPr lang="zh-CN" altLang="en-US" b="1" dirty="0"/>
              <a:t>简介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73362B-A460-4D9B-9A96-0196361FE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4487" y="4098994"/>
            <a:ext cx="9144000" cy="1655762"/>
          </a:xfrm>
        </p:spPr>
        <p:txBody>
          <a:bodyPr/>
          <a:lstStyle/>
          <a:p>
            <a:r>
              <a:rPr lang="zh-CN" altLang="en-US" dirty="0"/>
              <a:t>卢家风</a:t>
            </a:r>
            <a:endParaRPr lang="en-US" altLang="zh-CN" dirty="0"/>
          </a:p>
          <a:p>
            <a:r>
              <a:rPr lang="en-US" altLang="zh-CN" dirty="0"/>
              <a:t>2017.9.22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134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0134A5-F24D-4BA8-A3FA-C4B0612B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原理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D668D75-0457-4D8F-82F9-3D9BAD1FB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Burn-In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计算</a:t>
                </a:r>
                <a:r>
                  <a:rPr lang="en-US" altLang="zh-CN" dirty="0"/>
                  <a:t>PDF</a:t>
                </a:r>
              </a:p>
              <a:p>
                <a:pPr lvl="1"/>
                <a:r>
                  <a:rPr lang="zh-CN" altLang="en-US" dirty="0"/>
                  <a:t>运行马尔科夫链直到符合条件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排除坏结果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EX0s fit (EX0)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CN" altLang="en-US" dirty="0"/>
                  <a:t>，排除无关成分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MCMC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D668D75-0457-4D8F-82F9-3D9BAD1FB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216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BAF05-5655-4DD3-9DA8-CBD73DD0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原理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EBCFB55-6670-45CF-B465-F5E10E6AFE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优化算法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l-GR" altLang="zh-CN"/>
                            <m:t>χ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</m:e>
                      </m:nary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−0.4(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−0.4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altLang="zh-CN"/>
                          <m:t>χ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第一项无需拟合，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/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只</m:t>
                        </m:r>
                      </m:e>
                    </m:nary>
                  </m:oMath>
                </a14:m>
                <a:r>
                  <a:rPr lang="zh-CN" altLang="en-US" dirty="0"/>
                  <a:t>与</a:t>
                </a:r>
                <a:r>
                  <a:rPr lang="en-US" altLang="zh-CN" dirty="0"/>
                  <a:t>n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j</a:t>
                </a:r>
                <a:r>
                  <a:rPr lang="zh-CN" altLang="en-US" dirty="0"/>
                  <a:t>有关。</a:t>
                </a:r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marL="457200" lvl="1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EBCFB55-6670-45CF-B465-F5E10E6AFE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 b="-6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23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C87DDD-47C0-493E-9949-47BD8F94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A00E5B9-5C00-4CBE-BC08-A529D5A30A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输入光谱文件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预校正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红移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银河系消光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…………</a:t>
                </a:r>
              </a:p>
              <a:p>
                <a:pPr marL="914400" lvl="2" indent="0">
                  <a:buNone/>
                </a:pPr>
                <a:endParaRPr lang="en-US" altLang="zh-CN" dirty="0"/>
              </a:p>
              <a:p>
                <a:pPr lvl="1"/>
                <a:r>
                  <a:rPr lang="zh-CN" altLang="en-US" dirty="0"/>
                  <a:t>文件构成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λ		</a:t>
                </a:r>
                <a:r>
                  <a:rPr lang="zh-CN" altLang="en-US" dirty="0"/>
                  <a:t>波长（</a:t>
                </a:r>
                <a:r>
                  <a:rPr lang="en-US" altLang="zh-CN" dirty="0"/>
                  <a:t>Å</a:t>
                </a:r>
                <a:r>
                  <a:rPr lang="zh-CN" altLang="en-US" dirty="0"/>
                  <a:t>）</a:t>
                </a:r>
                <a:endParaRPr lang="en-US" altLang="zh-CN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dirty="0" smtClean="0"/>
                          <m:t>λ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mbria Math" panose="02040503050406030204" pitchFamily="18" charset="0"/>
                  </a:rPr>
                  <a:t>		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流量（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</a:rPr>
                      <m:t>erg</m:t>
                    </m:r>
                    <m:r>
                      <m:rPr>
                        <m:nor/>
                      </m:rPr>
                      <a:rPr lang="en-US" altLang="zh-CN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dirty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zh-CN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dirty="0" smtClean="0"/>
                      <m:t>Å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 或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ʘ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dirty="0" smtClean="0"/>
                      <m:t>Å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）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dirty="0" smtClean="0"/>
                          <m:t>λ</m:t>
                        </m:r>
                      </m:sub>
                    </m:sSub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		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误差（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</a:rPr>
                      <m:t>erg</m:t>
                    </m:r>
                    <m:r>
                      <m:rPr>
                        <m:nor/>
                      </m:rPr>
                      <a:rPr lang="en-US" altLang="zh-CN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dirty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zh-CN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dirty="0" smtClean="0"/>
                      <m:t>Å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 或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ʘ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dirty="0" smtClean="0"/>
                      <m:t>Å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</a:rPr>
                  <a:t>）</a:t>
                </a:r>
                <a:endParaRPr lang="en-US" altLang="zh-CN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</a:rPr>
                          <m:t>𝑓𝑙𝑎𝑔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dirty="0" smtClean="0">
                            <a:effectLst/>
                          </a:rPr>
                          <m:t>λ</m:t>
                        </m:r>
                      </m:sub>
                    </m:sSub>
                  </m:oMath>
                </a14:m>
                <a:r>
                  <a:rPr lang="en-US" altLang="zh-CN" dirty="0"/>
                  <a:t>		</a:t>
                </a:r>
                <a:r>
                  <a:rPr lang="zh-CN" altLang="en-US" dirty="0"/>
                  <a:t>整数（定义像素好坏）</a:t>
                </a:r>
                <a:endParaRPr lang="en-US" altLang="zh-CN" dirty="0"/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A00E5B9-5C00-4CBE-BC08-A529D5A30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1302817C-8446-4B0E-9960-CD703181AC81}"/>
              </a:ext>
            </a:extLst>
          </p:cNvPr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8373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12E8C-D034-4931-92C2-025797DA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4223537-E6C4-404A-ABEB-31B183475F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Mask</a:t>
                </a:r>
                <a:r>
                  <a:rPr lang="zh-CN" altLang="en-US" dirty="0"/>
                  <a:t>文件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用途：</a:t>
                </a:r>
                <a:r>
                  <a:rPr lang="en-US" altLang="zh-CN" dirty="0"/>
                  <a:t>mask</a:t>
                </a:r>
                <a:r>
                  <a:rPr lang="zh-CN" altLang="en-US" dirty="0"/>
                  <a:t>发射线等</a:t>
                </a: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sz="2800" dirty="0"/>
                  <a:t>文件构成</a:t>
                </a:r>
                <a:endParaRPr lang="en-US" altLang="zh-CN" sz="2800" dirty="0"/>
              </a:p>
              <a:p>
                <a:pPr lvl="2"/>
                <a:r>
                  <a:rPr lang="zh-CN" altLang="en-US" sz="2400" dirty="0"/>
                  <a:t>首行为</a:t>
                </a:r>
                <a:r>
                  <a:rPr lang="en-US" altLang="zh-CN" sz="2400" dirty="0"/>
                  <a:t>mask</a:t>
                </a:r>
                <a:r>
                  <a:rPr lang="zh-CN" altLang="en-US" sz="2400" dirty="0"/>
                  <a:t>段数量</a:t>
                </a:r>
                <a:endParaRPr lang="en-US" altLang="zh-CN" sz="2400" dirty="0"/>
              </a:p>
              <a:p>
                <a:pPr lvl="2"/>
                <a:r>
                  <a:rPr lang="zh-CN" altLang="en-US" sz="2400" dirty="0"/>
                  <a:t>每一段</a:t>
                </a:r>
                <a:r>
                  <a:rPr lang="en-US" altLang="zh-CN" sz="2400" dirty="0"/>
                  <a:t>mask</a:t>
                </a:r>
                <a:r>
                  <a:rPr lang="zh-CN" altLang="en-US" sz="2400" dirty="0"/>
                  <a:t>的信息包含</a:t>
                </a:r>
                <a:endParaRPr lang="en-US" altLang="zh-CN" sz="2400" dirty="0"/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mask</m:t>
                        </m:r>
                      </m:sup>
                    </m:sSubSup>
                  </m:oMath>
                </a14:m>
                <a:r>
                  <a:rPr lang="zh-CN" altLang="en-US" sz="2400" dirty="0"/>
                  <a:t>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fni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mask</m:t>
                        </m:r>
                      </m:sup>
                    </m:sSubSup>
                  </m:oMath>
                </a14:m>
                <a:endParaRPr lang="en-US" altLang="zh-CN" sz="2400" dirty="0"/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mask</m:t>
                        </m:r>
                      </m:sup>
                    </m:sSubSup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4223537-E6C4-404A-ABEB-31B183475F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141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590D4-6536-4992-B954-32006923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8D80C2-2DE5-4423-9864-056A46AE9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Mask</a:t>
            </a:r>
            <a:r>
              <a:rPr lang="zh-CN" altLang="en-US" dirty="0"/>
              <a:t>文件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E32AB2-B52C-488D-B594-7BA2CDEF6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22464" r="59810" b="57101"/>
          <a:stretch/>
        </p:blipFill>
        <p:spPr>
          <a:xfrm>
            <a:off x="933787" y="2465697"/>
            <a:ext cx="10324425" cy="30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1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CCD325-935E-4FA0-A177-BC7FEF3C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25F1BB-F503-4F0B-BEC8-7A20D0F75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Base</a:t>
            </a:r>
            <a:r>
              <a:rPr lang="zh-CN" altLang="en-US" dirty="0"/>
              <a:t>文件</a:t>
            </a:r>
            <a:endParaRPr lang="en-US" altLang="zh-CN" dirty="0"/>
          </a:p>
          <a:p>
            <a:pPr lvl="1"/>
            <a:r>
              <a:rPr lang="zh-CN" altLang="en-US" dirty="0"/>
              <a:t>由一组恒星光谱数据和一个主文件组成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文件结构</a:t>
            </a:r>
            <a:endParaRPr lang="en-US" altLang="zh-CN" dirty="0"/>
          </a:p>
          <a:p>
            <a:pPr lvl="2"/>
            <a:r>
              <a:rPr lang="zh-CN" altLang="en-US" dirty="0"/>
              <a:t>光谱数量</a:t>
            </a:r>
            <a:endParaRPr lang="en-US" altLang="zh-CN" dirty="0"/>
          </a:p>
          <a:p>
            <a:pPr lvl="3"/>
            <a:r>
              <a:rPr lang="zh-CN" altLang="en-US" dirty="0"/>
              <a:t>恒星光谱文件名</a:t>
            </a:r>
            <a:endParaRPr lang="en-US" altLang="zh-CN" dirty="0"/>
          </a:p>
          <a:p>
            <a:pPr lvl="3"/>
            <a:r>
              <a:rPr lang="zh-CN" altLang="en-US" dirty="0"/>
              <a:t>年龄</a:t>
            </a:r>
            <a:endParaRPr lang="en-US" altLang="zh-CN" dirty="0"/>
          </a:p>
          <a:p>
            <a:pPr lvl="3"/>
            <a:r>
              <a:rPr lang="zh-CN" altLang="en-US" dirty="0"/>
              <a:t>金属丰度</a:t>
            </a:r>
            <a:endParaRPr lang="en-US" altLang="zh-CN" dirty="0"/>
          </a:p>
          <a:p>
            <a:pPr lvl="3"/>
            <a:r>
              <a:rPr lang="zh-CN" altLang="en-US" dirty="0"/>
              <a:t>短名</a:t>
            </a:r>
            <a:endParaRPr lang="en-US" altLang="zh-CN" dirty="0"/>
          </a:p>
          <a:p>
            <a:pPr lvl="3"/>
            <a:r>
              <a:rPr lang="zh-CN" altLang="en-US" dirty="0"/>
              <a:t>恒星剩余比</a:t>
            </a:r>
            <a:endParaRPr lang="en-US" altLang="zh-CN" dirty="0"/>
          </a:p>
          <a:p>
            <a:pPr lvl="3"/>
            <a:r>
              <a:rPr lang="en-US" altLang="zh-CN" dirty="0"/>
              <a:t>YAV</a:t>
            </a:r>
            <a:r>
              <a:rPr lang="zh-CN" altLang="en-US" dirty="0"/>
              <a:t>标记</a:t>
            </a:r>
            <a:endParaRPr lang="en-US" altLang="zh-CN" dirty="0"/>
          </a:p>
          <a:p>
            <a:pPr lvl="3"/>
            <a:r>
              <a:rPr lang="en-US" altLang="zh-CN" dirty="0"/>
              <a:t>α/Fe</a:t>
            </a:r>
          </a:p>
        </p:txBody>
      </p:sp>
    </p:spTree>
    <p:extLst>
      <p:ext uri="{BB962C8B-B14F-4D97-AF65-F5344CB8AC3E}">
        <p14:creationId xmlns:p14="http://schemas.microsoft.com/office/powerpoint/2010/main" val="320037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F42AE5-D889-47B8-B69E-F9195248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5FAAF-F5DA-485B-82AD-5264991ED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Base</a:t>
            </a:r>
            <a:r>
              <a:rPr lang="zh-CN" altLang="en-US" dirty="0"/>
              <a:t>文件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1FEAB2-7766-44B4-AFF8-FF202BD05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6" t="24279" r="14565" b="33112"/>
          <a:stretch/>
        </p:blipFill>
        <p:spPr>
          <a:xfrm>
            <a:off x="5496812" y="2361337"/>
            <a:ext cx="5856988" cy="32799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34B880-42A5-4826-B29B-F1E97900E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22754" r="72773" b="22319"/>
          <a:stretch/>
        </p:blipFill>
        <p:spPr>
          <a:xfrm>
            <a:off x="1617002" y="2361337"/>
            <a:ext cx="3101009" cy="37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8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D4B5CD-54E4-4A72-B1CF-4E9448B1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A8A4A4-082D-4289-BF09-5C8F7D254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Base</a:t>
            </a:r>
            <a:r>
              <a:rPr lang="zh-CN" altLang="en-US" dirty="0"/>
              <a:t>文件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CA7FD1-F17A-47AA-8AA0-7978540CB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2464" r="46684" b="32464"/>
          <a:stretch/>
        </p:blipFill>
        <p:spPr>
          <a:xfrm>
            <a:off x="1401416" y="2252403"/>
            <a:ext cx="7139841" cy="350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91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2C15F-31DE-4066-BA15-83A3EBB4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5C6A98-A72C-484F-A7E4-9979653DA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配置文件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包含了控制</a:t>
            </a:r>
            <a:r>
              <a:rPr lang="en-US" altLang="zh-CN" dirty="0"/>
              <a:t>STARLIGHT</a:t>
            </a:r>
            <a:r>
              <a:rPr lang="zh-CN" altLang="en-US" dirty="0"/>
              <a:t>的所有参数</a:t>
            </a:r>
            <a:endParaRPr lang="en-US" altLang="zh-CN" dirty="0"/>
          </a:p>
          <a:p>
            <a:pPr lvl="2"/>
            <a:r>
              <a:rPr lang="zh-CN" altLang="en-US" dirty="0"/>
              <a:t>定义归一化</a:t>
            </a:r>
            <a:endParaRPr lang="en-US" altLang="zh-CN" dirty="0"/>
          </a:p>
          <a:p>
            <a:pPr lvl="2"/>
            <a:r>
              <a:rPr lang="zh-CN" altLang="en-US" dirty="0"/>
              <a:t>定义消光和动力学参数的限制</a:t>
            </a:r>
            <a:endParaRPr lang="en-US" altLang="zh-CN" dirty="0"/>
          </a:p>
          <a:p>
            <a:pPr lvl="2"/>
            <a:r>
              <a:rPr lang="zh-CN" altLang="en-US" dirty="0"/>
              <a:t>异常点的修正</a:t>
            </a:r>
            <a:endParaRPr lang="en-US" altLang="zh-CN" dirty="0"/>
          </a:p>
          <a:p>
            <a:pPr lvl="2"/>
            <a:r>
              <a:rPr lang="zh-CN" altLang="en-US" dirty="0"/>
              <a:t>四个步骤的各种参数</a:t>
            </a:r>
            <a:endParaRPr lang="en-US" altLang="zh-CN" dirty="0"/>
          </a:p>
          <a:p>
            <a:pPr lvl="2"/>
            <a:r>
              <a:rPr lang="en-US" altLang="zh-CN" dirty="0"/>
              <a:t>…………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C468C5-049F-4F51-AC8F-49E594816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79420" r="63804" b="6522"/>
          <a:stretch/>
        </p:blipFill>
        <p:spPr>
          <a:xfrm>
            <a:off x="5108713" y="4001294"/>
            <a:ext cx="5700768" cy="13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37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080B9-E374-48A2-A0BE-515002B82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985ED-CCDC-418C-BC90-52017BB130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Grid</a:t>
            </a:r>
            <a:r>
              <a:rPr lang="zh-CN" altLang="en-US" dirty="0"/>
              <a:t>文件</a:t>
            </a:r>
            <a:endParaRPr lang="en-US" altLang="zh-CN" dirty="0"/>
          </a:p>
          <a:p>
            <a:pPr lvl="1"/>
            <a:r>
              <a:rPr lang="zh-CN" altLang="en-US" dirty="0"/>
              <a:t>输入文件和参数及输出文件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文件格式</a:t>
            </a:r>
            <a:endParaRPr lang="en-US" altLang="zh-CN" dirty="0"/>
          </a:p>
          <a:p>
            <a:pPr lvl="2"/>
            <a:r>
              <a:rPr lang="zh-CN" altLang="en-US" dirty="0"/>
              <a:t>拟合光谱数</a:t>
            </a:r>
            <a:endParaRPr lang="en-US" altLang="zh-CN" dirty="0"/>
          </a:p>
          <a:p>
            <a:pPr lvl="2"/>
            <a:r>
              <a:rPr lang="en-US" altLang="zh-CN" dirty="0"/>
              <a:t>Base</a:t>
            </a:r>
            <a:r>
              <a:rPr lang="zh-CN" altLang="en-US" dirty="0"/>
              <a:t>恒星光谱目录</a:t>
            </a:r>
            <a:endParaRPr lang="en-US" altLang="zh-CN" dirty="0"/>
          </a:p>
          <a:p>
            <a:pPr lvl="2"/>
            <a:r>
              <a:rPr lang="zh-CN" altLang="en-US" dirty="0"/>
              <a:t>输入光谱文件位置</a:t>
            </a:r>
            <a:endParaRPr lang="en-US" altLang="zh-CN" dirty="0"/>
          </a:p>
          <a:p>
            <a:pPr lvl="2"/>
            <a:r>
              <a:rPr lang="en-US" altLang="zh-CN" dirty="0"/>
              <a:t>Mask</a:t>
            </a:r>
            <a:r>
              <a:rPr lang="zh-CN" altLang="en-US" dirty="0"/>
              <a:t>文件位置</a:t>
            </a:r>
            <a:endParaRPr lang="en-US" altLang="zh-CN" dirty="0"/>
          </a:p>
          <a:p>
            <a:pPr lvl="2"/>
            <a:r>
              <a:rPr lang="zh-CN" altLang="en-US" dirty="0"/>
              <a:t>输出文件位置</a:t>
            </a:r>
            <a:endParaRPr lang="en-US" altLang="zh-CN" dirty="0"/>
          </a:p>
          <a:p>
            <a:pPr lvl="2"/>
            <a:r>
              <a:rPr lang="zh-CN" altLang="en-US" dirty="0"/>
              <a:t>随机数种子</a:t>
            </a:r>
            <a:endParaRPr lang="en-US" altLang="zh-CN" dirty="0"/>
          </a:p>
          <a:p>
            <a:pPr lvl="2"/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89858916-1359-4365-BE4B-1DB7D30DCF2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501640" y="365125"/>
                <a:ext cx="5181600" cy="5811838"/>
              </a:xfrm>
            </p:spPr>
            <p:txBody>
              <a:bodyPr>
                <a:normAutofit/>
              </a:bodyPr>
              <a:lstStyle/>
              <a:p>
                <a:pPr marL="914400" lvl="2" indent="0">
                  <a:buNone/>
                </a:pPr>
                <a:endParaRPr lang="en-US" altLang="zh-CN" sz="2400" dirty="0"/>
              </a:p>
              <a:p>
                <a:pPr lvl="2"/>
                <a:r>
                  <a:rPr lang="en-US" altLang="zh-CN" dirty="0"/>
                  <a:t>S/N</a:t>
                </a:r>
                <a:r>
                  <a:rPr lang="zh-CN" altLang="en-US" dirty="0"/>
                  <a:t>计算选择波长上下限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拟合波长上下限和单位间隔</a:t>
                </a:r>
                <a:endParaRPr lang="en-US" altLang="zh-CN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altLang="zh-CN"/>
                          <m:t>χ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因子</m:t>
                    </m:r>
                  </m:oMath>
                </a14:m>
                <a:endParaRPr lang="zh-CN" altLang="en-US" dirty="0"/>
              </a:p>
              <a:p>
                <a:pPr lvl="2"/>
                <a:r>
                  <a:rPr lang="zh-CN" altLang="en-US" dirty="0"/>
                  <a:t>是否修正动力学参数</a:t>
                </a:r>
                <a:endParaRPr lang="en-US" altLang="zh-CN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dirty="0"/>
                          <m:t>λ</m:t>
                        </m:r>
                      </m:sub>
                    </m:sSub>
                  </m:oMath>
                </a14:m>
                <a:r>
                  <a:rPr lang="zh-CN" altLang="en-US" dirty="0"/>
                  <a:t>开关</a:t>
                </a:r>
                <a:endParaRPr lang="en-US" altLang="zh-CN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𝑓𝑙𝑎𝑔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dirty="0"/>
                          <m:t>λ</m:t>
                        </m:r>
                      </m:sub>
                    </m:sSub>
                  </m:oMath>
                </a14:m>
                <a:r>
                  <a:rPr lang="zh-CN" altLang="en-US" dirty="0"/>
                  <a:t>开关</a:t>
                </a:r>
                <a:endParaRPr lang="en-US" altLang="zh-CN" dirty="0"/>
              </a:p>
              <a:p>
                <a:pPr lvl="2"/>
                <a:endParaRPr lang="en-US" altLang="zh-CN" dirty="0"/>
              </a:p>
              <a:p>
                <a:pPr lvl="2"/>
                <a:r>
                  <a:rPr lang="zh-CN" altLang="en-US" dirty="0"/>
                  <a:t>光谱文件名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配置文件名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Base</a:t>
                </a:r>
                <a:r>
                  <a:rPr lang="zh-CN" altLang="en-US" dirty="0"/>
                  <a:t>主文件名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Mask</a:t>
                </a:r>
                <a:r>
                  <a:rPr lang="zh-CN" altLang="en-US" dirty="0"/>
                  <a:t>文件名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红化模型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速度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速度弥散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输出文件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89858916-1359-4365-BE4B-1DB7D30DCF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501640" y="365125"/>
                <a:ext cx="5181600" cy="58118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61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DB71BCF6-BDEE-44E7-9EA6-26D6CC1DBDBD}"/>
              </a:ext>
            </a:extLst>
          </p:cNvPr>
          <p:cNvSpPr/>
          <p:nvPr/>
        </p:nvSpPr>
        <p:spPr>
          <a:xfrm>
            <a:off x="1" y="-3"/>
            <a:ext cx="3800453" cy="6858004"/>
          </a:xfrm>
          <a:custGeom>
            <a:avLst/>
            <a:gdLst>
              <a:gd name="connsiteX0" fmla="*/ 0 w 3800453"/>
              <a:gd name="connsiteY0" fmla="*/ 0 h 6858004"/>
              <a:gd name="connsiteX1" fmla="*/ 1694773 w 3800453"/>
              <a:gd name="connsiteY1" fmla="*/ 0 h 6858004"/>
              <a:gd name="connsiteX2" fmla="*/ 1921459 w 3800453"/>
              <a:gd name="connsiteY2" fmla="*/ 120201 h 6858004"/>
              <a:gd name="connsiteX3" fmla="*/ 3800453 w 3800453"/>
              <a:gd name="connsiteY3" fmla="*/ 3429003 h 6858004"/>
              <a:gd name="connsiteX4" fmla="*/ 1921459 w 3800453"/>
              <a:gd name="connsiteY4" fmla="*/ 6737806 h 6858004"/>
              <a:gd name="connsiteX5" fmla="*/ 1694777 w 3800453"/>
              <a:gd name="connsiteY5" fmla="*/ 6858004 h 6858004"/>
              <a:gd name="connsiteX6" fmla="*/ 0 w 3800453"/>
              <a:gd name="connsiteY6" fmla="*/ 6858004 h 6858004"/>
              <a:gd name="connsiteX7" fmla="*/ 364651 w 3800453"/>
              <a:gd name="connsiteY7" fmla="*/ 6840301 h 6858004"/>
              <a:gd name="connsiteX8" fmla="*/ 3566478 w 3800453"/>
              <a:gd name="connsiteY8" fmla="*/ 3429004 h 6858004"/>
              <a:gd name="connsiteX9" fmla="*/ 364651 w 3800453"/>
              <a:gd name="connsiteY9" fmla="*/ 17708 h 6858004"/>
              <a:gd name="connsiteX10" fmla="*/ 0 w 3800453"/>
              <a:gd name="connsiteY10" fmla="*/ 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0453" h="6858004">
                <a:moveTo>
                  <a:pt x="0" y="0"/>
                </a:moveTo>
                <a:lnTo>
                  <a:pt x="1694773" y="0"/>
                </a:lnTo>
                <a:lnTo>
                  <a:pt x="1921459" y="120201"/>
                </a:lnTo>
                <a:cubicBezTo>
                  <a:pt x="3045698" y="786154"/>
                  <a:pt x="3800453" y="2018654"/>
                  <a:pt x="3800453" y="3429003"/>
                </a:cubicBezTo>
                <a:cubicBezTo>
                  <a:pt x="3800453" y="4839353"/>
                  <a:pt x="3045698" y="6071853"/>
                  <a:pt x="1921459" y="6737806"/>
                </a:cubicBezTo>
                <a:lnTo>
                  <a:pt x="1694777" y="6858004"/>
                </a:lnTo>
                <a:lnTo>
                  <a:pt x="0" y="6858004"/>
                </a:lnTo>
                <a:lnTo>
                  <a:pt x="364651" y="6840301"/>
                </a:lnTo>
                <a:cubicBezTo>
                  <a:pt x="2163070" y="6664702"/>
                  <a:pt x="3566478" y="5204427"/>
                  <a:pt x="3566478" y="3429004"/>
                </a:cubicBezTo>
                <a:cubicBezTo>
                  <a:pt x="3566478" y="1653582"/>
                  <a:pt x="2163070" y="193307"/>
                  <a:pt x="364651" y="17708"/>
                </a:cubicBezTo>
                <a:lnTo>
                  <a:pt x="0" y="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4EE77D-FFA3-4E28-A9C9-9CA991F17127}"/>
              </a:ext>
            </a:extLst>
          </p:cNvPr>
          <p:cNvSpPr txBox="1"/>
          <p:nvPr/>
        </p:nvSpPr>
        <p:spPr>
          <a:xfrm>
            <a:off x="1823540" y="2409243"/>
            <a:ext cx="738664" cy="20395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/>
              <a:t>主要内容</a:t>
            </a:r>
          </a:p>
        </p:txBody>
      </p:sp>
      <p:graphicFrame>
        <p:nvGraphicFramePr>
          <p:cNvPr id="21" name="内容占位符 20">
            <a:extLst>
              <a:ext uri="{FF2B5EF4-FFF2-40B4-BE49-F238E27FC236}">
                <a16:creationId xmlns:a16="http://schemas.microsoft.com/office/drawing/2014/main" id="{7ED1BAD7-68BA-4F29-8BF9-F71D12FCEE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579497"/>
              </p:ext>
            </p:extLst>
          </p:nvPr>
        </p:nvGraphicFramePr>
        <p:xfrm>
          <a:off x="2981304" y="-1"/>
          <a:ext cx="78136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5225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5ED37-6A47-42F2-A03E-323DB7C6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STARTLIGHT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参数设置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3CD8C2D-7C8A-49C1-B10B-80F17C3528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选择红化模型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预设模型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CCM</a:t>
                </a:r>
              </a:p>
              <a:p>
                <a:pPr lvl="2"/>
                <a:r>
                  <a:rPr lang="en-US" altLang="zh-CN" dirty="0"/>
                  <a:t>CAL</a:t>
                </a:r>
              </a:p>
              <a:p>
                <a:pPr lvl="2"/>
                <a:r>
                  <a:rPr lang="en-US" altLang="zh-CN" dirty="0"/>
                  <a:t>………</a:t>
                </a:r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dirty="0"/>
                  <a:t>自定义模型</a:t>
                </a:r>
                <a:endParaRPr lang="en-US" altLang="zh-CN" dirty="0"/>
              </a:p>
              <a:p>
                <a:pPr lvl="2"/>
                <a:r>
                  <a:rPr lang="el-GR" altLang="zh-CN" dirty="0"/>
                  <a:t>λ</a:t>
                </a:r>
                <a:r>
                  <a:rPr lang="zh-CN" altLang="en-US" dirty="0"/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2"/>
                <a:r>
                  <a:rPr lang="zh-CN" altLang="en-US" dirty="0"/>
                  <a:t>命名为</a:t>
                </a:r>
                <a:r>
                  <a:rPr lang="en-US" altLang="zh-CN" dirty="0" err="1"/>
                  <a:t>ExtinctionLaw</a:t>
                </a:r>
                <a:r>
                  <a:rPr lang="en-US" altLang="zh-CN" dirty="0"/>
                  <a:t>.***</a:t>
                </a:r>
              </a:p>
              <a:p>
                <a:pPr marL="914400" lvl="2" indent="0">
                  <a:buNone/>
                </a:pP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3CD8C2D-7C8A-49C1-B10B-80F17C3528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832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CD5DB-D6B1-4E80-997C-18D84D8C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EAEB03-8E7B-495E-8842-C11A1CE39C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筛选</a:t>
                </a:r>
                <a:r>
                  <a:rPr lang="en-US" altLang="zh-CN" dirty="0"/>
                  <a:t>SFG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0.61</m:t>
                        </m:r>
                      </m:num>
                      <m:den>
                        <m:f>
                          <m:f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𝑁𝐼𝐼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−0.5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+1.3&gt;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𝑂𝐼𝐼𝐼</m:t>
                        </m:r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β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dirty="0"/>
                  <a:t>262006/927552</a:t>
                </a:r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EAEB03-8E7B-495E-8842-C11A1CE39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A9A9134-D85B-4C1F-9CBD-D3E315D91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31" y="1690688"/>
            <a:ext cx="5981736" cy="4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18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CD5DB-D6B1-4E80-997C-18D84D8C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EAEB03-8E7B-495E-8842-C11A1CE39C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写</a:t>
                </a:r>
                <a:r>
                  <a:rPr lang="en-US" altLang="zh-CN" dirty="0"/>
                  <a:t>STARLIGHT</a:t>
                </a:r>
                <a:r>
                  <a:rPr lang="zh-CN" altLang="en-US" dirty="0"/>
                  <a:t>配置文件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光谱文件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波长、流量、误差一一对应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红移修正</a:t>
                </a:r>
                <a:endParaRPr lang="en-US" altLang="zh-CN" dirty="0"/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dirty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pPr marL="1371600" lvl="3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EAEB03-8E7B-495E-8842-C11A1CE39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4DCBB02-15BA-46BD-BB85-EA169DBC8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26103" r="75625" b="42425"/>
          <a:stretch/>
        </p:blipFill>
        <p:spPr>
          <a:xfrm>
            <a:off x="1028699" y="3870784"/>
            <a:ext cx="4164498" cy="23061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EDD099-0CAF-4ED7-9ACF-35538BC1B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695" y="1825625"/>
            <a:ext cx="5874026" cy="435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8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CD5DB-D6B1-4E80-997C-18D84D8C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AEB03-8E7B-495E-8842-C11A1CE3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写</a:t>
            </a:r>
            <a:r>
              <a:rPr lang="en-US" altLang="zh-CN" dirty="0"/>
              <a:t>STARLIGHT</a:t>
            </a:r>
            <a:r>
              <a:rPr lang="zh-CN" altLang="en-US" dirty="0"/>
              <a:t>配置文件</a:t>
            </a:r>
            <a:endParaRPr lang="en-US" altLang="zh-CN" dirty="0"/>
          </a:p>
          <a:p>
            <a:pPr lvl="1"/>
            <a:r>
              <a:rPr lang="en-US" altLang="zh-CN" dirty="0"/>
              <a:t>Grid</a:t>
            </a:r>
            <a:r>
              <a:rPr lang="zh-CN" altLang="en-US" dirty="0"/>
              <a:t>文件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DF035C-1562-4AFB-9F81-CBEB6EC56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25941" r="21495" b="20580"/>
          <a:stretch/>
        </p:blipFill>
        <p:spPr>
          <a:xfrm>
            <a:off x="1568726" y="2644361"/>
            <a:ext cx="9054548" cy="36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09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2A4A52-9492-4A3C-AEB7-3FDD9B579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4821E5-26F0-4DE2-B445-5808B37F6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496C89-F864-46FB-84ED-F23F401F6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12199824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5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CD5DB-D6B1-4E80-997C-18D84D8C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AEB03-8E7B-495E-8842-C11A1CE3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剩余文件可以直接使用预设</a:t>
            </a:r>
            <a:endParaRPr lang="en-US" altLang="zh-CN" dirty="0"/>
          </a:p>
          <a:p>
            <a:r>
              <a:rPr lang="en-US" altLang="zh-CN" dirty="0"/>
              <a:t>./Starlight.exe&lt;grid*.in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1DB006-8A8C-4FF1-90D6-03679FCB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96" y="2906612"/>
            <a:ext cx="4757835" cy="34052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0B79F-7BC5-49FE-A70B-E9B17758B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27" y="2906612"/>
            <a:ext cx="4888307" cy="34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83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CD5DB-D6B1-4E80-997C-18D84D8C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AEB03-8E7B-495E-8842-C11A1CE3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输出文件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6726E8-7DA9-42A0-9D09-9D1675CAD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11739" r="32337" b="9931"/>
          <a:stretch/>
        </p:blipFill>
        <p:spPr>
          <a:xfrm>
            <a:off x="2981739" y="1279583"/>
            <a:ext cx="8087395" cy="544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39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FD2E9-F9A0-438D-96E8-387A7037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24DC824-B987-49F9-99E3-F11C62F583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输出文件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𝑐𝑜𝑟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/(3.826×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𝑖𝑛𝑖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𝑖𝑛𝑖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−17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/(3.826×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𝑖𝑛𝑖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𝐶h𝑎𝑏𝑟𝑖𝑒𝑟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,2003)</m:t>
                      </m:r>
                    </m:oMath>
                  </m:oMathPara>
                </a14:m>
                <a:endParaRPr lang="zh-CN" altLang="en-US" dirty="0"/>
              </a:p>
              <a:p>
                <a:pPr marL="0" indent="0">
                  <a:buNone/>
                </a:pPr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24DC824-B987-49F9-99E3-F11C62F583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A160DDB-9833-4DE8-80F7-E389A98F5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47826" r="57364" b="30145"/>
          <a:stretch/>
        </p:blipFill>
        <p:spPr>
          <a:xfrm>
            <a:off x="4870174" y="1825625"/>
            <a:ext cx="5478090" cy="18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64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50385-9AB7-427D-9834-BF8EA73D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accent1"/>
                </a:solidFill>
              </a:rPr>
              <a:t>STARLIGHT</a:t>
            </a:r>
            <a:r>
              <a:rPr lang="zh-CN" altLang="en-US">
                <a:solidFill>
                  <a:schemeClr val="accent1"/>
                </a:solidFill>
              </a:rPr>
              <a:t>使用示例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0EA880-22A2-44C2-B9E6-DCDF5291F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输出文件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53B05C-9B10-4691-B9FD-3B7FD160E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11883" r="45951" b="9930"/>
          <a:stretch/>
        </p:blipFill>
        <p:spPr>
          <a:xfrm>
            <a:off x="3756992" y="1411355"/>
            <a:ext cx="6301408" cy="53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50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DE565-C5B3-49BD-9BC7-ED6FA3AE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STARLIGHT</a:t>
            </a:r>
            <a:r>
              <a:rPr lang="zh-CN" altLang="en-US" dirty="0">
                <a:solidFill>
                  <a:schemeClr val="accent1"/>
                </a:solidFill>
              </a:rPr>
              <a:t>使用示例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54237E-637E-4676-A886-B55628874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输出文件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C810B2-2B67-4C27-B133-180E35E5B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16956" r="69593" b="57247"/>
          <a:stretch/>
        </p:blipFill>
        <p:spPr>
          <a:xfrm>
            <a:off x="939245" y="2232129"/>
            <a:ext cx="3438939" cy="1769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1E909F-C645-4097-BA9D-884B3C208F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23287" r="78233" b="59565"/>
          <a:stretch/>
        </p:blipFill>
        <p:spPr>
          <a:xfrm>
            <a:off x="939245" y="4136231"/>
            <a:ext cx="2375452" cy="11759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D523B4-A701-43F4-9957-6D21270B67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48701" r="78641" b="44362"/>
          <a:stretch/>
        </p:blipFill>
        <p:spPr>
          <a:xfrm>
            <a:off x="939245" y="5447160"/>
            <a:ext cx="2325757" cy="475732"/>
          </a:xfrm>
          <a:prstGeom prst="rect">
            <a:avLst/>
          </a:prstGeom>
        </p:spPr>
      </p:pic>
      <p:pic>
        <p:nvPicPr>
          <p:cNvPr id="10" name="内容占位符 4">
            <a:extLst>
              <a:ext uri="{FF2B5EF4-FFF2-40B4-BE49-F238E27FC236}">
                <a16:creationId xmlns:a16="http://schemas.microsoft.com/office/drawing/2014/main" id="{1B7FADFB-928E-400E-AAAF-8F8CD96AD7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11493" r="59294" b="9018"/>
          <a:stretch/>
        </p:blipFill>
        <p:spPr>
          <a:xfrm>
            <a:off x="5818530" y="365125"/>
            <a:ext cx="5208106" cy="60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377F6-0271-4123-801A-3E0CA7EA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是什么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E20DB4-B459-441F-AA4B-330E3CBC3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用途：拟合星系光谱</a:t>
            </a:r>
            <a:endParaRPr lang="en-US" altLang="zh-CN" dirty="0"/>
          </a:p>
          <a:p>
            <a:r>
              <a:rPr lang="zh-CN" altLang="en-US" dirty="0"/>
              <a:t>主页：</a:t>
            </a:r>
            <a:r>
              <a:rPr lang="en-US" altLang="zh-CN" dirty="0"/>
              <a:t>http://www.starlight.ufsc.br/</a:t>
            </a:r>
          </a:p>
          <a:p>
            <a:r>
              <a:rPr lang="zh-CN" altLang="en-US" dirty="0"/>
              <a:t>语言：</a:t>
            </a:r>
            <a:r>
              <a:rPr lang="en-US" altLang="zh-CN" dirty="0"/>
              <a:t>Fortran77</a:t>
            </a:r>
          </a:p>
          <a:p>
            <a:r>
              <a:rPr lang="zh-CN" altLang="en-US" dirty="0"/>
              <a:t>方法：恒星光谱合成</a:t>
            </a:r>
            <a:endParaRPr lang="en-US" altLang="zh-CN" dirty="0"/>
          </a:p>
          <a:p>
            <a:r>
              <a:rPr lang="zh-CN" altLang="en-US" dirty="0"/>
              <a:t>特点：慢（穷举法），适用广</a:t>
            </a:r>
            <a:endParaRPr lang="en-US" altLang="zh-CN" dirty="0"/>
          </a:p>
          <a:p>
            <a:r>
              <a:rPr lang="zh-CN" altLang="en-US" dirty="0"/>
              <a:t>用途：</a:t>
            </a:r>
            <a:endParaRPr lang="en-US" altLang="zh-CN" dirty="0"/>
          </a:p>
          <a:p>
            <a:pPr lvl="1"/>
            <a:r>
              <a:rPr lang="zh-CN" altLang="en-US" dirty="0"/>
              <a:t>分析星族成分</a:t>
            </a:r>
            <a:endParaRPr lang="en-US" altLang="zh-CN" sz="2000" dirty="0"/>
          </a:p>
          <a:p>
            <a:pPr lvl="1"/>
            <a:r>
              <a:rPr lang="zh-CN" altLang="en-US" sz="2400" dirty="0"/>
              <a:t>拟合连续谱测量发射线</a:t>
            </a:r>
            <a:endParaRPr lang="en-US" altLang="zh-CN" sz="2400" dirty="0"/>
          </a:p>
          <a:p>
            <a:pPr lvl="1"/>
            <a:r>
              <a:rPr lang="zh-CN" altLang="en-US" dirty="0"/>
              <a:t>估计速度弥散</a:t>
            </a:r>
            <a:endParaRPr lang="en-US" altLang="zh-CN" sz="2800" dirty="0"/>
          </a:p>
          <a:p>
            <a:pPr lvl="1"/>
            <a:r>
              <a:rPr lang="en-US" altLang="zh-CN" sz="2800" dirty="0"/>
              <a:t>…………</a:t>
            </a:r>
            <a:endParaRPr lang="en-US" altLang="zh-CN" dirty="0"/>
          </a:p>
          <a:p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99867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ACECDE-2849-4DEE-8A32-E5F3F0E6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是什么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8A47C-32C2-43F1-99B8-DC030DBA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如何安装</a:t>
            </a:r>
            <a:endParaRPr lang="en-US" altLang="zh-CN" dirty="0"/>
          </a:p>
          <a:p>
            <a:pPr lvl="1"/>
            <a:r>
              <a:rPr lang="zh-CN" altLang="en-US" dirty="0"/>
              <a:t>配置文件和示例文件</a:t>
            </a:r>
            <a:endParaRPr lang="en-US" altLang="zh-CN" dirty="0"/>
          </a:p>
          <a:p>
            <a:pPr lvl="1"/>
            <a:r>
              <a:rPr lang="en-US" altLang="zh-CN" dirty="0"/>
              <a:t>Starlight.exe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用示例文件测试运行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D254BB-34A7-421D-B3E0-435F6B6B0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58" y="3031993"/>
            <a:ext cx="5504762" cy="2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5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80FCFF-A656-4036-A25B-184E65CD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原理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4BEAFE0-1655-44AC-8774-FEEA3BE671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λ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λ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−0.4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	</a:t>
                </a:r>
                <a:r>
                  <a:rPr lang="zh-CN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⊗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	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−0.4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i="1" smtClean="0"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b>
                                  </m:sSub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−0.4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−0.4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	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4BEAFE0-1655-44AC-8774-FEEA3BE671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69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E4EB94-5552-4353-B268-9514F58E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原理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CCC9F6-C128-47A3-9775-1A513193A7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归一化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处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对于输入光谱，在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附近取平均做归一化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US" altLang="zh-CN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altLang="zh-CN" dirty="0"/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CCC9F6-C128-47A3-9775-1A513193A7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03D673B-C90E-452C-B515-33DFE5D46408}"/>
                  </a:ext>
                </a:extLst>
              </p:cNvPr>
              <p:cNvSpPr txBox="1"/>
              <p:nvPr/>
            </p:nvSpPr>
            <p:spPr>
              <a:xfrm>
                <a:off x="6256169" y="4076384"/>
                <a:ext cx="4209735" cy="904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/>
                  <a:t>需要</a:t>
                </a:r>
                <a14:m>
                  <m:oMath xmlns:m="http://schemas.openxmlformats.org/officeDocument/2006/math">
                    <m:r>
                      <a:rPr lang="zh-CN" altLang="en-US" sz="2400" i="1" dirty="0">
                        <a:latin typeface="Cambria Math" panose="02040503050406030204" pitchFamily="18" charset="0"/>
                      </a:rPr>
                      <m:t>变量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         </a:t>
                </a:r>
                <a:r>
                  <a:rPr lang="zh-CN" altLang="en-US" sz="2400" dirty="0"/>
                  <a:t>常量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altLang="zh-CN" sz="2400" dirty="0"/>
                      <m:t> 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03D673B-C90E-452C-B515-33DFE5D46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169" y="4076384"/>
                <a:ext cx="4209735" cy="904543"/>
              </a:xfrm>
              <a:prstGeom prst="rect">
                <a:avLst/>
              </a:prstGeom>
              <a:blipFill>
                <a:blip r:embed="rId3"/>
                <a:stretch>
                  <a:fillRect l="-2171" t="-4730" b="-10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B1386EB-7F92-4358-AB3E-C64180B404C3}"/>
              </a:ext>
            </a:extLst>
          </p:cNvPr>
          <p:cNvCxnSpPr>
            <a:cxnSpLocks/>
          </p:cNvCxnSpPr>
          <p:nvPr/>
        </p:nvCxnSpPr>
        <p:spPr>
          <a:xfrm>
            <a:off x="6978756" y="4704978"/>
            <a:ext cx="19366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2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CD8586-FE90-4F96-AE37-5E717DE0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原理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FD27AD7-68DD-462F-963C-4AB10848F9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zh-CN" altLang="en-US" dirty="0"/>
                  <a:t>卡方检验</a:t>
                </a:r>
                <a:endParaRPr lang="en-US" altLang="zh-CN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altLang="zh-CN"/>
                          <m:t>χ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altLang="zh-CN"/>
                          <m:t>χ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m:rPr>
                        <m:nor/>
                      </m:rPr>
                      <a:rPr lang="en-US" altLang="zh-CN" dirty="0"/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[(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dirty="0"/>
                  <a:t>First Fits (FF): </a:t>
                </a:r>
                <a:r>
                  <a:rPr lang="zh-CN" altLang="en-US" dirty="0"/>
                  <a:t>在参数空间大范围扫描</a:t>
                </a:r>
                <a:endParaRPr lang="en-US" altLang="zh-CN" dirty="0"/>
              </a:p>
              <a:p>
                <a:r>
                  <a:rPr lang="fr-FR" altLang="zh-CN" dirty="0"/>
                  <a:t>Clip &amp; Refit: </a:t>
                </a:r>
                <a:r>
                  <a:rPr lang="zh-CN" altLang="en-US" dirty="0"/>
                  <a:t>排除不当数据</a:t>
                </a:r>
                <a:endParaRPr lang="fr-FR" altLang="zh-CN" dirty="0"/>
              </a:p>
              <a:p>
                <a:r>
                  <a:rPr lang="en-US" altLang="zh-CN" dirty="0"/>
                  <a:t>Burn-In: </a:t>
                </a:r>
                <a:r>
                  <a:rPr lang="zh-CN" altLang="en-US" dirty="0"/>
                  <a:t>进一步拟合</a:t>
                </a:r>
                <a:endParaRPr lang="en-US" altLang="zh-CN" dirty="0"/>
              </a:p>
              <a:p>
                <a:r>
                  <a:rPr lang="en-US" altLang="zh-CN" dirty="0"/>
                  <a:t> EX0s fit (EX0): </a:t>
                </a:r>
                <a:r>
                  <a:rPr lang="zh-CN" altLang="en-US" dirty="0"/>
                  <a:t>放弃无关组分并微调数据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FD27AD7-68DD-462F-963C-4AB10848F9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33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559D14-88F0-4E4D-8DAA-A182641A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原理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F0ABC7-4EAB-43D5-9C47-894BA84C04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First Fits (FF):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l-GR" altLang="zh-CN"/>
                                    <m:t>χ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</m:oMath>
                  </m:oMathPara>
                </a14:m>
                <a:endParaRPr lang="en-US" altLang="zh-CN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F0ABC7-4EAB-43D5-9C47-894BA84C04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394C080-0705-45AF-BD89-750BCB9E7323}"/>
                  </a:ext>
                </a:extLst>
              </p:cNvPr>
              <p:cNvSpPr txBox="1"/>
              <p:nvPr/>
            </p:nvSpPr>
            <p:spPr>
              <a:xfrm>
                <a:off x="5022574" y="2511425"/>
                <a:ext cx="550627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dirty="0"/>
                  <a:t>修正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和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dirty="0"/>
                  <a:t>寻找较好的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和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dirty="0"/>
                  <a:t>修正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zh-CN" altLang="en-US" sz="2400" i="1">
                        <a:latin typeface="Cambria Math" panose="02040503050406030204" pitchFamily="18" charset="0"/>
                      </a:rPr>
                      <m:t>和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dirty="0"/>
                  <a:t>寻找更好的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和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dirty="0"/>
                  <a:t>减小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重复</m:t>
                    </m:r>
                  </m:oMath>
                </a14:m>
                <a:r>
                  <a:rPr lang="zh-CN" altLang="en-US" sz="2400" dirty="0"/>
                  <a:t>循环</a:t>
                </a: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394C080-0705-45AF-BD89-750BCB9E7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574" y="2511425"/>
                <a:ext cx="5506279" cy="1938992"/>
              </a:xfrm>
              <a:prstGeom prst="rect">
                <a:avLst/>
              </a:prstGeom>
              <a:blipFill>
                <a:blip r:embed="rId3"/>
                <a:stretch>
                  <a:fillRect l="-1550" t="-2201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51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997ED-A24D-4B8A-AC3C-F7BDB114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STARLIGHT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原理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46C97B2-4BC6-42F7-8AF9-693FC461F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altLang="zh-CN" dirty="0"/>
                  <a:t>Clip &amp; Refit</a:t>
                </a:r>
              </a:p>
              <a:p>
                <a:pPr lvl="1"/>
                <a:r>
                  <a:rPr lang="en-US" altLang="zh-CN" dirty="0"/>
                  <a:t>ABSRES:	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𝑟𝑚𝑠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i="1" dirty="0"/>
              </a:p>
              <a:p>
                <a:pPr lvl="1"/>
                <a:r>
                  <a:rPr lang="en-US" altLang="zh-CN" dirty="0"/>
                  <a:t>RELRES: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MSIGMA :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zh-CN" altLang="en-US" i="1" dirty="0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endParaRPr lang="en-US" altLang="zh-CN" i="1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dirty="0"/>
                  <a:t>被</a:t>
                </a:r>
                <a:r>
                  <a:rPr lang="en-US" altLang="zh-CN" dirty="0"/>
                  <a:t>clip</a:t>
                </a:r>
                <a:r>
                  <a:rPr lang="zh-CN" altLang="en-US" dirty="0"/>
                  <a:t>掉的点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altLang="zh-CN" b="0" dirty="0"/>
              </a:p>
              <a:p>
                <a:pPr lvl="1"/>
                <a:r>
                  <a:rPr lang="zh-CN" altLang="en-US" dirty="0"/>
                  <a:t>如果有点被修掉，再进行一次</a:t>
                </a:r>
                <a:r>
                  <a:rPr lang="en-US" altLang="zh-CN" dirty="0"/>
                  <a:t>FF</a:t>
                </a:r>
              </a:p>
              <a:p>
                <a:pPr lvl="1"/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46C97B2-4BC6-42F7-8AF9-693FC461F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51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1505</TotalTime>
  <Words>650</Words>
  <Application>Microsoft Office PowerPoint</Application>
  <PresentationFormat>宽屏</PresentationFormat>
  <Paragraphs>214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Calibri Light</vt:lpstr>
      <vt:lpstr>Cambria Math</vt:lpstr>
      <vt:lpstr>Office Theme</vt:lpstr>
      <vt:lpstr>STARLIGHT 简介</vt:lpstr>
      <vt:lpstr>PowerPoint 演示文稿</vt:lpstr>
      <vt:lpstr>STARLIGHT是什么</vt:lpstr>
      <vt:lpstr>STARLIGHT是什么</vt:lpstr>
      <vt:lpstr>STARLIGHT原理</vt:lpstr>
      <vt:lpstr>STARLIGHT原理</vt:lpstr>
      <vt:lpstr>STARLIGHT原理</vt:lpstr>
      <vt:lpstr>STARLIGHT原理</vt:lpstr>
      <vt:lpstr>STARLIGHT原理</vt:lpstr>
      <vt:lpstr>STARLIGHT原理</vt:lpstr>
      <vt:lpstr>STARLIGHT原理</vt:lpstr>
      <vt:lpstr>STARTLIGHT参数设置</vt:lpstr>
      <vt:lpstr>STARTLIGHT参数设置</vt:lpstr>
      <vt:lpstr>STARTLIGHT参数设置</vt:lpstr>
      <vt:lpstr>STARTLIGHT参数设置</vt:lpstr>
      <vt:lpstr>STARTLIGHT参数设置</vt:lpstr>
      <vt:lpstr>STARTLIGHT参数设置</vt:lpstr>
      <vt:lpstr>STARTLIGHT参数设置</vt:lpstr>
      <vt:lpstr>STARTLIGHT参数设置</vt:lpstr>
      <vt:lpstr>STARTLIGHT参数设置</vt:lpstr>
      <vt:lpstr>STARLIGHT使用示例</vt:lpstr>
      <vt:lpstr>STARLIGHT使用示例</vt:lpstr>
      <vt:lpstr>STARLIGHT使用示例</vt:lpstr>
      <vt:lpstr>STARLIGHT使用示例</vt:lpstr>
      <vt:lpstr>STARLIGHT使用示例</vt:lpstr>
      <vt:lpstr>STARLIGHT使用示例</vt:lpstr>
      <vt:lpstr>STARLIGHT使用示例</vt:lpstr>
      <vt:lpstr>STARLIGHT使用示例</vt:lpstr>
      <vt:lpstr>STARLIGHT使用示例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STARLIGHT 简介</dc:title>
  <dc:creator>lu jiafeng</dc:creator>
  <cp:lastModifiedBy>lu jiafeng</cp:lastModifiedBy>
  <cp:revision>92</cp:revision>
  <dcterms:created xsi:type="dcterms:W3CDTF">2017-09-19T05:30:25Z</dcterms:created>
  <dcterms:modified xsi:type="dcterms:W3CDTF">2017-09-22T04:16:36Z</dcterms:modified>
</cp:coreProperties>
</file>