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5" r:id="rId3"/>
    <p:sldId id="260" r:id="rId4"/>
    <p:sldId id="261" r:id="rId5"/>
    <p:sldId id="262" r:id="rId6"/>
    <p:sldId id="271" r:id="rId7"/>
    <p:sldId id="264" r:id="rId8"/>
    <p:sldId id="265" r:id="rId9"/>
    <p:sldId id="268" r:id="rId10"/>
    <p:sldId id="272" r:id="rId11"/>
    <p:sldId id="274" r:id="rId12"/>
    <p:sldId id="273" r:id="rId13"/>
    <p:sldId id="278" r:id="rId14"/>
    <p:sldId id="266" r:id="rId15"/>
    <p:sldId id="277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555"/>
    <a:srgbClr val="23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8" autoAdjust="0"/>
  </p:normalViewPr>
  <p:slideViewPr>
    <p:cSldViewPr snapToGrid="0">
      <p:cViewPr varScale="1">
        <p:scale>
          <a:sx n="74" d="100"/>
          <a:sy n="74" d="100"/>
        </p:scale>
        <p:origin x="90" y="330"/>
      </p:cViewPr>
      <p:guideLst/>
    </p:cSldViewPr>
  </p:slideViewPr>
  <p:outlineViewPr>
    <p:cViewPr>
      <p:scale>
        <a:sx n="33" d="100"/>
        <a:sy n="33" d="100"/>
      </p:scale>
      <p:origin x="0" y="-110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04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25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8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1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46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61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12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4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65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0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3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6534-BEA1-4691-BE43-8D5787CF8141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1F2A-A400-4755-80E3-AD572380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9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3.png"/><Relationship Id="rId7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Mapping Star Formation History with MaNGA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2021.3.31</a:t>
            </a:r>
          </a:p>
          <a:p>
            <a:r>
              <a:rPr lang="en-US" altLang="zh-CN" dirty="0" smtClean="0"/>
              <a:t>Speaker: Rongrong Liu</a:t>
            </a:r>
          </a:p>
          <a:p>
            <a:r>
              <a:rPr lang="en-US" altLang="zh-CN" dirty="0" smtClean="0"/>
              <a:t>Supervisor</a:t>
            </a:r>
            <a:r>
              <a:rPr lang="en-US" altLang="zh-CN" dirty="0"/>
              <a:t>: </a:t>
            </a:r>
            <a:r>
              <a:rPr lang="en-US" altLang="zh-CN" dirty="0" smtClean="0"/>
              <a:t>Zhengyi Shao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5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82164" y="1384170"/>
            <a:ext cx="7407866" cy="4989514"/>
            <a:chOff x="1882164" y="1384170"/>
            <a:chExt cx="7407866" cy="49895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164" y="1384170"/>
              <a:ext cx="7407866" cy="4989514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7505641" y="1917700"/>
              <a:ext cx="15367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fitting</a:t>
              </a:r>
              <a:endParaRPr lang="zh-CN" altLang="en-US" sz="1600" b="1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05641" y="2487632"/>
              <a:ext cx="15367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fitting</a:t>
              </a:r>
              <a:endParaRPr lang="zh-CN" altLang="en-US" sz="1600" b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</a:t>
            </a:r>
            <a:r>
              <a:rPr lang="en-US" altLang="zh-CN" b="1" dirty="0" smtClean="0"/>
              <a:t>xample </a:t>
            </a:r>
            <a:r>
              <a:rPr lang="en-US" altLang="zh-CN" dirty="0" smtClean="0"/>
              <a:t>— results of clump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54" y="3998672"/>
            <a:ext cx="3199456" cy="2776491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8550"/>
            <a:ext cx="5239500" cy="5320244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59" y="1406508"/>
            <a:ext cx="3053055" cy="2716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05" y="1382446"/>
            <a:ext cx="3192295" cy="26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</a:t>
            </a:r>
            <a:r>
              <a:rPr lang="en-US" altLang="zh-CN" b="1" dirty="0" smtClean="0"/>
              <a:t>xample </a:t>
            </a:r>
            <a:r>
              <a:rPr lang="en-US" altLang="zh-CN" dirty="0" smtClean="0"/>
              <a:t>— results of host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66" y="1502293"/>
            <a:ext cx="7236713" cy="4874235"/>
          </a:xfrm>
        </p:spPr>
      </p:pic>
      <p:grpSp>
        <p:nvGrpSpPr>
          <p:cNvPr id="17" name="组合 16"/>
          <p:cNvGrpSpPr/>
          <p:nvPr/>
        </p:nvGrpSpPr>
        <p:grpSpPr>
          <a:xfrm>
            <a:off x="7469298" y="2073866"/>
            <a:ext cx="1473259" cy="846137"/>
            <a:chOff x="7256721" y="2045861"/>
            <a:chExt cx="1473259" cy="846137"/>
          </a:xfrm>
        </p:grpSpPr>
        <p:sp>
          <p:nvSpPr>
            <p:cNvPr id="14" name="文本框 13"/>
            <p:cNvSpPr txBox="1"/>
            <p:nvPr/>
          </p:nvSpPr>
          <p:spPr>
            <a:xfrm>
              <a:off x="7256721" y="2045861"/>
              <a:ext cx="147325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fitting</a:t>
              </a:r>
              <a:endParaRPr lang="zh-CN" altLang="en-US" sz="1600" b="1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56721" y="2553444"/>
              <a:ext cx="1473259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fitting</a:t>
              </a:r>
              <a:endParaRPr lang="zh-CN" altLang="en-US" sz="1600" b="1" dirty="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38" y="1234319"/>
            <a:ext cx="2841962" cy="28041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6" y="1271422"/>
            <a:ext cx="5265017" cy="5301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80" y="1271422"/>
            <a:ext cx="3073758" cy="27271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23" y="3942560"/>
            <a:ext cx="2732163" cy="28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</a:t>
            </a:r>
            <a:r>
              <a:rPr lang="en-US" altLang="zh-CN" b="1" dirty="0" smtClean="0"/>
              <a:t>xample </a:t>
            </a:r>
            <a:r>
              <a:rPr lang="en-US" altLang="zh-CN" dirty="0" smtClean="0"/>
              <a:t>— clump vs host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88" y="1636964"/>
            <a:ext cx="3824979" cy="246513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60" y="3941135"/>
            <a:ext cx="3915015" cy="2523165"/>
          </a:xfrm>
          <a:prstGeom prst="rect">
            <a:avLst/>
          </a:prstGeom>
        </p:spPr>
      </p:pic>
      <p:pic>
        <p:nvPicPr>
          <p:cNvPr id="6" name="内容占位符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5" y="2740745"/>
            <a:ext cx="2543623" cy="2178553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902929" y="2340322"/>
            <a:ext cx="1294906" cy="1262956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280897" y="3776298"/>
            <a:ext cx="801903" cy="1633902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7187155" y="1925137"/>
                <a:ext cx="2274982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logM</a:t>
                </a:r>
                <a:r>
                  <a:rPr lang="en-US" altLang="zh-CN" sz="2000" baseline="-25000" dirty="0" smtClean="0"/>
                  <a:t>tot</a:t>
                </a:r>
                <a:r>
                  <a:rPr lang="en-US" altLang="zh-CN" sz="2000" dirty="0" smtClean="0"/>
                  <a:t>=7.763[M</a:t>
                </a:r>
                <a:r>
                  <a:rPr lang="en-US" altLang="zh-CN" sz="2000" baseline="-25000" dirty="0" smtClean="0"/>
                  <a:t>⊙</a:t>
                </a:r>
                <a:r>
                  <a:rPr lang="en-US" altLang="zh-CN" sz="2000" dirty="0" smtClean="0"/>
                  <a:t>]</a:t>
                </a:r>
              </a:p>
              <a:p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𝑎𝑔𝑒</m:t>
                        </m:r>
                      </m:e>
                    </m:acc>
                  </m:oMath>
                </a14:m>
                <a:r>
                  <a:rPr lang="en-US" altLang="zh-CN" sz="2000" dirty="0" smtClean="0"/>
                  <a:t>=0.05Gyr</a:t>
                </a:r>
              </a:p>
              <a:p>
                <a:endParaRPr lang="en-US" altLang="zh-CN" sz="2000" dirty="0" smtClean="0"/>
              </a:p>
              <a:p>
                <a:r>
                  <a:rPr lang="en-US" altLang="zh-CN" sz="2000" dirty="0" smtClean="0"/>
                  <a:t>f</a:t>
                </a:r>
                <a:r>
                  <a:rPr lang="en-US" altLang="zh-CN" sz="2000" baseline="-25000" dirty="0" smtClean="0"/>
                  <a:t>M&lt;1Gyr</a:t>
                </a:r>
                <a:r>
                  <a:rPr lang="en-US" altLang="zh-CN" sz="2000" dirty="0" smtClean="0"/>
                  <a:t>=1.00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155" y="1925137"/>
                <a:ext cx="2274982" cy="1631216"/>
              </a:xfrm>
              <a:prstGeom prst="rect">
                <a:avLst/>
              </a:prstGeom>
              <a:blipFill>
                <a:blip r:embed="rId5"/>
                <a:stretch>
                  <a:fillRect l="-2949" t="-2247" r="-1877" b="-5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7086600" y="4216987"/>
                <a:ext cx="2274982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logM</a:t>
                </a:r>
                <a:r>
                  <a:rPr lang="en-US" altLang="zh-CN" sz="2000" baseline="-25000" dirty="0" smtClean="0"/>
                  <a:t>tot</a:t>
                </a:r>
                <a:r>
                  <a:rPr lang="en-US" altLang="zh-CN" sz="2000" dirty="0" smtClean="0"/>
                  <a:t>=9.889[M</a:t>
                </a:r>
                <a:r>
                  <a:rPr lang="en-US" altLang="zh-CN" sz="2000" baseline="-25000" dirty="0" smtClean="0"/>
                  <a:t>⊙</a:t>
                </a:r>
                <a:r>
                  <a:rPr lang="en-US" altLang="zh-CN" sz="2000" dirty="0" smtClean="0"/>
                  <a:t>]</a:t>
                </a:r>
              </a:p>
              <a:p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𝑎𝑔𝑒</m:t>
                        </m:r>
                      </m:e>
                    </m:acc>
                  </m:oMath>
                </a14:m>
                <a:r>
                  <a:rPr lang="en-US" altLang="zh-CN" sz="2000" dirty="0" smtClean="0"/>
                  <a:t>=7.82Gyr</a:t>
                </a:r>
              </a:p>
              <a:p>
                <a:endParaRPr lang="en-US" altLang="zh-CN" sz="2000" dirty="0" smtClean="0"/>
              </a:p>
              <a:p>
                <a:r>
                  <a:rPr lang="en-US" altLang="zh-CN" sz="2000" dirty="0" smtClean="0"/>
                  <a:t>f</a:t>
                </a:r>
                <a:r>
                  <a:rPr lang="en-US" altLang="zh-CN" sz="2000" baseline="-25000" dirty="0" smtClean="0"/>
                  <a:t>M&lt;1Gyr</a:t>
                </a:r>
                <a:r>
                  <a:rPr lang="en-US" altLang="zh-CN" sz="2000" dirty="0" smtClean="0"/>
                  <a:t>=0.22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216987"/>
                <a:ext cx="2274982" cy="1631216"/>
              </a:xfrm>
              <a:prstGeom prst="rect">
                <a:avLst/>
              </a:prstGeom>
              <a:blipFill>
                <a:blip r:embed="rId6"/>
                <a:stretch>
                  <a:fillRect l="-2949" t="-2247" r="-1877" b="-5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2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</a:t>
            </a:r>
            <a:r>
              <a:rPr lang="en-US" altLang="zh-CN" b="1" dirty="0" smtClean="0"/>
              <a:t>xample </a:t>
            </a:r>
            <a:r>
              <a:rPr lang="en-US" altLang="zh-CN" dirty="0" smtClean="0"/>
              <a:t>— clump vs host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14" y="1856945"/>
            <a:ext cx="2652478" cy="170947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49" y="4421502"/>
            <a:ext cx="2684601" cy="1730182"/>
          </a:xfrm>
          <a:prstGeom prst="rect">
            <a:avLst/>
          </a:prstGeom>
        </p:spPr>
      </p:pic>
      <p:pic>
        <p:nvPicPr>
          <p:cNvPr id="6" name="内容占位符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" y="2691685"/>
            <a:ext cx="2019691" cy="1729817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656823" y="2124942"/>
            <a:ext cx="1193306" cy="1155834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059560" y="3574125"/>
            <a:ext cx="653330" cy="1481561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86" y="4255245"/>
            <a:ext cx="2248441" cy="22185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15" y="1646271"/>
            <a:ext cx="2601985" cy="21726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28" y="1636503"/>
            <a:ext cx="2514891" cy="21824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95" y="1609047"/>
            <a:ext cx="2508886" cy="22319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95" y="4255245"/>
            <a:ext cx="2508885" cy="22260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277" y="4262698"/>
            <a:ext cx="2160058" cy="22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Swift-MaNGA Value Added Catalog(SwiM)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dirty="0" smtClean="0"/>
              <a:t>150 galaxies: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 smtClean="0"/>
              <a:t>1) a </a:t>
            </a:r>
            <a:r>
              <a:rPr lang="en-US" altLang="zh-CN" dirty="0"/>
              <a:t>large number of emission line and spectral indices </a:t>
            </a:r>
            <a:r>
              <a:rPr lang="en-US" altLang="zh-CN" dirty="0" smtClean="0"/>
              <a:t>maps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 smtClean="0"/>
              <a:t>2) Swift </a:t>
            </a:r>
            <a:r>
              <a:rPr lang="en-US" altLang="zh-CN" dirty="0"/>
              <a:t>UVOT images (uvw1, uvw2, and uvm2</a:t>
            </a:r>
            <a:r>
              <a:rPr lang="en-US" altLang="zh-CN" dirty="0" smtClean="0"/>
              <a:t>),SDSS </a:t>
            </a:r>
            <a:r>
              <a:rPr lang="en-US" altLang="zh-CN" dirty="0" err="1"/>
              <a:t>ugriz</a:t>
            </a:r>
            <a:r>
              <a:rPr lang="en-US" altLang="zh-CN" dirty="0"/>
              <a:t> images, all matched to the same angular resolution and spatial sampling as the uvw2 </a:t>
            </a:r>
            <a:r>
              <a:rPr lang="en-US" altLang="zh-CN" dirty="0" smtClean="0"/>
              <a:t>band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We can map SFH </a:t>
            </a:r>
            <a:r>
              <a:rPr lang="en-US" altLang="zh-CN" dirty="0"/>
              <a:t>or other </a:t>
            </a:r>
            <a:r>
              <a:rPr lang="en-US" altLang="zh-CN" dirty="0" smtClean="0"/>
              <a:t>properties with SwiM.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53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Conclusion</a:t>
            </a:r>
            <a:endParaRPr lang="zh-CN" alt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297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dirty="0" smtClean="0"/>
              <a:t>1) Using SED + lick indices fitting, with non-parametric SFH and Bayesian framework, we can obtain PDFs of parameters.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   With PDFs of parameters, we can construct new parameter, Q, and obtain PDF of Q without resampling. We can construct total mass, mean age, fraction of mass&lt;1Gyr and other parameters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we interest.</a:t>
            </a:r>
            <a:endParaRPr lang="en-US" altLang="zh-CN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 smtClean="0"/>
              <a:t>2) We have applied our method to one galaxy</a:t>
            </a:r>
            <a:r>
              <a:rPr lang="en-US" altLang="zh-CN" dirty="0"/>
              <a:t>, which </a:t>
            </a:r>
            <a:r>
              <a:rPr lang="en-US" altLang="zh-CN" dirty="0" smtClean="0"/>
              <a:t>proves our  method powerful.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 smtClean="0"/>
              <a:t>    With SwiM, we can obtain </a:t>
            </a:r>
            <a:r>
              <a:rPr lang="en-US" altLang="zh-CN" dirty="0"/>
              <a:t>spatially </a:t>
            </a:r>
            <a:r>
              <a:rPr lang="en-US" altLang="zh-CN" dirty="0" smtClean="0"/>
              <a:t>resolved SFH of 150 galaxies.</a:t>
            </a:r>
          </a:p>
        </p:txBody>
      </p:sp>
    </p:spTree>
    <p:extLst>
      <p:ext uri="{BB962C8B-B14F-4D97-AF65-F5344CB8AC3E}">
        <p14:creationId xmlns:p14="http://schemas.microsoft.com/office/powerpoint/2010/main" val="21438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Conclusion</a:t>
            </a:r>
            <a:endParaRPr lang="zh-CN" alt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dirty="0" smtClean="0"/>
              <a:t>3) Potential application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/>
              <a:t>Benefitting from Bayesian framework, we can not only construct </a:t>
            </a:r>
            <a:r>
              <a:rPr lang="en-US" altLang="zh-CN" dirty="0" smtClean="0"/>
              <a:t>additional </a:t>
            </a:r>
            <a:r>
              <a:rPr lang="en-US" altLang="zh-CN" dirty="0"/>
              <a:t>parameters with PDF </a:t>
            </a:r>
            <a:r>
              <a:rPr lang="en-US" altLang="zh-CN" dirty="0" smtClean="0"/>
              <a:t>which are not limited to those known, </a:t>
            </a:r>
            <a:r>
              <a:rPr lang="en-US" altLang="zh-CN" dirty="0"/>
              <a:t>but also compare different models (e.g., different IMF or chemical evolutionary models) with Bayesian evidence</a:t>
            </a:r>
            <a:r>
              <a:rPr lang="en-US" altLang="zh-CN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 smtClean="0"/>
              <a:t>    Our method can be applied to more IFS data. And we can further study the assembly history of galaxy.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962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Background </a:t>
            </a:r>
            <a:r>
              <a:rPr lang="en-US" altLang="zh-CN" dirty="0" smtClean="0"/>
              <a:t>— Star Formation History (SFH)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523096" cy="291506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52" y="1690689"/>
            <a:ext cx="4687492" cy="30210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9298" y="4935214"/>
            <a:ext cx="10414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We can get information about evolution of galaxy from SFH.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left picture represent a very young region, but the right picture has a so complex history, that we can not determine if it originates from merger or inflow.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6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Background </a:t>
            </a:r>
            <a:r>
              <a:rPr lang="en-US" altLang="zh-CN" dirty="0" smtClean="0"/>
              <a:t>— Spatially Resolved SFH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9" y="1261351"/>
            <a:ext cx="5715181" cy="3810120"/>
          </a:xfrm>
        </p:spPr>
      </p:pic>
      <p:pic>
        <p:nvPicPr>
          <p:cNvPr id="11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1" y="1796950"/>
            <a:ext cx="2971800" cy="2650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34604" y="1374487"/>
            <a:ext cx="297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g-band image from DESI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69612" y="5165637"/>
            <a:ext cx="10852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Integral-field spectroscopy (IFS) enable us to get spatially resolved spectrum</a:t>
            </a:r>
          </a:p>
          <a:p>
            <a:r>
              <a:rPr lang="en-US" altLang="zh-CN" sz="2400" dirty="0" smtClean="0"/>
              <a:t>of galaxy.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Combining photometry </a:t>
            </a:r>
            <a:r>
              <a:rPr lang="en-US" altLang="zh-CN" sz="2400" dirty="0"/>
              <a:t>with IFS, we can get </a:t>
            </a:r>
            <a:r>
              <a:rPr lang="en-US" altLang="zh-CN" sz="2400" dirty="0" smtClean="0"/>
              <a:t>spatially resolved SFH, and obtain more </a:t>
            </a:r>
            <a:r>
              <a:rPr lang="en-US" altLang="zh-CN" sz="2400" dirty="0"/>
              <a:t>information about evolution of galaxy 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09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Background </a:t>
            </a:r>
            <a:r>
              <a:rPr lang="en-US" altLang="zh-CN" dirty="0" smtClean="0"/>
              <a:t>— my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Get spatially resolved SFH of galaxies with MaNGA</a:t>
            </a:r>
          </a:p>
        </p:txBody>
      </p:sp>
    </p:spTree>
    <p:extLst>
      <p:ext uri="{BB962C8B-B14F-4D97-AF65-F5344CB8AC3E}">
        <p14:creationId xmlns:p14="http://schemas.microsoft.com/office/powerpoint/2010/main" val="11724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Method </a:t>
            </a:r>
            <a:r>
              <a:rPr lang="en-US" altLang="zh-CN" dirty="0" smtClean="0"/>
              <a:t>— Stellar Population Synthesis (SPS)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250219" y="2144077"/>
            <a:ext cx="4565544" cy="444932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Code: </a:t>
            </a:r>
            <a:r>
              <a:rPr lang="en-US" altLang="zh-CN" b="1" dirty="0" smtClean="0"/>
              <a:t>prospector</a:t>
            </a:r>
          </a:p>
          <a:p>
            <a:r>
              <a:rPr lang="en-US" altLang="zh-CN" dirty="0" smtClean="0"/>
              <a:t>SED fitting and full spectrum fitting</a:t>
            </a:r>
          </a:p>
          <a:p>
            <a:r>
              <a:rPr lang="en-US" altLang="zh-CN" dirty="0" smtClean="0"/>
              <a:t>Non-parametric SFH</a:t>
            </a:r>
          </a:p>
          <a:p>
            <a:r>
              <a:rPr lang="en-US" altLang="zh-CN" dirty="0"/>
              <a:t>Bayesian framework</a:t>
            </a:r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838200" y="1359027"/>
            <a:ext cx="6233438" cy="5234378"/>
            <a:chOff x="959342" y="1424073"/>
            <a:chExt cx="6233438" cy="5234378"/>
          </a:xfrm>
        </p:grpSpPr>
        <p:grpSp>
          <p:nvGrpSpPr>
            <p:cNvPr id="2" name="组合 1"/>
            <p:cNvGrpSpPr/>
            <p:nvPr/>
          </p:nvGrpSpPr>
          <p:grpSpPr>
            <a:xfrm>
              <a:off x="959342" y="1524440"/>
              <a:ext cx="6233438" cy="5134011"/>
              <a:chOff x="257514" y="1780485"/>
              <a:chExt cx="6671320" cy="4768069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57514" y="1780485"/>
                <a:ext cx="6671320" cy="4396478"/>
                <a:chOff x="3726883" y="2508713"/>
                <a:chExt cx="8465118" cy="6749978"/>
              </a:xfrm>
            </p:grpSpPr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26883" y="2563204"/>
                  <a:ext cx="8465118" cy="6695487"/>
                </a:xfrm>
                <a:prstGeom prst="rect">
                  <a:avLst/>
                </a:prstGeom>
              </p:spPr>
            </p:pic>
            <p:sp>
              <p:nvSpPr>
                <p:cNvPr id="8" name="流程图: 数据 7"/>
                <p:cNvSpPr/>
                <p:nvPr/>
              </p:nvSpPr>
              <p:spPr>
                <a:xfrm rot="20931384">
                  <a:off x="8311375" y="2508713"/>
                  <a:ext cx="1425296" cy="159597"/>
                </a:xfrm>
                <a:prstGeom prst="flowChartInputOutpu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9" name="流程图: 数据 8"/>
                <p:cNvSpPr/>
                <p:nvPr/>
              </p:nvSpPr>
              <p:spPr>
                <a:xfrm rot="746425">
                  <a:off x="6726847" y="2535184"/>
                  <a:ext cx="1148133" cy="252411"/>
                </a:xfrm>
                <a:prstGeom prst="flowChartInputOutpu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1210486" y="6176963"/>
                <a:ext cx="4147125" cy="371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000" dirty="0"/>
                  <a:t>Conroy, C. 2013, ARA&amp;A, 51, 393</a:t>
                </a: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014098" y="1424073"/>
              <a:ext cx="1969281" cy="1310981"/>
            </a:xfrm>
            <a:prstGeom prst="ellipse">
              <a:avLst/>
            </a:prstGeom>
            <a:noFill/>
            <a:ln w="38100" cap="flat">
              <a:solidFill>
                <a:srgbClr val="C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5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Method </a:t>
            </a:r>
            <a:r>
              <a:rPr lang="en-US" altLang="zh-CN" dirty="0" smtClean="0"/>
              <a:t>— Photometry + Spectral Feature Fitting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296025" y="1690688"/>
            <a:ext cx="5385413" cy="478123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dirty="0" smtClean="0"/>
              <a:t>Photometry has information </a:t>
            </a:r>
            <a:r>
              <a:rPr lang="en-US" altLang="zh-CN" dirty="0"/>
              <a:t>of continuum and can </a:t>
            </a:r>
            <a:r>
              <a:rPr lang="en-US" altLang="zh-CN" dirty="0" smtClean="0"/>
              <a:t>extend range of wavelength.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/>
              <a:t>Spectral feature like lick indices that we have known well have detail information of spectrum, and is not sensitive to calibration.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/>
              <a:t>I have added lick indices into </a:t>
            </a:r>
            <a:r>
              <a:rPr lang="en-US" altLang="zh-CN" b="1" dirty="0" smtClean="0"/>
              <a:t>prospector</a:t>
            </a:r>
            <a:r>
              <a:rPr lang="en-US" altLang="zh-CN" dirty="0" smtClean="0"/>
              <a:t>.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10562" y="1690688"/>
            <a:ext cx="5680754" cy="4490373"/>
            <a:chOff x="786515" y="2559832"/>
            <a:chExt cx="12223570" cy="791373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15" y="2559832"/>
              <a:ext cx="12223570" cy="7054833"/>
            </a:xfrm>
            <a:prstGeom prst="rect">
              <a:avLst/>
            </a:prstGeom>
          </p:spPr>
        </p:pic>
        <p:cxnSp>
          <p:nvCxnSpPr>
            <p:cNvPr id="16" name="直接箭头连接符 15"/>
            <p:cNvCxnSpPr/>
            <p:nvPr/>
          </p:nvCxnSpPr>
          <p:spPr>
            <a:xfrm flipH="1" flipV="1">
              <a:off x="4342228" y="3729790"/>
              <a:ext cx="868377" cy="9751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4313269" y="6173058"/>
              <a:ext cx="764417" cy="6059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3299779" y="3237183"/>
              <a:ext cx="2719711" cy="609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photometry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086298" y="5563529"/>
              <a:ext cx="3505298" cy="609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spectral feature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85991" y="3418730"/>
              <a:ext cx="2211212" cy="609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spectrum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966272" y="9813240"/>
              <a:ext cx="6550205" cy="660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000" dirty="0"/>
                <a:t>Brown</a:t>
              </a:r>
              <a:r>
                <a:rPr lang="zh-CN" altLang="en-US" sz="2000" dirty="0"/>
                <a:t>，</a:t>
              </a:r>
              <a:r>
                <a:rPr lang="en-US" altLang="zh-CN" sz="2000" dirty="0"/>
                <a:t>2014</a:t>
              </a:r>
              <a:r>
                <a:rPr lang="zh-CN" altLang="en-US" sz="2000" dirty="0"/>
                <a:t>，</a:t>
              </a:r>
              <a:r>
                <a:rPr lang="en-US" altLang="zh-CN" sz="2000" dirty="0" err="1"/>
                <a:t>ApJS</a:t>
              </a:r>
              <a:r>
                <a:rPr lang="zh-CN" altLang="en-US" sz="2000" dirty="0"/>
                <a:t>，</a:t>
              </a:r>
              <a:r>
                <a:rPr lang="en-US" altLang="zh-CN" sz="2000" dirty="0"/>
                <a:t>212,18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6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Method </a:t>
            </a:r>
            <a:r>
              <a:rPr lang="en-US" altLang="zh-CN" dirty="0" smtClean="0"/>
              <a:t>— non-parametric SFH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5" y="2231020"/>
            <a:ext cx="7069161" cy="3551822"/>
          </a:xfrm>
        </p:spPr>
      </p:pic>
      <p:sp>
        <p:nvSpPr>
          <p:cNvPr id="7" name="矩形 6"/>
          <p:cNvSpPr/>
          <p:nvPr/>
        </p:nvSpPr>
        <p:spPr>
          <a:xfrm>
            <a:off x="2171174" y="5782842"/>
            <a:ext cx="3677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Joel </a:t>
            </a:r>
            <a:r>
              <a:rPr lang="zh-CN" altLang="en-US" sz="2000" dirty="0" smtClean="0"/>
              <a:t>Leja</a:t>
            </a:r>
            <a:r>
              <a:rPr lang="en-US" altLang="zh-CN" sz="2000" dirty="0" smtClean="0"/>
              <a:t>, et. al, 2019, </a:t>
            </a:r>
            <a:r>
              <a:rPr lang="en-US" altLang="zh-CN" sz="2000" dirty="0" err="1" smtClean="0"/>
              <a:t>ApJ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876:3</a:t>
            </a:r>
            <a:endParaRPr lang="zh-CN" altLang="en-US" sz="2000" dirty="0"/>
          </a:p>
        </p:txBody>
      </p:sp>
      <p:sp>
        <p:nvSpPr>
          <p:cNvPr id="8" name="内容占位符 6"/>
          <p:cNvSpPr txBox="1">
            <a:spLocks/>
          </p:cNvSpPr>
          <p:nvPr/>
        </p:nvSpPr>
        <p:spPr>
          <a:xfrm>
            <a:off x="7621073" y="2279228"/>
            <a:ext cx="39613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CN" dirty="0" smtClean="0"/>
              <a:t>Non-parametric SFH is not dependent on model of SFH.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/>
              <a:t>In a fitting, we fit each mass in 6 age bins— m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,m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,m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,m</a:t>
            </a:r>
            <a:r>
              <a:rPr lang="en-US" altLang="zh-CN" baseline="-25000" dirty="0" smtClean="0"/>
              <a:t>4</a:t>
            </a:r>
            <a:r>
              <a:rPr lang="en-US" altLang="zh-CN" dirty="0" smtClean="0"/>
              <a:t>,m</a:t>
            </a:r>
            <a:r>
              <a:rPr lang="en-US" altLang="zh-CN" baseline="-25000" dirty="0" smtClean="0"/>
              <a:t>5</a:t>
            </a:r>
            <a:r>
              <a:rPr lang="en-US" altLang="zh-CN" dirty="0" smtClean="0"/>
              <a:t>,m</a:t>
            </a:r>
            <a:r>
              <a:rPr lang="en-US" altLang="zh-CN" baseline="-25000" dirty="0" smtClean="0"/>
              <a:t>6</a:t>
            </a:r>
            <a:endParaRPr lang="zh-CN" altLang="en-US" baseline="-25000" dirty="0"/>
          </a:p>
        </p:txBody>
      </p:sp>
      <p:sp>
        <p:nvSpPr>
          <p:cNvPr id="3" name="文本框 2"/>
          <p:cNvSpPr txBox="1"/>
          <p:nvPr/>
        </p:nvSpPr>
        <p:spPr>
          <a:xfrm>
            <a:off x="659788" y="1830910"/>
            <a:ext cx="6769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— Mock SFH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FF5555"/>
                </a:solidFill>
              </a:rPr>
              <a:t>— non-parametric SFH</a:t>
            </a:r>
            <a:r>
              <a:rPr lang="en-US" altLang="zh-CN" sz="2000" b="1" dirty="0"/>
              <a:t> </a:t>
            </a:r>
            <a:r>
              <a:rPr lang="en-US" altLang="zh-CN" sz="2000" b="1" dirty="0" smtClean="0"/>
              <a:t> </a:t>
            </a:r>
            <a:r>
              <a:rPr lang="en-US" altLang="zh-CN" sz="2000" b="1" dirty="0" smtClean="0">
                <a:solidFill>
                  <a:srgbClr val="2323FF"/>
                </a:solidFill>
              </a:rPr>
              <a:t>— parametric SFH</a:t>
            </a:r>
            <a:endParaRPr lang="zh-CN" altLang="en-US" sz="2000" b="1" dirty="0">
              <a:solidFill>
                <a:srgbClr val="232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101476" y="1498603"/>
                <a:ext cx="2439707" cy="40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𝑆𝐹𝑅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476" y="1498603"/>
                <a:ext cx="2439707" cy="406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7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Method </a:t>
            </a:r>
            <a:r>
              <a:rPr lang="en-US" altLang="zh-CN" dirty="0" smtClean="0"/>
              <a:t>— construct new parameters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43475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Bayesian framework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After we get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probability density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distribution(PDF) of parameters, we can construct new parameter, Q, and obtain PDF of Q.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For example, Q=sum(m</a:t>
                </a:r>
                <a:r>
                  <a:rPr lang="en-US" altLang="zh-CN" baseline="-25000" dirty="0" smtClean="0"/>
                  <a:t>1</a:t>
                </a:r>
                <a:r>
                  <a:rPr lang="en-US" altLang="zh-CN" dirty="0" smtClean="0"/>
                  <a:t>,m</a:t>
                </a:r>
                <a:r>
                  <a:rPr lang="en-US" altLang="zh-CN" baseline="-25000" dirty="0" smtClean="0"/>
                  <a:t>2</a:t>
                </a:r>
                <a:r>
                  <a:rPr lang="en-US" altLang="zh-CN" dirty="0" smtClean="0"/>
                  <a:t>,m</a:t>
                </a:r>
                <a:r>
                  <a:rPr lang="en-US" altLang="zh-CN" baseline="-25000" dirty="0" smtClean="0"/>
                  <a:t>3</a:t>
                </a:r>
                <a:r>
                  <a:rPr lang="en-US" altLang="zh-CN" dirty="0" smtClean="0"/>
                  <a:t>,m</a:t>
                </a:r>
                <a:r>
                  <a:rPr lang="en-US" altLang="zh-CN" baseline="-25000" dirty="0" smtClean="0"/>
                  <a:t>4</a:t>
                </a:r>
                <a:r>
                  <a:rPr lang="en-US" altLang="zh-CN" dirty="0" smtClean="0"/>
                  <a:t>,m</a:t>
                </a:r>
                <a:r>
                  <a:rPr lang="en-US" altLang="zh-CN" baseline="-25000" dirty="0" smtClean="0"/>
                  <a:t>5</a:t>
                </a:r>
                <a:r>
                  <a:rPr lang="en-US" altLang="zh-CN" dirty="0" smtClean="0"/>
                  <a:t>,m</a:t>
                </a:r>
                <a:r>
                  <a:rPr lang="en-US" altLang="zh-CN" baseline="-25000" dirty="0" smtClean="0"/>
                  <a:t>6</a:t>
                </a:r>
                <a:r>
                  <a:rPr lang="en-US" altLang="zh-CN" dirty="0" smtClean="0"/>
                  <a:t>)— total mass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Q=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𝑎𝑔𝑒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 smtClean="0"/>
                  <a:t>   — mean age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Q=mass</a:t>
                </a:r>
                <a:r>
                  <a:rPr lang="en-US" altLang="zh-CN" baseline="-25000" dirty="0" smtClean="0"/>
                  <a:t>&lt;1Gyr</a:t>
                </a:r>
                <a:r>
                  <a:rPr lang="en-US" altLang="zh-CN" dirty="0" smtClean="0"/>
                  <a:t>/total mass   — fraction of young mass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altLang="zh-CN" dirty="0"/>
                  <a:t>   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This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method do not need resampling. And we can construct parameters we do not study before.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altLang="zh-CN" dirty="0" smtClean="0"/>
                  <a:t>    </a:t>
                </a:r>
                <a:r>
                  <a:rPr lang="en-US" altLang="zh-CN" sz="2400" dirty="0" smtClean="0"/>
                  <a:t>nested </a:t>
                </a:r>
                <a:r>
                  <a:rPr lang="en-US" altLang="zh-CN" sz="2400" dirty="0"/>
                  <a:t>sampling(JAXNS)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43475"/>
              </a:xfrm>
              <a:blipFill>
                <a:blip r:embed="rId2"/>
                <a:stretch>
                  <a:fillRect l="-1217" t="-2219" r="-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Example</a:t>
            </a:r>
            <a:endParaRPr lang="zh-CN" altLang="en-US" b="1" dirty="0"/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" y="1690688"/>
            <a:ext cx="5091520" cy="4360765"/>
          </a:xfr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51" y="1625486"/>
            <a:ext cx="4850048" cy="44259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43250" y="1670684"/>
            <a:ext cx="9733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g-band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3314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</TotalTime>
  <Words>569</Words>
  <Application>Microsoft Office PowerPoint</Application>
  <PresentationFormat>宽屏</PresentationFormat>
  <Paragraphs>78</Paragraphs>
  <Slides>16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Helvetica Light</vt:lpstr>
      <vt:lpstr>等线</vt:lpstr>
      <vt:lpstr>等线 Light</vt:lpstr>
      <vt:lpstr>Arial</vt:lpstr>
      <vt:lpstr>Cambria Math</vt:lpstr>
      <vt:lpstr>Office 主题​​</vt:lpstr>
      <vt:lpstr>Mapping Star Formation History with MaNGA</vt:lpstr>
      <vt:lpstr>Background — Star Formation History (SFH)</vt:lpstr>
      <vt:lpstr>Background — Spatially Resolved SFH</vt:lpstr>
      <vt:lpstr>Background — my work</vt:lpstr>
      <vt:lpstr>Method — Stellar Population Synthesis (SPS)</vt:lpstr>
      <vt:lpstr>Method — Photometry + Spectral Feature Fitting</vt:lpstr>
      <vt:lpstr>Method — non-parametric SFH</vt:lpstr>
      <vt:lpstr>Method — construct new parameters</vt:lpstr>
      <vt:lpstr>Example</vt:lpstr>
      <vt:lpstr>Example — results of clump</vt:lpstr>
      <vt:lpstr>Example — results of host</vt:lpstr>
      <vt:lpstr>Example — clump vs host</vt:lpstr>
      <vt:lpstr>Example — clump vs host</vt:lpstr>
      <vt:lpstr>Swift-MaNGA Value Added Catalog(SwiM)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of star formation history for MaNGA</dc:title>
  <dc:creator>rongrong</dc:creator>
  <cp:lastModifiedBy>rongrong</cp:lastModifiedBy>
  <cp:revision>82</cp:revision>
  <dcterms:created xsi:type="dcterms:W3CDTF">2021-03-25T08:11:14Z</dcterms:created>
  <dcterms:modified xsi:type="dcterms:W3CDTF">2021-03-31T05:22:15Z</dcterms:modified>
</cp:coreProperties>
</file>