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2" r:id="rId2"/>
    <p:sldId id="268" r:id="rId3"/>
    <p:sldId id="257" r:id="rId4"/>
    <p:sldId id="285" r:id="rId5"/>
    <p:sldId id="259" r:id="rId6"/>
    <p:sldId id="283" r:id="rId7"/>
    <p:sldId id="284" r:id="rId8"/>
    <p:sldId id="290" r:id="rId9"/>
    <p:sldId id="291" r:id="rId10"/>
    <p:sldId id="289" r:id="rId11"/>
    <p:sldId id="286" r:id="rId12"/>
    <p:sldId id="288" r:id="rId13"/>
    <p:sldId id="292" r:id="rId14"/>
    <p:sldId id="293" r:id="rId15"/>
    <p:sldId id="296" r:id="rId16"/>
    <p:sldId id="294" r:id="rId17"/>
    <p:sldId id="295" r:id="rId18"/>
    <p:sldId id="298" r:id="rId19"/>
    <p:sldId id="297" r:id="rId20"/>
    <p:sldId id="299" r:id="rId21"/>
    <p:sldId id="300" r:id="rId22"/>
    <p:sldId id="301" r:id="rId23"/>
    <p:sldId id="303" r:id="rId24"/>
    <p:sldId id="30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  <a:srgbClr val="66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3112-C87C-4906-9C82-0BB05B065B35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A0888-D920-44C5-A30F-33698BD0FD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5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755650" indent="-290513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2pPr>
            <a:lvl3pPr marL="1163638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3pPr>
            <a:lvl4pPr marL="1630363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4pPr>
            <a:lvl5pPr marL="2095500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9pPr>
          </a:lstStyle>
          <a:p>
            <a:fld id="{A1509577-D681-4E64-92AE-E1D622095F2E}" type="slidenum">
              <a:rPr lang="zh-CN" altLang="zh-TW" smtClean="0">
                <a:latin typeface="Arial" panose="020B0604020202020204" pitchFamily="34" charset="0"/>
              </a:rPr>
              <a:pPr/>
              <a:t>3</a:t>
            </a:fld>
            <a:endParaRPr lang="zh-CN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755650" indent="-290513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2pPr>
            <a:lvl3pPr marL="1163638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3pPr>
            <a:lvl4pPr marL="1630363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4pPr>
            <a:lvl5pPr marL="2095500" indent="-231775"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9pPr>
          </a:lstStyle>
          <a:p>
            <a:fld id="{49D29591-6933-440A-82BD-5DE971FB6E0C}" type="slidenum">
              <a:rPr lang="zh-CN" altLang="zh-TW" smtClean="0">
                <a:latin typeface="Arial" panose="020B0604020202020204" pitchFamily="34" charset="0"/>
              </a:rPr>
              <a:pPr/>
              <a:t>5</a:t>
            </a:fld>
            <a:endParaRPr lang="zh-CN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6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6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1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4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3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1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4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6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E81E-8BAD-4ED6-A7B3-EBA38EC4D30A}" type="datetimeFigureOut">
              <a:rPr lang="zh-CN" altLang="en-US" smtClean="0"/>
              <a:t>2021-5-16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F5BE-D4DF-493F-83BC-CC7D6B9B3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4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iag.usp.br/ocdb/fil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429743"/>
            <a:ext cx="8915400" cy="400670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02223" y="2283627"/>
            <a:ext cx="1055077" cy="2989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0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1" y="0"/>
            <a:ext cx="861387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492341"/>
            <a:ext cx="2541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(Monteiro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  <a:endParaRPr lang="zh-CN" altLang="en-US" sz="2000" b="1" i="1" dirty="0">
              <a:solidFill>
                <a:srgbClr val="C0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0823" y="2171700"/>
            <a:ext cx="508195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694"/>
            <a:ext cx="8943975" cy="4019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6712" y="492370"/>
            <a:ext cx="855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(Dias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王者归来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 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ongoing project to bring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486" y="1083868"/>
            <a:ext cx="8412944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follow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Monteiro et al. 2020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membership probability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DR2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isochrone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fitting code,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ref. </a:t>
            </a:r>
            <a:r>
              <a:rPr lang="en-US" altLang="zh-CN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Monteiro 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(2020</a:t>
            </a:r>
            <a:r>
              <a:rPr lang="en-US" altLang="zh-CN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G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sample of fundamental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(distance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extinction)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of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Gaia_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DR2</a:t>
            </a:r>
          </a:p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mean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831 OCs (198 new) </a:t>
            </a:r>
          </a:p>
          <a:p>
            <a:pPr>
              <a:lnSpc>
                <a:spcPct val="125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likely not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or dubious OCs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095" y="281356"/>
            <a:ext cx="8481809" cy="1976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星团样本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初选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2337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个星团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 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所有已发表成员判定结果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Gaia_DR2)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部分星团成员概率重新独立计算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最大似然法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等龄线拟合过程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(ref. </a:t>
            </a:r>
            <a:r>
              <a:rPr lang="en-US" altLang="zh-CN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Monteiro </a:t>
            </a:r>
            <a:r>
              <a:rPr lang="en-US" altLang="zh-CN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2020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1743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个星团平均性质：大小、自行、视向速度、距离、年龄丰度、消光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星团成员观测性质及成员概率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799"/>
            <a:ext cx="9144000" cy="40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64" y="3902255"/>
            <a:ext cx="4874236" cy="39679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4" y="0"/>
            <a:ext cx="7702062" cy="3908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3577" y="451924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星团表样本空间分布情况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9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247"/>
            <a:ext cx="9144000" cy="50616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7883" y="4389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星团参数分布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0071" y="349624"/>
            <a:ext cx="412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r50,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rmax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sigma_pm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0" y="0"/>
            <a:ext cx="6568411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2224971"/>
            <a:ext cx="28007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Comparison with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atalogs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Gaia</a:t>
            </a:r>
          </a:p>
          <a:p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Cantat-Gaudin_2020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Bossini_2019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Liu&amp;Pang_2019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Sim_2019  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76888"/>
            <a:ext cx="5767754" cy="24138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1" y="468207"/>
            <a:ext cx="27590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Comparison with catalog</a:t>
            </a:r>
          </a:p>
          <a:p>
            <a:r>
              <a:rPr lang="en-US" altLang="zh-CN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Gaia</a:t>
            </a:r>
          </a:p>
          <a:p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MWSC  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0" y="2490741"/>
            <a:ext cx="7926655" cy="43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8" y="0"/>
            <a:ext cx="365906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306" y="636494"/>
            <a:ext cx="3175869" cy="96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objects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~ not real OCs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81 objects ~ dubious OCs</a:t>
            </a:r>
          </a:p>
        </p:txBody>
      </p:sp>
    </p:spTree>
    <p:extLst>
      <p:ext uri="{BB962C8B-B14F-4D97-AF65-F5344CB8AC3E}">
        <p14:creationId xmlns:p14="http://schemas.microsoft.com/office/powerpoint/2010/main" val="31493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300852"/>
            <a:ext cx="9048750" cy="5248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3046" y="202223"/>
            <a:ext cx="1701107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CMD example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6699" y="1002323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Dubious OCs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6800" y="95766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0002" y="1880059"/>
            <a:ext cx="4288353" cy="576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  Dias 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疏散星团表的前世今生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1293779" y="1147864"/>
            <a:ext cx="6400800" cy="2470825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8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37" y="1000125"/>
            <a:ext cx="4705350" cy="5857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8938" y="245085"/>
            <a:ext cx="663521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case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real cluster that is too faint to have enough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DR2 based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determinations to define a clear CMD sequence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992" y="2136531"/>
            <a:ext cx="233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Saurer_2 is REAL !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1327"/>
            <a:ext cx="6866792" cy="9118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9715" y="1530301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DAML_2002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744 citations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(MWSC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42900" y="2074985"/>
            <a:ext cx="8317523" cy="61546"/>
          </a:xfrm>
          <a:prstGeom prst="line">
            <a:avLst/>
          </a:prstGeom>
          <a:ln w="19050">
            <a:solidFill>
              <a:srgbClr val="0000F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2727134"/>
            <a:ext cx="7593623" cy="1654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3" y="4649041"/>
            <a:ext cx="7166464" cy="669068"/>
          </a:xfrm>
          <a:prstGeom prst="rect">
            <a:avLst/>
          </a:prstGeom>
          <a:ln w="19050">
            <a:noFill/>
            <a:prstDash val="lgDash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1327"/>
            <a:ext cx="6866792" cy="9118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9715" y="1530301"/>
            <a:ext cx="519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DAML_2002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744 citations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(MWSC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403)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105508" y="4246685"/>
            <a:ext cx="8554915" cy="1710281"/>
          </a:xfrm>
          <a:prstGeom prst="cloud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42900" y="2074985"/>
            <a:ext cx="8317523" cy="61546"/>
          </a:xfrm>
          <a:prstGeom prst="line">
            <a:avLst/>
          </a:prstGeom>
          <a:ln w="19050">
            <a:solidFill>
              <a:srgbClr val="0000F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08" y="1658577"/>
            <a:ext cx="4352192" cy="51309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" y="100745"/>
            <a:ext cx="6502644" cy="194433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631" y="2373924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6.4kpc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~ 2Gyr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0" y="3410650"/>
            <a:ext cx="37388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"/>
          <p:cNvSpPr txBox="1">
            <a:spLocks noChangeArrowheads="1"/>
          </p:cNvSpPr>
          <p:nvPr/>
        </p:nvSpPr>
        <p:spPr bwMode="auto">
          <a:xfrm>
            <a:off x="685800" y="914400"/>
            <a:ext cx="7112845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Major Galactic Open Cluster </a:t>
            </a:r>
            <a:r>
              <a:rPr lang="en-US" altLang="zh-CN" sz="2400" dirty="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catalogues ~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Gaia</a:t>
            </a:r>
            <a:r>
              <a:rPr lang="en-US" altLang="zh-CN" sz="24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533400" y="1828800"/>
            <a:ext cx="84947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Kharchenko’s Milky Way Stellar Clusters (MWSC)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Dias’ Catalog of Optically Visible Open Clusters and Candidates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WEBDA</a:t>
            </a:r>
          </a:p>
          <a:p>
            <a:pPr>
              <a:spcBef>
                <a:spcPct val="0"/>
              </a:spcBef>
            </a:pPr>
            <a:endParaRPr lang="zh-CN" altLang="en-US" sz="2400"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674"/>
            <a:ext cx="9144000" cy="542837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89085" y="272562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近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年啦！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479431" y="5811715"/>
            <a:ext cx="2857500" cy="879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570176" y="3343243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DAML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3000"/>
            <a:ext cx="700722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3"/>
          <p:cNvSpPr txBox="1">
            <a:spLocks noChangeArrowheads="1"/>
          </p:cNvSpPr>
          <p:nvPr/>
        </p:nvSpPr>
        <p:spPr bwMode="auto">
          <a:xfrm>
            <a:off x="285831" y="346866"/>
            <a:ext cx="570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Dias catalog </a:t>
            </a:r>
            <a:r>
              <a:rPr lang="en-US" altLang="zh-CN" sz="2400" dirty="0" smtClean="0">
                <a:solidFill>
                  <a:srgbClr val="3333FF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(DAML_2002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) updated version</a:t>
            </a:r>
            <a:endParaRPr lang="zh-CN" altLang="en-US" sz="2400" dirty="0">
              <a:solidFill>
                <a:srgbClr val="3333FF"/>
              </a:solidFill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484" name="文本框 4"/>
          <p:cNvSpPr txBox="1">
            <a:spLocks noChangeArrowheads="1"/>
          </p:cNvSpPr>
          <p:nvPr/>
        </p:nvSpPr>
        <p:spPr bwMode="auto">
          <a:xfrm>
            <a:off x="762000" y="920750"/>
            <a:ext cx="361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-- 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A compilation of literature data</a:t>
            </a:r>
            <a:endParaRPr lang="zh-CN" altLang="en-US" sz="2000">
              <a:solidFill>
                <a:srgbClr val="C00000"/>
              </a:solidFill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4125913" y="1809750"/>
            <a:ext cx="3876675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 Unicode MS" pitchFamily="34" charset="-122"/>
                <a:ea typeface="Arial Unicode MS" pitchFamily="34" charset="-122"/>
              </a:rPr>
              <a:t>http://www.wilton.unifei.edu.br/ocdb/</a:t>
            </a:r>
            <a:endParaRPr lang="zh-CN" altLang="en-US" sz="180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0486" name="文本框 1"/>
          <p:cNvSpPr txBox="1">
            <a:spLocks noChangeArrowheads="1"/>
          </p:cNvSpPr>
          <p:nvPr/>
        </p:nvSpPr>
        <p:spPr bwMode="auto">
          <a:xfrm>
            <a:off x="6064250" y="379413"/>
            <a:ext cx="251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Updating yearly;</a:t>
            </a:r>
            <a:endParaRPr lang="en-US" altLang="zh-CN" sz="2000" dirty="0"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mostly confirmed OCs</a:t>
            </a:r>
            <a:endParaRPr lang="zh-CN" altLang="en-US" sz="2000" dirty="0"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487" name="圆角矩形 2"/>
          <p:cNvSpPr>
            <a:spLocks noChangeArrowheads="1"/>
          </p:cNvSpPr>
          <p:nvPr/>
        </p:nvSpPr>
        <p:spPr bwMode="auto">
          <a:xfrm>
            <a:off x="5989637" y="379413"/>
            <a:ext cx="2667000" cy="7302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微软雅黑" panose="020B0503020204020204" pitchFamily="34" charset="-122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61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90"/>
            <a:ext cx="9144000" cy="54077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107" y="298939"/>
            <a:ext cx="536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hlinkClick r:id="rId3"/>
              </a:rPr>
              <a:t>http://www.astro.iag.usp.br/ocdb/file</a:t>
            </a:r>
            <a:r>
              <a:rPr lang="en-US" altLang="zh-CN" sz="2000" dirty="0" smtClean="0">
                <a:hlinkClick r:id="rId3"/>
              </a:rPr>
              <a:t>/</a:t>
            </a:r>
            <a:r>
              <a:rPr lang="en-US" altLang="zh-CN" sz="2000" dirty="0" smtClean="0"/>
              <a:t>   ~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已失效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65732" y="5794131"/>
            <a:ext cx="1899138" cy="219807"/>
          </a:xfrm>
          <a:prstGeom prst="roundRect">
            <a:avLst/>
          </a:prstGeom>
          <a:noFill/>
          <a:ln w="19050">
            <a:solidFill>
              <a:srgbClr val="FF99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849209" y="6104177"/>
            <a:ext cx="1928446" cy="219807"/>
          </a:xfrm>
          <a:prstGeom prst="roundRect">
            <a:avLst/>
          </a:prstGeom>
          <a:noFill/>
          <a:ln w="19050">
            <a:solidFill>
              <a:srgbClr val="FF99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938"/>
            <a:ext cx="9144000" cy="609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4447" y="117175"/>
            <a:ext cx="650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疏散星团成员判定与星团平均自行的工作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持续更新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0677" y="2233247"/>
            <a:ext cx="2242038" cy="325315"/>
          </a:xfrm>
          <a:prstGeom prst="roundRect">
            <a:avLst/>
          </a:prstGeom>
          <a:noFill/>
          <a:ln w="19050">
            <a:solidFill>
              <a:srgbClr val="66FF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1742049"/>
            <a:ext cx="9143471" cy="45717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8613" y="542391"/>
            <a:ext cx="3104618" cy="52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9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Gaia </a:t>
            </a:r>
            <a:r>
              <a:rPr lang="zh-CN" altLang="en-US" sz="2799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眼中的银河系</a:t>
            </a:r>
          </a:p>
        </p:txBody>
      </p:sp>
      <p:sp>
        <p:nvSpPr>
          <p:cNvPr id="4" name="矩形 3"/>
          <p:cNvSpPr/>
          <p:nvPr/>
        </p:nvSpPr>
        <p:spPr>
          <a:xfrm>
            <a:off x="4173431" y="256035"/>
            <a:ext cx="4688467" cy="11310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5-parameter: 1.3 billion,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G_limit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21mag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~0.1mas@G=17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~0.7mas@G=20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~0.2mas/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yr@G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=17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~1.2mas/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yr@G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0" y="1181270"/>
            <a:ext cx="7785081" cy="5046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6" y="2339216"/>
            <a:ext cx="6515464" cy="7388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6" y="3609027"/>
            <a:ext cx="6859922" cy="4048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18944" y="98906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2018.10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018943" y="223332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2020.1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018943" y="331685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2020.8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3610" y="244474"/>
            <a:ext cx="25571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Since Gaia_DR2 ……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4316" y="926922"/>
            <a:ext cx="942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N=1229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3597109" y="915029"/>
            <a:ext cx="1257300" cy="381225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50935" y="192789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N=1441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413451" y="306975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N=1867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云形 17"/>
          <p:cNvSpPr/>
          <p:nvPr/>
        </p:nvSpPr>
        <p:spPr>
          <a:xfrm>
            <a:off x="3893729" y="1916002"/>
            <a:ext cx="1257300" cy="381225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云形 18"/>
          <p:cNvSpPr/>
          <p:nvPr/>
        </p:nvSpPr>
        <p:spPr>
          <a:xfrm>
            <a:off x="6256244" y="3076351"/>
            <a:ext cx="1257300" cy="381225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2" y="4556746"/>
            <a:ext cx="8934450" cy="2105025"/>
          </a:xfrm>
          <a:prstGeom prst="rect">
            <a:avLst/>
          </a:prstGeom>
          <a:ln>
            <a:solidFill>
              <a:srgbClr val="66FFCC"/>
            </a:solidFill>
          </a:ln>
        </p:spPr>
      </p:pic>
    </p:spTree>
    <p:extLst>
      <p:ext uri="{BB962C8B-B14F-4D97-AF65-F5344CB8AC3E}">
        <p14:creationId xmlns:p14="http://schemas.microsoft.com/office/powerpoint/2010/main" val="25747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405</Words>
  <Application>Microsoft Office PowerPoint</Application>
  <PresentationFormat>全屏显示(4:3)</PresentationFormat>
  <Paragraphs>68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 Unicode MS</vt:lpstr>
      <vt:lpstr>PMingLiU</vt:lpstr>
      <vt:lpstr>等线</vt:lpstr>
      <vt:lpstr>等线 Light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chenli</cp:lastModifiedBy>
  <cp:revision>64</cp:revision>
  <dcterms:created xsi:type="dcterms:W3CDTF">2020-08-18T01:18:09Z</dcterms:created>
  <dcterms:modified xsi:type="dcterms:W3CDTF">2021-05-16T02:35:31Z</dcterms:modified>
</cp:coreProperties>
</file>