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68" r:id="rId3"/>
    <p:sldId id="269" r:id="rId4"/>
    <p:sldId id="257" r:id="rId5"/>
    <p:sldId id="258" r:id="rId6"/>
    <p:sldId id="259" r:id="rId7"/>
    <p:sldId id="260" r:id="rId8"/>
    <p:sldId id="267" r:id="rId9"/>
    <p:sldId id="264" r:id="rId10"/>
    <p:sldId id="265" r:id="rId11"/>
    <p:sldId id="266" r:id="rId12"/>
    <p:sldId id="261" r:id="rId13"/>
    <p:sldId id="262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764" autoAdjust="0"/>
  </p:normalViewPr>
  <p:slideViewPr>
    <p:cSldViewPr snapToGrid="0">
      <p:cViewPr varScale="1">
        <p:scale>
          <a:sx n="67" d="100"/>
          <a:sy n="67" d="100"/>
        </p:scale>
        <p:origin x="14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BFEB2-57BC-4486-94F0-937E0E24D991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07D37-575C-4A6E-80C0-95F3538B7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171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07D37-575C-4A6E-80C0-95F3538B7F0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74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07D37-575C-4A6E-80C0-95F3538B7F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233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A2B4E-F385-4BCE-AB32-32941049AA7A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D1B2E-51A5-4C8D-A32E-72538BC63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272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A2B4E-F385-4BCE-AB32-32941049AA7A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D1B2E-51A5-4C8D-A32E-72538BC63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07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A2B4E-F385-4BCE-AB32-32941049AA7A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D1B2E-51A5-4C8D-A32E-72538BC63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31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A2B4E-F385-4BCE-AB32-32941049AA7A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D1B2E-51A5-4C8D-A32E-72538BC63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833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A2B4E-F385-4BCE-AB32-32941049AA7A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D1B2E-51A5-4C8D-A32E-72538BC63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212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A2B4E-F385-4BCE-AB32-32941049AA7A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D1B2E-51A5-4C8D-A32E-72538BC63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28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A2B4E-F385-4BCE-AB32-32941049AA7A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D1B2E-51A5-4C8D-A32E-72538BC63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568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A2B4E-F385-4BCE-AB32-32941049AA7A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D1B2E-51A5-4C8D-A32E-72538BC63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195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A2B4E-F385-4BCE-AB32-32941049AA7A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D1B2E-51A5-4C8D-A32E-72538BC63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742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A2B4E-F385-4BCE-AB32-32941049AA7A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D1B2E-51A5-4C8D-A32E-72538BC63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31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A2B4E-F385-4BCE-AB32-32941049AA7A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D1B2E-51A5-4C8D-A32E-72538BC63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02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A2B4E-F385-4BCE-AB32-32941049AA7A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D1B2E-51A5-4C8D-A32E-72538BC63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532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FABD75-2766-463B-8500-74528BC92B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韩国</a:t>
            </a:r>
            <a:r>
              <a:rPr lang="en-US" altLang="zh-CN" dirty="0"/>
              <a:t>SDSS </a:t>
            </a:r>
            <a:r>
              <a:rPr lang="zh-CN" altLang="en-US" dirty="0"/>
              <a:t>总结</a:t>
            </a:r>
            <a:endParaRPr 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4233993-74B1-490F-A6BF-63594B0FAF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0" y="4907756"/>
            <a:ext cx="4192172" cy="1655762"/>
          </a:xfrm>
        </p:spPr>
        <p:txBody>
          <a:bodyPr/>
          <a:lstStyle/>
          <a:p>
            <a:pPr algn="r"/>
            <a:r>
              <a:rPr lang="zh-CN" altLang="en-US" dirty="0"/>
              <a:t>居梦婷</a:t>
            </a:r>
            <a:endParaRPr lang="en-US" altLang="zh-CN" dirty="0"/>
          </a:p>
          <a:p>
            <a:pPr algn="r"/>
            <a:r>
              <a:rPr lang="en-US" altLang="zh-CN" dirty="0"/>
              <a:t>27/6/2018</a:t>
            </a:r>
            <a:endParaRPr 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EC99305-63AD-4558-888F-6E2F5B908739}"/>
              </a:ext>
            </a:extLst>
          </p:cNvPr>
          <p:cNvSpPr txBox="1"/>
          <p:nvPr/>
        </p:nvSpPr>
        <p:spPr>
          <a:xfrm>
            <a:off x="514349" y="385763"/>
            <a:ext cx="5800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https://trac.sdss.org/wiki/Meetings/2018Collab</a:t>
            </a:r>
          </a:p>
        </p:txBody>
      </p:sp>
    </p:spTree>
    <p:extLst>
      <p:ext uri="{BB962C8B-B14F-4D97-AF65-F5344CB8AC3E}">
        <p14:creationId xmlns:p14="http://schemas.microsoft.com/office/powerpoint/2010/main" val="3027519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0C7BB781-E42E-4A3B-97C0-7DB9C8E3AE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324"/>
          <a:stretch/>
        </p:blipFill>
        <p:spPr>
          <a:xfrm>
            <a:off x="4338937" y="365126"/>
            <a:ext cx="3857625" cy="3063874"/>
          </a:xfrm>
          <a:prstGeom prst="rect">
            <a:avLst/>
          </a:prstGeom>
        </p:spPr>
      </p:pic>
      <p:pic>
        <p:nvPicPr>
          <p:cNvPr id="11" name="内容占位符 10">
            <a:extLst>
              <a:ext uri="{FF2B5EF4-FFF2-40B4-BE49-F238E27FC236}">
                <a16:creationId xmlns:a16="http://schemas.microsoft.com/office/drawing/2014/main" id="{43F659F5-7DC7-4004-AACF-5B80B9913D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9" y="571671"/>
            <a:ext cx="3391499" cy="5714658"/>
          </a:xfrm>
        </p:spPr>
      </p:pic>
    </p:spTree>
    <p:extLst>
      <p:ext uri="{BB962C8B-B14F-4D97-AF65-F5344CB8AC3E}">
        <p14:creationId xmlns:p14="http://schemas.microsoft.com/office/powerpoint/2010/main" val="501719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AE0C1A-F61C-44AA-9031-D41DCF7F3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385764"/>
            <a:ext cx="8858250" cy="5791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List of DR15 papers to be led by C-</a:t>
            </a:r>
            <a:r>
              <a:rPr lang="en-US" dirty="0" err="1"/>
              <a:t>MaNGA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altLang="zh-CN" dirty="0"/>
              <a:t>1.</a:t>
            </a:r>
            <a:r>
              <a:rPr lang="en-US" dirty="0"/>
              <a:t>alpha-abundance + environment (Zheng </a:t>
            </a:r>
            <a:r>
              <a:rPr lang="en-US" dirty="0" err="1"/>
              <a:t>Zheng</a:t>
            </a:r>
            <a:r>
              <a:rPr lang="en-US" dirty="0"/>
              <a:t>, Sept.) </a:t>
            </a:r>
          </a:p>
          <a:p>
            <a:pPr marL="0" indent="0">
              <a:buNone/>
            </a:pPr>
            <a:r>
              <a:rPr lang="en-US" altLang="zh-CN" dirty="0"/>
              <a:t>2.</a:t>
            </a:r>
            <a:r>
              <a:rPr lang="en-US" dirty="0"/>
              <a:t>central and ring-like post-starburst galaxies (</a:t>
            </a:r>
            <a:r>
              <a:rPr lang="en-US" dirty="0" err="1"/>
              <a:t>Yanmei</a:t>
            </a:r>
            <a:r>
              <a:rPr lang="en-US" dirty="0"/>
              <a:t> Chen, 31 July) </a:t>
            </a:r>
          </a:p>
          <a:p>
            <a:pPr marL="0" indent="0">
              <a:buNone/>
            </a:pPr>
            <a:r>
              <a:rPr lang="en-US" dirty="0"/>
              <a:t> self-similar SFH in post-starburst galaxies (</a:t>
            </a:r>
            <a:r>
              <a:rPr lang="en-US" dirty="0" err="1"/>
              <a:t>Zhuo</a:t>
            </a:r>
            <a:r>
              <a:rPr lang="en-US" dirty="0"/>
              <a:t> Cheng, Sept) </a:t>
            </a:r>
          </a:p>
          <a:p>
            <a:pPr marL="0" indent="0">
              <a:buNone/>
            </a:pPr>
            <a:r>
              <a:rPr lang="en-US" dirty="0"/>
              <a:t>4. </a:t>
            </a:r>
            <a:r>
              <a:rPr lang="en-US" dirty="0" err="1"/>
              <a:t>Halpha</a:t>
            </a:r>
            <a:r>
              <a:rPr lang="en-US" dirty="0"/>
              <a:t> blobs (</a:t>
            </a:r>
            <a:r>
              <a:rPr lang="en-US" dirty="0" err="1"/>
              <a:t>Xihan</a:t>
            </a:r>
            <a:r>
              <a:rPr lang="en-US" dirty="0"/>
              <a:t> Ji, Sept) </a:t>
            </a:r>
          </a:p>
          <a:p>
            <a:pPr marL="0" indent="0">
              <a:buNone/>
            </a:pPr>
            <a:r>
              <a:rPr lang="en-US" dirty="0"/>
              <a:t>5. IMF variation inferred by Bayesian analysis (Shuang Zhou, Aug) </a:t>
            </a:r>
          </a:p>
          <a:p>
            <a:pPr marL="514350" indent="-514350">
              <a:buAutoNum type="arabicPeriod" startAt="6"/>
            </a:pPr>
            <a:r>
              <a:rPr lang="en-US" dirty="0"/>
              <a:t>Central star formation driven by bars (Lin </a:t>
            </a:r>
            <a:r>
              <a:rPr lang="en-US" dirty="0" err="1"/>
              <a:t>Lin</a:t>
            </a:r>
            <a:r>
              <a:rPr lang="en-US" dirty="0"/>
              <a:t>, currently based on MPL5) </a:t>
            </a:r>
          </a:p>
          <a:p>
            <a:pPr marL="514350" indent="-514350">
              <a:buAutoNum type="arabicPeriod" startAt="7"/>
            </a:pPr>
            <a:r>
              <a:rPr lang="en-US" dirty="0"/>
              <a:t>Star formation in AGN host galaxies(</a:t>
            </a:r>
            <a:r>
              <a:rPr lang="en-US" dirty="0" err="1"/>
              <a:t>Longji</a:t>
            </a:r>
            <a:r>
              <a:rPr lang="en-US" dirty="0"/>
              <a:t> Bing et al., July) </a:t>
            </a:r>
          </a:p>
          <a:p>
            <a:pPr marL="514350" indent="-514350">
              <a:buAutoNum type="arabicPeriod" startAt="8"/>
            </a:pPr>
            <a:r>
              <a:rPr lang="en-US" dirty="0"/>
              <a:t>Changing-look AGN and their host galaxy properties(</a:t>
            </a:r>
            <a:r>
              <a:rPr lang="en-US" dirty="0" err="1"/>
              <a:t>XiaolingYu</a:t>
            </a:r>
            <a:r>
              <a:rPr lang="en-US" dirty="0"/>
              <a:t> et </a:t>
            </a:r>
            <a:r>
              <a:rPr lang="en-US" dirty="0" err="1"/>
              <a:t>al.,August</a:t>
            </a:r>
            <a:r>
              <a:rPr lang="en-US" dirty="0"/>
              <a:t>) </a:t>
            </a:r>
          </a:p>
          <a:p>
            <a:pPr marL="514350" indent="-514350">
              <a:buAutoNum type="arabicPeriod" startAt="8"/>
            </a:pPr>
            <a:r>
              <a:rPr lang="en-US" dirty="0"/>
              <a:t>An early-type galaxy with an inner star-forming disk(</a:t>
            </a:r>
            <a:r>
              <a:rPr lang="en-US" dirty="0" err="1"/>
              <a:t>Songlin</a:t>
            </a:r>
            <a:r>
              <a:rPr lang="en-US" dirty="0"/>
              <a:t> Li et al., June)10.</a:t>
            </a:r>
          </a:p>
        </p:txBody>
      </p:sp>
    </p:spTree>
    <p:extLst>
      <p:ext uri="{BB962C8B-B14F-4D97-AF65-F5344CB8AC3E}">
        <p14:creationId xmlns:p14="http://schemas.microsoft.com/office/powerpoint/2010/main" val="317606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BAC3C4-6561-4249-9A14-E1EE41D1F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日常</a:t>
            </a:r>
            <a:endParaRPr 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B69912B8-8E50-406D-91B3-923F17F527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85" y="1803217"/>
            <a:ext cx="1311243" cy="983432"/>
          </a:xfr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AC990DA3-7A6C-45BB-AD29-721715FC5AF0}"/>
              </a:ext>
            </a:extLst>
          </p:cNvPr>
          <p:cNvSpPr txBox="1"/>
          <p:nvPr/>
        </p:nvSpPr>
        <p:spPr>
          <a:xfrm>
            <a:off x="1041009" y="3429000"/>
            <a:ext cx="6639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合照没找到</a:t>
            </a:r>
            <a:endParaRPr 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0BECD21-16BB-494A-8374-77F6B31E91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0" y="2828924"/>
            <a:ext cx="5372100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035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ACE537-73ED-4966-A5F0-483FF486C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A0928269-9A40-4220-B3C4-BD7FAFFEBE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924301"/>
            <a:ext cx="7886700" cy="3009398"/>
          </a:xfrm>
        </p:spPr>
      </p:pic>
    </p:spTree>
    <p:extLst>
      <p:ext uri="{BB962C8B-B14F-4D97-AF65-F5344CB8AC3E}">
        <p14:creationId xmlns:p14="http://schemas.microsoft.com/office/powerpoint/2010/main" val="1822165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57A201-8639-40E3-A77C-B6168B3C2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0CFF5EE-F9EC-4159-94ED-5C663F482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0432B72-4B29-41D5-8129-63FE3FD40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714" y="662333"/>
            <a:ext cx="7628571" cy="55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337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28AF7A-B87E-4E1F-80EC-0A5DA653C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CCEB730-84DA-4DDF-A881-80C666139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913DFEC-3DF6-43BD-83A1-CE9BB3D063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85" y="185738"/>
            <a:ext cx="9013356" cy="647223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A22EA84C-093A-4DB4-9EC7-E110115B5D59}"/>
              </a:ext>
            </a:extLst>
          </p:cNvPr>
          <p:cNvSpPr txBox="1"/>
          <p:nvPr/>
        </p:nvSpPr>
        <p:spPr>
          <a:xfrm>
            <a:off x="59285" y="4682489"/>
            <a:ext cx="30861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Star formation and end</a:t>
            </a:r>
          </a:p>
          <a:p>
            <a:r>
              <a:rPr lang="zh-CN" altLang="en-US" dirty="0"/>
              <a:t>特殊源</a:t>
            </a:r>
            <a:endParaRPr lang="en-US" altLang="zh-CN" dirty="0"/>
          </a:p>
          <a:p>
            <a:r>
              <a:rPr lang="zh-CN" altLang="en-US" dirty="0"/>
              <a:t>质量和环境</a:t>
            </a:r>
            <a:endParaRPr lang="en-US" altLang="zh-CN" dirty="0"/>
          </a:p>
          <a:p>
            <a:r>
              <a:rPr lang="zh-CN" altLang="en-US" dirty="0"/>
              <a:t>旋转曲线</a:t>
            </a:r>
            <a:endParaRPr lang="en-US" altLang="zh-C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400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424960-89C3-499F-A2FC-59B83411B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D3EBC3F0-B9BB-4DBC-84AC-DD7C8018AB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8272" y="5201828"/>
            <a:ext cx="3580952" cy="65714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D3898CE-581A-457B-93F7-43B5FE338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589" y="216450"/>
            <a:ext cx="6961905" cy="383809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72B999D-8F69-493F-9F31-C7076452A4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162" y="4347234"/>
            <a:ext cx="3114286" cy="56190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1B7F454-92DA-4F8B-992E-5B58820977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4347234"/>
            <a:ext cx="3409524" cy="9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027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179087-26C5-4390-AC1A-22E447E57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Bars </a:t>
            </a:r>
            <a:endParaRPr 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3CD97CC-8D29-4B94-B4E7-77BBE8C1442E}"/>
              </a:ext>
            </a:extLst>
          </p:cNvPr>
          <p:cNvSpPr txBox="1"/>
          <p:nvPr/>
        </p:nvSpPr>
        <p:spPr>
          <a:xfrm>
            <a:off x="628650" y="5386387"/>
            <a:ext cx="67102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</a:t>
            </a:r>
            <a:r>
              <a:rPr lang="zh-CN" altLang="en-US" dirty="0"/>
              <a:t>，</a:t>
            </a:r>
            <a:r>
              <a:rPr lang="en-US" altLang="zh-CN" dirty="0"/>
              <a:t>3. Bar</a:t>
            </a:r>
            <a:r>
              <a:rPr lang="zh-CN" altLang="en-US" dirty="0"/>
              <a:t>的角速度</a:t>
            </a:r>
            <a:endParaRPr lang="en-US" altLang="zh-CN" dirty="0"/>
          </a:p>
          <a:p>
            <a:r>
              <a:rPr lang="en-US" altLang="zh-CN" dirty="0"/>
              <a:t>4. </a:t>
            </a:r>
            <a:r>
              <a:rPr lang="zh-CN" altLang="en-US" dirty="0"/>
              <a:t>高速星（</a:t>
            </a:r>
            <a:r>
              <a:rPr lang="en-US" altLang="zh-CN" dirty="0"/>
              <a:t>apogee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en-US" altLang="zh-CN" dirty="0"/>
              <a:t>5. </a:t>
            </a:r>
            <a:r>
              <a:rPr lang="zh-CN" altLang="en-US" dirty="0"/>
              <a:t>新的工具去表征非圆星系的速度场</a:t>
            </a:r>
            <a:endParaRPr 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A520F0F-E9A7-43B1-AD95-665B2240074C}"/>
              </a:ext>
            </a:extLst>
          </p:cNvPr>
          <p:cNvSpPr txBox="1"/>
          <p:nvPr/>
        </p:nvSpPr>
        <p:spPr>
          <a:xfrm>
            <a:off x="628650" y="1471613"/>
            <a:ext cx="78867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i="1" dirty="0"/>
              <a:t>Bar Fraction in Early- and Late-type Spirals 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Yun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</a:rPr>
              <a:t>Hee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 Lee,</a:t>
            </a:r>
          </a:p>
          <a:p>
            <a:pPr marL="342900" indent="-342900">
              <a:buAutoNum type="arabicPeriod"/>
            </a:pPr>
            <a:r>
              <a:rPr lang="en-US" sz="2400" i="1" dirty="0"/>
              <a:t>A Bar pattern speeds and </a:t>
            </a:r>
            <a:r>
              <a:rPr lang="en-US" sz="2400" i="1" dirty="0" err="1"/>
              <a:t>centre</a:t>
            </a:r>
            <a:r>
              <a:rPr lang="en-US" sz="2400" i="1" dirty="0"/>
              <a:t> dark matter fractions of </a:t>
            </a:r>
            <a:r>
              <a:rPr lang="en-US" sz="2400" i="1" dirty="0" err="1"/>
              <a:t>MaNGA</a:t>
            </a:r>
            <a:r>
              <a:rPr lang="en-US" sz="2400" i="1" dirty="0"/>
              <a:t> barred galaxies 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Rui Guo, </a:t>
            </a:r>
          </a:p>
          <a:p>
            <a:r>
              <a:rPr lang="en-US" altLang="zh-CN" sz="2400" i="1" dirty="0"/>
              <a:t>3. </a:t>
            </a:r>
            <a:r>
              <a:rPr lang="en-US" sz="2400" i="1" dirty="0"/>
              <a:t>Measuring the Bar Pattern Speed of </a:t>
            </a:r>
            <a:r>
              <a:rPr lang="en-US" sz="2400" i="1" dirty="0" err="1"/>
              <a:t>MaNGA</a:t>
            </a:r>
            <a:r>
              <a:rPr lang="en-US" sz="2400" i="1" dirty="0"/>
              <a:t> Galaxies from Stellar and H alpha Kinematics</a:t>
            </a:r>
            <a:r>
              <a:rPr lang="en-US" sz="2400" dirty="0"/>
              <a:t>,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</a:rPr>
              <a:t>Yanfei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 Zou, </a:t>
            </a:r>
          </a:p>
          <a:p>
            <a:r>
              <a:rPr lang="en-US" altLang="zh-CN" sz="2400" i="1" dirty="0"/>
              <a:t>4. </a:t>
            </a:r>
            <a:r>
              <a:rPr lang="en-US" sz="2400" i="1" dirty="0"/>
              <a:t>Stellar kinematic signatures and the cold high-velocity peaks of the Milky Way bar/bulge</a:t>
            </a:r>
            <a:r>
              <a:rPr lang="en-US" sz="2400" dirty="0"/>
              <a:t>,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</a:rPr>
              <a:t>Yingying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 Zhou</a:t>
            </a:r>
          </a:p>
          <a:p>
            <a:r>
              <a:rPr lang="en-US" altLang="zh-CN" sz="2400" i="1" dirty="0"/>
              <a:t>5. </a:t>
            </a:r>
            <a:r>
              <a:rPr lang="en-US" sz="2400" i="1" dirty="0"/>
              <a:t>Characterizing Galaxy Velocity Fields Using the Radon Transform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, David Stark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86569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52A8F1-9A15-49A1-9272-330F906FC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Dynamics </a:t>
            </a:r>
            <a:endParaRPr 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2A4BAC-07DE-45CB-9B6C-8006D8CDB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9144000" cy="4351338"/>
          </a:xfrm>
        </p:spPr>
        <p:txBody>
          <a:bodyPr>
            <a:normAutofit/>
          </a:bodyPr>
          <a:lstStyle/>
          <a:p>
            <a:r>
              <a:rPr lang="en-US" i="1" dirty="0"/>
              <a:t>Rotation Curves of SDSS-IV </a:t>
            </a:r>
            <a:r>
              <a:rPr lang="en-US" i="1" dirty="0" err="1"/>
              <a:t>MaNGA</a:t>
            </a:r>
            <a:r>
              <a:rPr lang="en-US" i="1" dirty="0"/>
              <a:t> Galaxies and their Mass and Environmental Dependence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Haeun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Chung</a:t>
            </a:r>
            <a:endParaRPr lang="en-US" dirty="0"/>
          </a:p>
          <a:p>
            <a:r>
              <a:rPr lang="en-US" i="1" dirty="0"/>
              <a:t>Polar Ring Galaxy in </a:t>
            </a:r>
            <a:r>
              <a:rPr lang="en-US" i="1" dirty="0" err="1"/>
              <a:t>MaNGA</a:t>
            </a:r>
            <a:r>
              <a:rPr lang="en-US" i="1" dirty="0"/>
              <a:t>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, Shuai Feng</a:t>
            </a:r>
            <a:endParaRPr lang="en-US" dirty="0"/>
          </a:p>
          <a:p>
            <a:r>
              <a:rPr lang="en-US" i="1" dirty="0"/>
              <a:t>The Schwarzschild modelling for </a:t>
            </a:r>
            <a:r>
              <a:rPr lang="en-US" i="1" dirty="0" err="1"/>
              <a:t>MaNGA</a:t>
            </a:r>
            <a:r>
              <a:rPr lang="en-US" i="1" dirty="0"/>
              <a:t> early-type galaxies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Yunpeng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Jin</a:t>
            </a:r>
            <a:endParaRPr lang="en-US" dirty="0"/>
          </a:p>
          <a:p>
            <a:r>
              <a:rPr lang="en-US" i="1" dirty="0"/>
              <a:t>Gravity tests with latest observations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, Jian Li</a:t>
            </a:r>
            <a:endParaRPr lang="en-US" dirty="0"/>
          </a:p>
          <a:p>
            <a:r>
              <a:rPr lang="en-US" i="1" dirty="0"/>
              <a:t>Further improving the Fundamental Plane with SDSS data </a:t>
            </a:r>
            <a:r>
              <a:rPr lang="en-US" dirty="0"/>
              <a:t>,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Christoph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Saulder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764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66D66A-4A8D-4AC5-9597-B05DAB80F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Environment and component</a:t>
            </a:r>
            <a:endParaRPr 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DE9CEA7-FDCB-4BC0-AB3F-7A323A90A8A1}"/>
              </a:ext>
            </a:extLst>
          </p:cNvPr>
          <p:cNvSpPr txBox="1"/>
          <p:nvPr/>
        </p:nvSpPr>
        <p:spPr>
          <a:xfrm>
            <a:off x="731519" y="1690689"/>
            <a:ext cx="809815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/>
              <a:t>1. </a:t>
            </a:r>
            <a:r>
              <a:rPr lang="en-US" sz="2400" i="1" dirty="0"/>
              <a:t>Hierarchical Assembly of Stellar Envelopes in Galaxy Clusters 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Meng Gu, </a:t>
            </a:r>
          </a:p>
          <a:p>
            <a:r>
              <a:rPr lang="en-US" altLang="zh-CN" sz="2400" i="1" dirty="0"/>
              <a:t>2. </a:t>
            </a:r>
            <a:r>
              <a:rPr lang="en-US" sz="2400" i="1" dirty="0"/>
              <a:t>Environmental Dependence of Galaxy Properties in the Framework of the Cosmic Web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Ho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</a:rPr>
              <a:t>Seong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 Hwang</a:t>
            </a:r>
            <a:endParaRPr lang="en-US" sz="2400" dirty="0"/>
          </a:p>
          <a:p>
            <a:r>
              <a:rPr lang="en-US" altLang="zh-CN" sz="2400" i="1" dirty="0"/>
              <a:t>3. </a:t>
            </a:r>
            <a:r>
              <a:rPr lang="en-US" sz="2400" i="1" dirty="0"/>
              <a:t>Environment dependence of alpha-to-iron abundance distribution in </a:t>
            </a:r>
            <a:r>
              <a:rPr lang="en-US" sz="2400" i="1" dirty="0" err="1"/>
              <a:t>MaNGA</a:t>
            </a:r>
            <a:r>
              <a:rPr lang="en-US" sz="2400" i="1" dirty="0"/>
              <a:t> MPL-6 galaxies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, Zheng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</a:rPr>
              <a:t>Zheng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,</a:t>
            </a:r>
            <a:endParaRPr lang="en-US" sz="2400" dirty="0"/>
          </a:p>
          <a:p>
            <a:r>
              <a:rPr lang="en-US" altLang="zh-CN" sz="2400" i="1" dirty="0"/>
              <a:t>4.</a:t>
            </a:r>
            <a:r>
              <a:rPr lang="en-US" sz="2400" i="1" dirty="0"/>
              <a:t>Properties of pseudo-bulges, classical bulges and elliptical galaxies in the Sloan Digital Sky Survey</a:t>
            </a:r>
            <a:r>
              <a:rPr lang="en-US" sz="2400" dirty="0"/>
              <a:t>,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</a:rPr>
              <a:t>Yifei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 Luo</a:t>
            </a:r>
          </a:p>
          <a:p>
            <a:r>
              <a:rPr lang="en-US" altLang="zh-CN" sz="2400" i="1" dirty="0"/>
              <a:t>5. </a:t>
            </a:r>
            <a:r>
              <a:rPr lang="en-US" sz="2400" i="1" dirty="0"/>
              <a:t>Untangling galaxy component with </a:t>
            </a:r>
            <a:r>
              <a:rPr lang="en-US" sz="2400" i="1" dirty="0" err="1"/>
              <a:t>MaNGA</a:t>
            </a:r>
            <a:r>
              <a:rPr lang="en-US" sz="2400" i="1" dirty="0"/>
              <a:t> 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Martha Tabor, </a:t>
            </a:r>
          </a:p>
          <a:p>
            <a:r>
              <a:rPr lang="en-US" altLang="zh-CN" sz="2400" i="1" dirty="0"/>
              <a:t>6. </a:t>
            </a:r>
            <a:r>
              <a:rPr lang="en-US" sz="2400" i="1" dirty="0"/>
              <a:t>The host of blue compact dwarf galaxies in </a:t>
            </a:r>
            <a:r>
              <a:rPr lang="en-US" sz="2400" i="1" dirty="0" err="1"/>
              <a:t>MaNGA</a:t>
            </a:r>
            <a:r>
              <a:rPr lang="en-US" sz="2400" i="1" dirty="0"/>
              <a:t> </a:t>
            </a:r>
            <a:r>
              <a:rPr lang="en-US" sz="2400" dirty="0"/>
              <a:t>,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</a:rPr>
              <a:t>Mengting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 Ju</a:t>
            </a:r>
          </a:p>
        </p:txBody>
      </p:sp>
    </p:spTree>
    <p:extLst>
      <p:ext uri="{BB962C8B-B14F-4D97-AF65-F5344CB8AC3E}">
        <p14:creationId xmlns:p14="http://schemas.microsoft.com/office/powerpoint/2010/main" val="2502906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7D9CD30C-59B1-481C-97A3-022BC7D32EA5}"/>
              </a:ext>
            </a:extLst>
          </p:cNvPr>
          <p:cNvSpPr txBox="1"/>
          <p:nvPr/>
        </p:nvSpPr>
        <p:spPr>
          <a:xfrm>
            <a:off x="626012" y="589304"/>
            <a:ext cx="7891975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1. </a:t>
            </a:r>
            <a:r>
              <a:rPr lang="zh-CN" altLang="en-US" sz="2400" dirty="0"/>
              <a:t>星系团中</a:t>
            </a:r>
            <a:r>
              <a:rPr lang="en-US" sz="2400" dirty="0"/>
              <a:t>Stellar Envelopes</a:t>
            </a:r>
            <a:r>
              <a:rPr lang="zh-CN" altLang="en-US" sz="2400" dirty="0"/>
              <a:t>（已发表</a:t>
            </a:r>
            <a:r>
              <a:rPr lang="en-US" sz="2400" dirty="0" err="1"/>
              <a:t>arXiv</a:t>
            </a:r>
            <a:r>
              <a:rPr lang="en-US" sz="2400" dirty="0"/>
              <a:t> 1805.04520</a:t>
            </a:r>
            <a:r>
              <a:rPr lang="zh-CN" altLang="en-US" sz="2400" dirty="0"/>
              <a:t>）星系团间光度，（年龄和金属）</a:t>
            </a:r>
            <a:endParaRPr lang="en-US" altLang="zh-CN" sz="2400" dirty="0"/>
          </a:p>
          <a:p>
            <a:r>
              <a:rPr lang="en-US" altLang="zh-CN" sz="2400" dirty="0"/>
              <a:t>2.</a:t>
            </a:r>
            <a:r>
              <a:rPr lang="zh-CN" altLang="en-US" sz="2400" dirty="0"/>
              <a:t>星系性质</a:t>
            </a:r>
            <a:r>
              <a:rPr lang="en-US" altLang="zh-CN" sz="2400" dirty="0"/>
              <a:t>-</a:t>
            </a:r>
            <a:r>
              <a:rPr lang="zh-CN" altLang="en-US" sz="2400" dirty="0"/>
              <a:t>形态，</a:t>
            </a:r>
            <a:r>
              <a:rPr lang="en-US" altLang="zh-CN" sz="2400" dirty="0" err="1"/>
              <a:t>sfr</a:t>
            </a:r>
            <a:r>
              <a:rPr lang="zh-CN" altLang="en-US" sz="2400" dirty="0"/>
              <a:t>，颜色，质量与</a:t>
            </a:r>
            <a:r>
              <a:rPr lang="en-US" altLang="zh-CN" sz="2400" dirty="0"/>
              <a:t>simulation</a:t>
            </a:r>
            <a:r>
              <a:rPr lang="zh-CN" altLang="en-US" sz="2400" dirty="0"/>
              <a:t>比较 结论是各项异性的环境对星系性质影响重大</a:t>
            </a:r>
            <a:endParaRPr lang="en-US" altLang="zh-CN" sz="2400" dirty="0"/>
          </a:p>
          <a:p>
            <a:r>
              <a:rPr lang="en-US" altLang="zh-CN" sz="2400" dirty="0"/>
              <a:t>3.[α/Fe]</a:t>
            </a:r>
            <a:r>
              <a:rPr lang="zh-CN" altLang="en-US" sz="2400" dirty="0"/>
              <a:t>分布和环境影响，结论是</a:t>
            </a:r>
            <a:endParaRPr lang="en-US" altLang="zh-CN" sz="2400" dirty="0"/>
          </a:p>
          <a:p>
            <a:r>
              <a:rPr lang="en-US" sz="2400" dirty="0" err="1"/>
              <a:t>Mgb</a:t>
            </a:r>
            <a:r>
              <a:rPr lang="en-US" sz="2400" dirty="0"/>
              <a:t>/&lt;Fe&gt; - 𝛔* relation (especially for old population) is correlated with</a:t>
            </a:r>
          </a:p>
          <a:p>
            <a:r>
              <a:rPr lang="en-US" sz="2400" dirty="0"/>
              <a:t>Environment</a:t>
            </a:r>
          </a:p>
          <a:p>
            <a:r>
              <a:rPr lang="en-US" sz="2400" dirty="0" err="1"/>
              <a:t>Mgb</a:t>
            </a:r>
            <a:r>
              <a:rPr lang="en-US" sz="2400" dirty="0"/>
              <a:t>/&lt;Fe&gt; gradients depend on </a:t>
            </a:r>
            <a:r>
              <a:rPr lang="en-US" sz="2400" dirty="0" err="1"/>
              <a:t>vd</a:t>
            </a:r>
            <a:r>
              <a:rPr lang="en-US" sz="2400" dirty="0"/>
              <a:t> and also weakly on environment/</a:t>
            </a:r>
          </a:p>
          <a:p>
            <a:r>
              <a:rPr lang="en-US" sz="2400" dirty="0"/>
              <a:t>formation history</a:t>
            </a:r>
          </a:p>
          <a:p>
            <a:endParaRPr lang="en-US" sz="2400" dirty="0"/>
          </a:p>
          <a:p>
            <a:r>
              <a:rPr lang="en-US" altLang="zh-CN" sz="2400" dirty="0"/>
              <a:t>4.</a:t>
            </a:r>
            <a:r>
              <a:rPr lang="zh-CN" altLang="en-US" sz="2400" dirty="0"/>
              <a:t>经典核球和伪核球性质</a:t>
            </a:r>
            <a:endParaRPr lang="en-US" altLang="zh-CN" sz="2400" dirty="0"/>
          </a:p>
          <a:p>
            <a:r>
              <a:rPr lang="en-US" altLang="zh-CN" sz="2400" dirty="0"/>
              <a:t>5.Bulges and disk</a:t>
            </a:r>
          </a:p>
          <a:p>
            <a:r>
              <a:rPr lang="en-US" altLang="zh-CN" sz="2400" dirty="0"/>
              <a:t>6.</a:t>
            </a:r>
            <a:r>
              <a:rPr lang="zh-CN" altLang="en-US" sz="2400" dirty="0"/>
              <a:t>我的工作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3635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08E4D8-EFD0-4C1B-B932-85A91ECDD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A6822E3-0EC0-4190-9306-87495DF3A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9661069-526B-4736-843D-B57183990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000" y="743285"/>
            <a:ext cx="7400000" cy="537142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DE9876B2-2446-4396-A05F-9EE8940A79F9}"/>
              </a:ext>
            </a:extLst>
          </p:cNvPr>
          <p:cNvSpPr txBox="1"/>
          <p:nvPr/>
        </p:nvSpPr>
        <p:spPr>
          <a:xfrm>
            <a:off x="1167618" y="5584874"/>
            <a:ext cx="662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dirty="0"/>
              <a:t>Α</a:t>
            </a:r>
            <a:r>
              <a:rPr lang="zh-CN" altLang="en-US" dirty="0"/>
              <a:t>元素主要是二型超新星爆发</a:t>
            </a:r>
            <a:endParaRPr lang="en-US" altLang="zh-CN" dirty="0"/>
          </a:p>
          <a:p>
            <a:r>
              <a:rPr lang="en-US" altLang="zh-CN" dirty="0"/>
              <a:t>Fe</a:t>
            </a:r>
            <a:r>
              <a:rPr lang="zh-CN" altLang="en-US" dirty="0"/>
              <a:t> </a:t>
            </a:r>
            <a:r>
              <a:rPr lang="en-US" altLang="zh-CN" dirty="0"/>
              <a:t>I</a:t>
            </a:r>
            <a:r>
              <a:rPr lang="zh-CN" altLang="en-US" dirty="0"/>
              <a:t>型（小质量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873365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1106</TotalTime>
  <Words>547</Words>
  <Application>Microsoft Office PowerPoint</Application>
  <PresentationFormat>全屏显示(4:3)</PresentationFormat>
  <Paragraphs>57</Paragraphs>
  <Slides>13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9" baseType="lpstr">
      <vt:lpstr>等线</vt:lpstr>
      <vt:lpstr>等线 Light</vt:lpstr>
      <vt:lpstr>Arial</vt:lpstr>
      <vt:lpstr>Calibri</vt:lpstr>
      <vt:lpstr>Calibri Light</vt:lpstr>
      <vt:lpstr>Office 主题​​</vt:lpstr>
      <vt:lpstr>韩国SDSS 总结</vt:lpstr>
      <vt:lpstr>PowerPoint 演示文稿</vt:lpstr>
      <vt:lpstr>PowerPoint 演示文稿</vt:lpstr>
      <vt:lpstr>PowerPoint 演示文稿</vt:lpstr>
      <vt:lpstr>Bars </vt:lpstr>
      <vt:lpstr>Dynamics </vt:lpstr>
      <vt:lpstr>Environment and component</vt:lpstr>
      <vt:lpstr>PowerPoint 演示文稿</vt:lpstr>
      <vt:lpstr>PowerPoint 演示文稿</vt:lpstr>
      <vt:lpstr>PowerPoint 演示文稿</vt:lpstr>
      <vt:lpstr>PowerPoint 演示文稿</vt:lpstr>
      <vt:lpstr>日常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韩国SDSS 总结</dc:title>
  <dc:creator>lin min</dc:creator>
  <cp:lastModifiedBy>lin min</cp:lastModifiedBy>
  <cp:revision>23</cp:revision>
  <dcterms:created xsi:type="dcterms:W3CDTF">2018-06-26T11:45:56Z</dcterms:created>
  <dcterms:modified xsi:type="dcterms:W3CDTF">2018-07-10T09:32:41Z</dcterms:modified>
</cp:coreProperties>
</file>