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87" r:id="rId2"/>
    <p:sldId id="292" r:id="rId3"/>
    <p:sldId id="430" r:id="rId4"/>
    <p:sldId id="434" r:id="rId5"/>
    <p:sldId id="435" r:id="rId6"/>
    <p:sldId id="436" r:id="rId7"/>
    <p:sldId id="438" r:id="rId8"/>
    <p:sldId id="439" r:id="rId9"/>
    <p:sldId id="442" r:id="rId10"/>
    <p:sldId id="444" r:id="rId11"/>
    <p:sldId id="440" r:id="rId12"/>
    <p:sldId id="441" r:id="rId13"/>
    <p:sldId id="443" r:id="rId14"/>
  </p:sldIdLst>
  <p:sldSz cx="12192000" cy="6858000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3"/>
    <p:restoredTop sz="99827" autoAdjust="0"/>
  </p:normalViewPr>
  <p:slideViewPr>
    <p:cSldViewPr snapToGrid="0" snapToObjects="1">
      <p:cViewPr varScale="1">
        <p:scale>
          <a:sx n="189" d="100"/>
          <a:sy n="189" d="100"/>
        </p:scale>
        <p:origin x="176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8C0A6-9CE5-7C4A-B009-199F54804AD0}" type="datetimeFigureOut">
              <a:rPr kumimoji="1" lang="zh-CN" altLang="en-US" smtClean="0"/>
              <a:t>2021/3/24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8428A-D65A-3E4D-8636-56DB9F7D8C8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710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9D2D-34D9-9D48-9A86-091660AB8289}" type="datetimeFigureOut">
              <a:rPr kumimoji="1" lang="zh-CN" altLang="en-US" smtClean="0"/>
              <a:t>2021/3/24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F04-2A58-804D-9FE1-2B341FCD1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046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9D2D-34D9-9D48-9A86-091660AB8289}" type="datetimeFigureOut">
              <a:rPr kumimoji="1" lang="zh-CN" altLang="en-US" smtClean="0"/>
              <a:t>2021/3/24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F04-2A58-804D-9FE1-2B341FCD1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596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9D2D-34D9-9D48-9A86-091660AB8289}" type="datetimeFigureOut">
              <a:rPr kumimoji="1" lang="zh-CN" altLang="en-US" smtClean="0"/>
              <a:t>2021/3/24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F04-2A58-804D-9FE1-2B341FCD1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299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9D2D-34D9-9D48-9A86-091660AB8289}" type="datetimeFigureOut">
              <a:rPr kumimoji="1" lang="zh-CN" altLang="en-US" smtClean="0"/>
              <a:t>2021/3/24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F04-2A58-804D-9FE1-2B341FCD1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167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9D2D-34D9-9D48-9A86-091660AB8289}" type="datetimeFigureOut">
              <a:rPr kumimoji="1" lang="zh-CN" altLang="en-US" smtClean="0"/>
              <a:t>2021/3/24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F04-2A58-804D-9FE1-2B341FCD1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424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9D2D-34D9-9D48-9A86-091660AB8289}" type="datetimeFigureOut">
              <a:rPr kumimoji="1" lang="zh-CN" altLang="en-US" smtClean="0"/>
              <a:t>2021/3/24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F04-2A58-804D-9FE1-2B341FCD1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37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9D2D-34D9-9D48-9A86-091660AB8289}" type="datetimeFigureOut">
              <a:rPr kumimoji="1" lang="zh-CN" altLang="en-US" smtClean="0"/>
              <a:t>2021/3/24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F04-2A58-804D-9FE1-2B341FCD1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361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9D2D-34D9-9D48-9A86-091660AB8289}" type="datetimeFigureOut">
              <a:rPr kumimoji="1" lang="zh-CN" altLang="en-US" smtClean="0"/>
              <a:t>2021/3/24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F04-2A58-804D-9FE1-2B341FCD1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60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9D2D-34D9-9D48-9A86-091660AB8289}" type="datetimeFigureOut">
              <a:rPr kumimoji="1" lang="zh-CN" altLang="en-US" smtClean="0"/>
              <a:t>2021/3/24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F04-2A58-804D-9FE1-2B341FCD1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902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9D2D-34D9-9D48-9A86-091660AB8289}" type="datetimeFigureOut">
              <a:rPr kumimoji="1" lang="zh-CN" altLang="en-US" smtClean="0"/>
              <a:t>2021/3/24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F04-2A58-804D-9FE1-2B341FCD1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121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9D2D-34D9-9D48-9A86-091660AB8289}" type="datetimeFigureOut">
              <a:rPr kumimoji="1" lang="zh-CN" altLang="en-US" smtClean="0"/>
              <a:t>2021/3/24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C7F04-2A58-804D-9FE1-2B341FCD1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798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9D2D-34D9-9D48-9A86-091660AB8289}" type="datetimeFigureOut">
              <a:rPr kumimoji="1" lang="zh-CN" altLang="en-US" smtClean="0"/>
              <a:t>2021/3/24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C7F04-2A58-804D-9FE1-2B341FCD187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5172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屏幕快照 2018-06-30 下午10.24.3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4" b="12031"/>
          <a:stretch/>
        </p:blipFill>
        <p:spPr>
          <a:xfrm>
            <a:off x="405811" y="1217561"/>
            <a:ext cx="11018936" cy="556864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0460" y="140343"/>
            <a:ext cx="11329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Gaia parallax correctly </a:t>
            </a:r>
          </a:p>
          <a:p>
            <a:pPr algn="ctr"/>
            <a:r>
              <a:rPr kumimoji="1" lang="en-US" altLang="zh-CN" sz="3200" i="1" dirty="0">
                <a:latin typeface="Times New Roman"/>
                <a:cs typeface="Times New Roman"/>
              </a:rPr>
              <a:t>The importance and the composition of the parallax uncertainty</a:t>
            </a:r>
          </a:p>
        </p:txBody>
      </p:sp>
      <p:sp>
        <p:nvSpPr>
          <p:cNvPr id="3" name="矩形 2"/>
          <p:cNvSpPr/>
          <p:nvPr/>
        </p:nvSpPr>
        <p:spPr>
          <a:xfrm>
            <a:off x="10318214" y="6290234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dirty="0">
                <a:solidFill>
                  <a:prstClr val="black"/>
                </a:solidFill>
                <a:latin typeface="Times New Roman"/>
                <a:cs typeface="Times New Roman"/>
              </a:rPr>
              <a:t>2021-03-24</a:t>
            </a:r>
            <a:endParaRPr kumimoji="1" lang="zh-CN" alt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5888" y="631632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US" altLang="zh-CN" i="1" dirty="0" err="1">
                <a:solidFill>
                  <a:prstClr val="black"/>
                </a:solidFill>
                <a:latin typeface="Times New Roman"/>
                <a:cs typeface="Times New Roman"/>
              </a:rPr>
              <a:t>zyshao@shao.ac.cn</a:t>
            </a:r>
            <a:endParaRPr kumimoji="1" lang="zh-CN" altLang="en-US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7" name="图片 1" descr="timg4.jpg">
            <a:extLst>
              <a:ext uri="{FF2B5EF4-FFF2-40B4-BE49-F238E27FC236}">
                <a16:creationId xmlns:a16="http://schemas.microsoft.com/office/drawing/2014/main" id="{7BB894E4-FC5F-EE46-AE17-7F012E5B5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15426" r="6570" b="16239"/>
          <a:stretch/>
        </p:blipFill>
        <p:spPr bwMode="auto">
          <a:xfrm>
            <a:off x="917589" y="1700478"/>
            <a:ext cx="1664394" cy="9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B52CBDA-BA71-5846-B3FC-FDF867E544BA}"/>
              </a:ext>
            </a:extLst>
          </p:cNvPr>
          <p:cNvSpPr/>
          <p:nvPr/>
        </p:nvSpPr>
        <p:spPr>
          <a:xfrm>
            <a:off x="9136941" y="1515812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Helvetica" pitchFamily="2" charset="0"/>
              </a:rPr>
              <a:t>1.468 billion sources</a:t>
            </a:r>
            <a:endParaRPr lang="en-US" altLang="zh-CN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1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F420BE5-FED5-1C40-A413-BBF8E8C5F9E6}"/>
              </a:ext>
            </a:extLst>
          </p:cNvPr>
          <p:cNvSpPr/>
          <p:nvPr/>
        </p:nvSpPr>
        <p:spPr>
          <a:xfrm>
            <a:off x="389465" y="234834"/>
            <a:ext cx="1153637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4.3 Estimating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wide binaries :  </a:t>
            </a:r>
            <a:r>
              <a:rPr lang="en-US" altLang="zh-CN" sz="2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El-</a:t>
            </a:r>
            <a:r>
              <a:rPr lang="en-US" altLang="zh-CN" sz="20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badry</a:t>
            </a:r>
            <a:r>
              <a:rPr lang="en-US" altLang="zh-CN" sz="2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+ 2021 (EDR3)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A6E2918-BA49-E440-91D9-29200869CB2F}"/>
              </a:ext>
            </a:extLst>
          </p:cNvPr>
          <p:cNvGrpSpPr/>
          <p:nvPr/>
        </p:nvGrpSpPr>
        <p:grpSpPr>
          <a:xfrm>
            <a:off x="389465" y="1143405"/>
            <a:ext cx="11001983" cy="5321929"/>
            <a:chOff x="389465" y="1143405"/>
            <a:chExt cx="11001983" cy="532192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DC7AF22-DD2E-4A4A-A85B-9A36D25FB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465" y="1143405"/>
              <a:ext cx="11001983" cy="5321929"/>
            </a:xfrm>
            <a:prstGeom prst="rect">
              <a:avLst/>
            </a:prstGeom>
          </p:spPr>
        </p:pic>
        <p:cxnSp>
          <p:nvCxnSpPr>
            <p:cNvPr id="3" name="直线连接符 2">
              <a:extLst>
                <a:ext uri="{FF2B5EF4-FFF2-40B4-BE49-F238E27FC236}">
                  <a16:creationId xmlns:a16="http://schemas.microsoft.com/office/drawing/2014/main" id="{1D734030-B9D2-CB45-A8D2-A8E3946A63DC}"/>
                </a:ext>
              </a:extLst>
            </p:cNvPr>
            <p:cNvCxnSpPr/>
            <p:nvPr/>
          </p:nvCxnSpPr>
          <p:spPr>
            <a:xfrm>
              <a:off x="1283516" y="3674378"/>
              <a:ext cx="284386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直线连接符 6">
              <a:extLst>
                <a:ext uri="{FF2B5EF4-FFF2-40B4-BE49-F238E27FC236}">
                  <a16:creationId xmlns:a16="http://schemas.microsoft.com/office/drawing/2014/main" id="{8B32E852-CF22-BB45-8848-893929296705}"/>
                </a:ext>
              </a:extLst>
            </p:cNvPr>
            <p:cNvCxnSpPr/>
            <p:nvPr/>
          </p:nvCxnSpPr>
          <p:spPr>
            <a:xfrm>
              <a:off x="4689446" y="3171039"/>
              <a:ext cx="284386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87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88DA289-62DA-EE4E-B8CC-A16A2CAC13D4}"/>
              </a:ext>
            </a:extLst>
          </p:cNvPr>
          <p:cNvSpPr/>
          <p:nvPr/>
        </p:nvSpPr>
        <p:spPr>
          <a:xfrm>
            <a:off x="354822" y="140129"/>
            <a:ext cx="73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How to Estimate the systematic error 𝜎</a:t>
            </a:r>
            <a:r>
              <a:rPr lang="en-US" altLang="zh-CN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7">
                <a:extLst>
                  <a:ext uri="{FF2B5EF4-FFF2-40B4-BE49-F238E27FC236}">
                    <a16:creationId xmlns:a16="http://schemas.microsoft.com/office/drawing/2014/main" id="{382A9721-9E5F-D247-9D4A-FE0002C65E9E}"/>
                  </a:ext>
                </a:extLst>
              </p:cNvPr>
              <p:cNvSpPr txBox="1"/>
              <p:nvPr/>
            </p:nvSpPr>
            <p:spPr>
              <a:xfrm>
                <a:off x="8240787" y="268790"/>
                <a:ext cx="2717314" cy="38933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kumimoji="1"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7">
                <a:extLst>
                  <a:ext uri="{FF2B5EF4-FFF2-40B4-BE49-F238E27FC236}">
                    <a16:creationId xmlns:a16="http://schemas.microsoft.com/office/drawing/2014/main" id="{382A9721-9E5F-D247-9D4A-FE0002C65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787" y="268790"/>
                <a:ext cx="2717314" cy="389337"/>
              </a:xfrm>
              <a:prstGeom prst="rect">
                <a:avLst/>
              </a:prstGeom>
              <a:blipFill>
                <a:blip r:embed="rId2"/>
                <a:stretch>
                  <a:fillRect l="-5556" t="-18182" b="-3939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F1432C4F-C94E-E942-BE80-723E8E399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354822" y="2341133"/>
            <a:ext cx="5325414" cy="38994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34BEC3-7503-B348-A2BB-8DDA1CC36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390" y="2415354"/>
            <a:ext cx="5323790" cy="389944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382236-DC8D-4E49-BDED-1800B4159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406" y="3184165"/>
            <a:ext cx="3131802" cy="3790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4EF8DB4-EFC2-9F42-9F99-5C79BF391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668" y="2814320"/>
            <a:ext cx="1462992" cy="3790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D298EE4-C001-8845-B32F-676236CC5E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6388" y="3064213"/>
            <a:ext cx="1726208" cy="40730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77FD8CA-767D-DF45-A1F1-340DFBD10E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955" y="1110444"/>
            <a:ext cx="3365788" cy="52322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8B0A1D2-9D36-1B48-956B-C4111DB02492}"/>
              </a:ext>
            </a:extLst>
          </p:cNvPr>
          <p:cNvSpPr txBox="1"/>
          <p:nvPr/>
        </p:nvSpPr>
        <p:spPr>
          <a:xfrm>
            <a:off x="954955" y="685410"/>
            <a:ext cx="848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spatial covariance in parallax: 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737D58D-FF40-AE4D-8054-C1EFDC2DCD7E}"/>
              </a:ext>
            </a:extLst>
          </p:cNvPr>
          <p:cNvSpPr txBox="1"/>
          <p:nvPr/>
        </p:nvSpPr>
        <p:spPr>
          <a:xfrm>
            <a:off x="4734494" y="1186365"/>
            <a:ext cx="1891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kumimoji="1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</a:t>
            </a:r>
            <a:r>
              <a:rPr kumimoji="1"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𝜛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(0) = 𝜎</a:t>
            </a:r>
            <a:r>
              <a:rPr kumimoji="1"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</a:t>
            </a:r>
            <a:r>
              <a:rPr kumimoji="1"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4">
            <a:extLst>
              <a:ext uri="{FF2B5EF4-FFF2-40B4-BE49-F238E27FC236}">
                <a16:creationId xmlns:a16="http://schemas.microsoft.com/office/drawing/2014/main" id="{A737D58D-FF40-AE4D-8054-C1EFDC2DCD7E}"/>
              </a:ext>
            </a:extLst>
          </p:cNvPr>
          <p:cNvSpPr txBox="1"/>
          <p:nvPr/>
        </p:nvSpPr>
        <p:spPr>
          <a:xfrm>
            <a:off x="2301406" y="3563213"/>
            <a:ext cx="281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𝜎</a:t>
            </a:r>
            <a:r>
              <a:rPr kumimoji="1"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(0.5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°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=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12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𝜇as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(EDR3)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	 	  17 𝜇as (DR2)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4">
            <a:extLst>
              <a:ext uri="{FF2B5EF4-FFF2-40B4-BE49-F238E27FC236}">
                <a16:creationId xmlns:a16="http://schemas.microsoft.com/office/drawing/2014/main" id="{7B183534-EFA8-6641-BE78-4C0F66D76BDA}"/>
              </a:ext>
            </a:extLst>
          </p:cNvPr>
          <p:cNvSpPr txBox="1"/>
          <p:nvPr/>
        </p:nvSpPr>
        <p:spPr>
          <a:xfrm>
            <a:off x="8306388" y="3471520"/>
            <a:ext cx="262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𝜎</a:t>
            </a:r>
            <a:r>
              <a:rPr kumimoji="1"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(0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°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)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=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27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𝜇as (EDR3)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	       43 𝜇as (DR2)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B0632BE-FFB7-D440-9DBE-19F86E1A39DC}"/>
              </a:ext>
            </a:extLst>
          </p:cNvPr>
          <p:cNvSpPr/>
          <p:nvPr/>
        </p:nvSpPr>
        <p:spPr>
          <a:xfrm>
            <a:off x="954955" y="1700204"/>
            <a:ext cx="5141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check if the ZP-“bias” of nearby stars are related ?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0DD0E99-B442-BB4F-9829-BBDF75B923AA}"/>
              </a:ext>
            </a:extLst>
          </p:cNvPr>
          <p:cNvSpPr txBox="1"/>
          <p:nvPr/>
        </p:nvSpPr>
        <p:spPr>
          <a:xfrm>
            <a:off x="2849457" y="2239535"/>
            <a:ext cx="135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QSOs</a:t>
            </a:r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8BEF2FF-B397-304A-9C87-E8F5F425DBA8}"/>
              </a:ext>
            </a:extLst>
          </p:cNvPr>
          <p:cNvSpPr txBox="1"/>
          <p:nvPr/>
        </p:nvSpPr>
        <p:spPr>
          <a:xfrm>
            <a:off x="8666470" y="2214630"/>
            <a:ext cx="135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QSOs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512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8DA289-62DA-EE4E-B8CC-A16A2CAC13D4}"/>
              </a:ext>
            </a:extLst>
          </p:cNvPr>
          <p:cNvSpPr/>
          <p:nvPr/>
        </p:nvSpPr>
        <p:spPr>
          <a:xfrm>
            <a:off x="317648" y="147294"/>
            <a:ext cx="930286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How to using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parallax error correctly: </a:t>
            </a:r>
            <a:r>
              <a:rPr lang="en-US" altLang="zh-CN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Lindegren</a:t>
            </a:r>
            <a:r>
              <a:rPr lang="en-US" altLang="zh-CN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+ 2018</a:t>
            </a:r>
            <a:endParaRPr lang="en-US" altLang="zh-CN" sz="28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A7167F-A3DB-764A-AAA9-A7BD7B2E5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441" y="3821497"/>
            <a:ext cx="6372447" cy="85054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E43F3BC-D81C-6444-8678-07C12A9B18A8}"/>
              </a:ext>
            </a:extLst>
          </p:cNvPr>
          <p:cNvSpPr txBox="1"/>
          <p:nvPr/>
        </p:nvSpPr>
        <p:spPr>
          <a:xfrm>
            <a:off x="914399" y="922566"/>
            <a:ext cx="108949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1: </a:t>
            </a:r>
          </a:p>
          <a:p>
            <a:endParaRPr kumimoji="1"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remember the </a:t>
            </a:r>
            <a:r>
              <a:rPr kumimoji="1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 ;</a:t>
            </a:r>
          </a:p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considering the value of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𝜎</a:t>
            </a:r>
            <a:r>
              <a:rPr kumimoji="1"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~ 0.025 mas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check if it is neglectable, compare it with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𝜎</a:t>
            </a:r>
            <a:r>
              <a:rPr kumimoji="1" lang="en-US" altLang="zh-CN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</a:t>
            </a:r>
            <a:r>
              <a:rPr kumimoji="1"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and also the value of  </a:t>
            </a:r>
            <a:r>
              <a:rPr kumimoji="1"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= 𝜎</a:t>
            </a:r>
            <a:r>
              <a:rPr kumimoji="1" lang="en-US" altLang="zh-CN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ext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/𝜛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9E2D7E8-DFC4-FE4E-87F2-FAA1A910078E}"/>
              </a:ext>
            </a:extLst>
          </p:cNvPr>
          <p:cNvSpPr/>
          <p:nvPr/>
        </p:nvSpPr>
        <p:spPr>
          <a:xfrm>
            <a:off x="914398" y="3379380"/>
            <a:ext cx="107546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For a group or cluster with </a:t>
            </a:r>
            <a:r>
              <a:rPr kumimoji="1"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stars:</a:t>
            </a:r>
          </a:p>
          <a:p>
            <a:endParaRPr kumimoji="1" lang="en-US" altLang="zh-CN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endParaRPr kumimoji="1" lang="en-US" altLang="zh-CN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endParaRPr kumimoji="1" lang="en-US" altLang="zh-CN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endParaRPr kumimoji="1" lang="en-US" altLang="zh-CN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- the 1st term could be significantly reduced with a large 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- increase of 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do not help to reduce the 2</a:t>
            </a:r>
            <a:r>
              <a:rPr kumimoji="1"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nd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term; It only can be smoothed down by enlarge the angular volume, 𝜎</a:t>
            </a:r>
            <a:r>
              <a:rPr kumimoji="1"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(0.5°) ~ 0.012 mas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7">
                <a:extLst>
                  <a:ext uri="{FF2B5EF4-FFF2-40B4-BE49-F238E27FC236}">
                    <a16:creationId xmlns:a16="http://schemas.microsoft.com/office/drawing/2014/main" id="{4F32946F-416D-9041-8DE2-B89052B4560F}"/>
                  </a:ext>
                </a:extLst>
              </p:cNvPr>
              <p:cNvSpPr txBox="1"/>
              <p:nvPr/>
            </p:nvSpPr>
            <p:spPr>
              <a:xfrm>
                <a:off x="2950957" y="922566"/>
                <a:ext cx="2834650" cy="38933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kumimoji="1"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7">
                <a:extLst>
                  <a:ext uri="{FF2B5EF4-FFF2-40B4-BE49-F238E27FC236}">
                    <a16:creationId xmlns:a16="http://schemas.microsoft.com/office/drawing/2014/main" id="{4F32946F-416D-9041-8DE2-B89052B45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957" y="922566"/>
                <a:ext cx="2834650" cy="389337"/>
              </a:xfrm>
              <a:prstGeom prst="rect">
                <a:avLst/>
              </a:prstGeom>
              <a:blipFill>
                <a:blip r:embed="rId3"/>
                <a:stretch>
                  <a:fillRect l="-4867" t="-18750" b="-4375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8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60F4F61-E0CF-184A-A378-E2D4297C4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79" y="723674"/>
            <a:ext cx="6223985" cy="435416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7652815-5E37-0243-8716-D587549B76D1}"/>
              </a:ext>
            </a:extLst>
          </p:cNvPr>
          <p:cNvSpPr/>
          <p:nvPr/>
        </p:nvSpPr>
        <p:spPr>
          <a:xfrm>
            <a:off x="6788978" y="1829359"/>
            <a:ext cx="13183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altLang="zh-CN" i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lang="en-US" altLang="zh-CN" dirty="0">
                <a:solidFill>
                  <a:prstClr val="black"/>
                </a:solidFill>
                <a:latin typeface="Times New Roman"/>
                <a:cs typeface="Times New Roman"/>
              </a:rPr>
              <a:t> = 0.050</a:t>
            </a:r>
          </a:p>
          <a:p>
            <a:r>
              <a:rPr lang="en-US" altLang="zh-CN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altLang="zh-CN" i="1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lang="en-US" altLang="zh-CN" dirty="0">
                <a:solidFill>
                  <a:prstClr val="black"/>
                </a:solidFill>
                <a:latin typeface="Times New Roman"/>
                <a:cs typeface="Times New Roman"/>
              </a:rPr>
              <a:t> = 0.025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88DA289-62DA-EE4E-B8CC-A16A2CAC13D4}"/>
              </a:ext>
            </a:extLst>
          </p:cNvPr>
          <p:cNvSpPr/>
          <p:nvPr/>
        </p:nvSpPr>
        <p:spPr>
          <a:xfrm>
            <a:off x="413434" y="200454"/>
            <a:ext cx="930286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The limitation of accuracy of EDR3 parallax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DC4291B-5DC0-4941-BACA-017DC57FA34F}"/>
              </a:ext>
            </a:extLst>
          </p:cNvPr>
          <p:cNvSpPr txBox="1"/>
          <p:nvPr/>
        </p:nvSpPr>
        <p:spPr>
          <a:xfrm>
            <a:off x="760779" y="5231726"/>
            <a:ext cx="10916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𝜎</a:t>
            </a:r>
            <a:r>
              <a:rPr kumimoji="1"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~ 0.025 mas, for </a:t>
            </a:r>
            <a:r>
              <a:rPr kumimoji="1" lang="en-US" altLang="zh-CN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single target,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corresponding to 5% uncertainty (0.10 mag) at 2 kpc, 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~ 0.012 mas for </a:t>
            </a:r>
            <a:r>
              <a:rPr kumimoji="1" lang="en-US" altLang="zh-CN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of stars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2.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5% uncertainty (0.05 mag) ~ 2 kpc</a:t>
            </a:r>
          </a:p>
          <a:p>
            <a:pPr marL="285750" indent="-285750">
              <a:buFontTx/>
              <a:buChar char="-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Using EDR3, only nearby clusters could play as calibrate place for ‘Standard candles’</a:t>
            </a:r>
          </a:p>
          <a:p>
            <a:pPr marL="285750" indent="-285750">
              <a:buFontTx/>
              <a:buChar char="-"/>
            </a:pPr>
            <a:r>
              <a:rPr kumimoji="1" lang="en-US" altLang="zh-CN" dirty="0">
                <a:latin typeface="Times New Roman"/>
                <a:cs typeface="Times New Roman"/>
              </a:rPr>
              <a:t>Don’t give up the photometric method of distance ( &gt; 1 kpc)</a:t>
            </a:r>
          </a:p>
          <a:p>
            <a:pPr marL="285750" indent="-285750">
              <a:buFontTx/>
              <a:buChar char="-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Conditions may improves with the further data release of Gaia: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𝜎</a:t>
            </a:r>
            <a:r>
              <a:rPr kumimoji="1"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~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0.043 mas  0.027  ……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AD43D30-1140-D044-8F83-DEDEE7887206}"/>
              </a:ext>
            </a:extLst>
          </p:cNvPr>
          <p:cNvSpPr/>
          <p:nvPr/>
        </p:nvSpPr>
        <p:spPr>
          <a:xfrm>
            <a:off x="9198143" y="3084792"/>
            <a:ext cx="1907341" cy="3442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66602" y="1281682"/>
            <a:ext cx="368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/>
                <a:cs typeface="Times New Roman"/>
              </a:rPr>
              <a:t>Parallax measurements of Gaia 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8664" y="100977"/>
            <a:ext cx="11123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Times New Roman"/>
                <a:cs typeface="Times New Roman"/>
              </a:rPr>
              <a:t>1.  </a:t>
            </a:r>
            <a:r>
              <a:rPr kumimoji="1" lang="en-US" altLang="zh-CN" sz="2800" b="1" i="1" dirty="0">
                <a:latin typeface="Times New Roman"/>
                <a:cs typeface="Times New Roman"/>
              </a:rPr>
              <a:t>Distance</a:t>
            </a:r>
            <a:r>
              <a:rPr kumimoji="1" lang="en-US" altLang="zh-CN" sz="2800" b="1" dirty="0">
                <a:latin typeface="Times New Roman"/>
                <a:cs typeface="Times New Roman"/>
              </a:rPr>
              <a:t> is </a:t>
            </a:r>
            <a:r>
              <a:rPr kumimoji="1" lang="en-US" altLang="zh-CN" sz="2800" b="1" i="1" dirty="0">
                <a:latin typeface="Times New Roman"/>
                <a:cs typeface="Times New Roman"/>
              </a:rPr>
              <a:t>not</a:t>
            </a:r>
            <a:r>
              <a:rPr kumimoji="1" lang="en-US" altLang="zh-CN" sz="2800" b="1" dirty="0">
                <a:latin typeface="Times New Roman"/>
                <a:cs typeface="Times New Roman"/>
              </a:rPr>
              <a:t> a direct measurement: </a:t>
            </a:r>
          </a:p>
          <a:p>
            <a:r>
              <a:rPr kumimoji="1" lang="en-US" altLang="zh-CN" sz="2800" dirty="0">
                <a:latin typeface="Times New Roman"/>
                <a:cs typeface="Times New Roman"/>
              </a:rPr>
              <a:t>    </a:t>
            </a:r>
            <a:r>
              <a:rPr kumimoji="1" lang="en-US" altLang="zh-CN" sz="2400" dirty="0">
                <a:latin typeface="Times New Roman"/>
                <a:cs typeface="Times New Roman"/>
              </a:rPr>
              <a:t>it is a derived value from </a:t>
            </a:r>
            <a:r>
              <a:rPr kumimoji="1" lang="en-US" altLang="zh-CN" sz="2400" i="1" dirty="0">
                <a:latin typeface="Times New Roman"/>
                <a:cs typeface="Times New Roman"/>
              </a:rPr>
              <a:t>parallax</a:t>
            </a:r>
            <a:r>
              <a:rPr kumimoji="1" lang="en-US" altLang="zh-CN" sz="2400" dirty="0">
                <a:latin typeface="Times New Roman"/>
                <a:cs typeface="Times New Roman"/>
              </a:rPr>
              <a:t> (</a:t>
            </a:r>
            <a:r>
              <a:rPr kumimoji="1" lang="en-US" altLang="zh-CN" sz="2400" i="1" dirty="0" err="1">
                <a:latin typeface="Times New Roman"/>
                <a:cs typeface="Times New Roman"/>
              </a:rPr>
              <a:t>ϖ</a:t>
            </a:r>
            <a:r>
              <a:rPr kumimoji="1" lang="en-US" altLang="zh-CN" sz="2400" dirty="0">
                <a:latin typeface="Times New Roman"/>
                <a:cs typeface="Times New Roman"/>
              </a:rPr>
              <a:t>) or </a:t>
            </a:r>
            <a:r>
              <a:rPr kumimoji="1" lang="en-US" altLang="zh-CN" sz="2400" i="1" dirty="0">
                <a:latin typeface="Times New Roman"/>
                <a:cs typeface="Times New Roman"/>
              </a:rPr>
              <a:t>distance module </a:t>
            </a:r>
            <a:r>
              <a:rPr kumimoji="1" lang="en-US" altLang="zh-CN" sz="2400" dirty="0">
                <a:latin typeface="Times New Roman"/>
                <a:cs typeface="Times New Roman"/>
              </a:rPr>
              <a:t>(DM)</a:t>
            </a:r>
            <a:endParaRPr kumimoji="1" lang="zh-CN" altLang="en-US" sz="2400" dirty="0">
              <a:latin typeface="Times New Roman"/>
              <a:cs typeface="Times New Roman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EF52EC4-1AF3-484C-B998-FBBFE2104206}"/>
              </a:ext>
            </a:extLst>
          </p:cNvPr>
          <p:cNvSpPr txBox="1"/>
          <p:nvPr/>
        </p:nvSpPr>
        <p:spPr>
          <a:xfrm>
            <a:off x="6637865" y="1251242"/>
            <a:ext cx="5464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/>
                <a:cs typeface="Times New Roman"/>
              </a:rPr>
              <a:t>Photometric distance of stellar cluster: </a:t>
            </a:r>
            <a:r>
              <a:rPr kumimoji="1" lang="en-US" altLang="zh-CN" i="1" dirty="0">
                <a:latin typeface="Times New Roman"/>
                <a:cs typeface="Times New Roman"/>
              </a:rPr>
              <a:t>DM</a:t>
            </a:r>
            <a:r>
              <a:rPr kumimoji="1" lang="en-US" altLang="zh-CN" dirty="0">
                <a:latin typeface="Times New Roman"/>
                <a:cs typeface="Times New Roman"/>
              </a:rPr>
              <a:t> = </a:t>
            </a:r>
            <a:r>
              <a:rPr kumimoji="1" lang="en-US" altLang="zh-CN" i="1" dirty="0">
                <a:latin typeface="Times New Roman"/>
                <a:cs typeface="Times New Roman"/>
              </a:rPr>
              <a:t>m</a:t>
            </a:r>
            <a:r>
              <a:rPr kumimoji="1" lang="en-US" altLang="zh-CN" dirty="0">
                <a:latin typeface="Times New Roman"/>
                <a:cs typeface="Times New Roman"/>
              </a:rPr>
              <a:t> – </a:t>
            </a:r>
            <a:r>
              <a:rPr kumimoji="1" lang="en-US" altLang="zh-CN" i="1" dirty="0">
                <a:latin typeface="Times New Roman"/>
                <a:cs typeface="Times New Roman"/>
              </a:rPr>
              <a:t>M</a:t>
            </a:r>
          </a:p>
          <a:p>
            <a:r>
              <a:rPr kumimoji="1" lang="en-US" altLang="zh-CN" i="1" dirty="0">
                <a:latin typeface="Times New Roman"/>
                <a:cs typeface="Times New Roman"/>
              </a:rPr>
              <a:t> e.g.  </a:t>
            </a:r>
            <a:r>
              <a:rPr kumimoji="1" lang="en-US" altLang="zh-CN" dirty="0">
                <a:latin typeface="Times New Roman"/>
                <a:cs typeface="Times New Roman"/>
              </a:rPr>
              <a:t>the isochrone fitting of a cluster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0041119-8CC8-CF4E-B359-A7E7A38BA93A}"/>
              </a:ext>
            </a:extLst>
          </p:cNvPr>
          <p:cNvSpPr txBox="1"/>
          <p:nvPr/>
        </p:nvSpPr>
        <p:spPr>
          <a:xfrm>
            <a:off x="123456" y="6033451"/>
            <a:ext cx="811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/>
                <a:cs typeface="Times New Roman"/>
              </a:rPr>
              <a:t>Parallax</a:t>
            </a:r>
            <a:r>
              <a:rPr kumimoji="1" lang="en-US" altLang="zh-CN" dirty="0">
                <a:latin typeface="Times New Roman"/>
                <a:cs typeface="Times New Roman"/>
              </a:rPr>
              <a:t>: to derive accurate </a:t>
            </a:r>
            <a:r>
              <a:rPr kumimoji="1" lang="en-US" altLang="zh-CN" i="1" dirty="0">
                <a:latin typeface="Times New Roman"/>
                <a:cs typeface="Times New Roman"/>
              </a:rPr>
              <a:t>D</a:t>
            </a:r>
            <a:r>
              <a:rPr kumimoji="1" lang="en-US" altLang="zh-CN" dirty="0">
                <a:latin typeface="Times New Roman"/>
                <a:cs typeface="Times New Roman"/>
              </a:rPr>
              <a:t> for nearby stars, and calibrate the standard candles:         </a:t>
            </a:r>
          </a:p>
          <a:p>
            <a:r>
              <a:rPr kumimoji="1" lang="en-US" altLang="zh-CN" i="1" dirty="0">
                <a:latin typeface="Times New Roman"/>
                <a:cs typeface="Times New Roman"/>
              </a:rPr>
              <a:t>                 variable stars</a:t>
            </a:r>
            <a:r>
              <a:rPr kumimoji="1" lang="en-US" altLang="zh-CN" dirty="0">
                <a:latin typeface="Times New Roman"/>
                <a:cs typeface="Times New Roman"/>
              </a:rPr>
              <a:t>, </a:t>
            </a:r>
            <a:r>
              <a:rPr kumimoji="1" lang="en-US" altLang="zh-CN" i="1" dirty="0">
                <a:latin typeface="Times New Roman"/>
                <a:cs typeface="Times New Roman"/>
              </a:rPr>
              <a:t>red clumps</a:t>
            </a:r>
            <a:r>
              <a:rPr kumimoji="1" lang="en-US" altLang="zh-CN" dirty="0">
                <a:latin typeface="Times New Roman"/>
                <a:cs typeface="Times New Roman"/>
              </a:rPr>
              <a:t>, </a:t>
            </a:r>
            <a:r>
              <a:rPr kumimoji="1" lang="en-US" altLang="zh-CN" i="1" dirty="0">
                <a:latin typeface="Times New Roman"/>
                <a:cs typeface="Times New Roman"/>
              </a:rPr>
              <a:t>isochrones of Stellar Clusters </a:t>
            </a:r>
            <a:r>
              <a:rPr kumimoji="1" lang="en-US" altLang="zh-CN" dirty="0">
                <a:latin typeface="Times New Roman"/>
                <a:cs typeface="Times New Roman"/>
              </a:rPr>
              <a:t>…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D141B81-4593-A04D-90C2-9904E0CAED7F}"/>
              </a:ext>
            </a:extLst>
          </p:cNvPr>
          <p:cNvGrpSpPr/>
          <p:nvPr/>
        </p:nvGrpSpPr>
        <p:grpSpPr>
          <a:xfrm>
            <a:off x="89211" y="1651014"/>
            <a:ext cx="4373747" cy="4328445"/>
            <a:chOff x="0" y="1716630"/>
            <a:chExt cx="4373747" cy="4328445"/>
          </a:xfrm>
        </p:grpSpPr>
        <p:pic>
          <p:nvPicPr>
            <p:cNvPr id="4" name="图片 3" descr="屏幕快照 2018-04-27 09.45.05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386" b="44789"/>
            <a:stretch/>
          </p:blipFill>
          <p:spPr>
            <a:xfrm>
              <a:off x="0" y="1716630"/>
              <a:ext cx="4373747" cy="4328445"/>
            </a:xfrm>
            <a:prstGeom prst="rect">
              <a:avLst/>
            </a:prstGeom>
          </p:spPr>
        </p:pic>
        <p:cxnSp>
          <p:nvCxnSpPr>
            <p:cNvPr id="8" name="直线箭头连接符 7">
              <a:extLst>
                <a:ext uri="{FF2B5EF4-FFF2-40B4-BE49-F238E27FC236}">
                  <a16:creationId xmlns:a16="http://schemas.microsoft.com/office/drawing/2014/main" id="{4A9406E2-7BD4-8D48-A804-97161B653992}"/>
                </a:ext>
              </a:extLst>
            </p:cNvPr>
            <p:cNvCxnSpPr>
              <a:cxnSpLocks/>
            </p:cNvCxnSpPr>
            <p:nvPr/>
          </p:nvCxnSpPr>
          <p:spPr>
            <a:xfrm>
              <a:off x="2445918" y="2684577"/>
              <a:ext cx="618538" cy="6325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B955FDF-3082-E744-ADC5-38C2F4A9C1D9}"/>
                </a:ext>
              </a:extLst>
            </p:cNvPr>
            <p:cNvSpPr txBox="1"/>
            <p:nvPr/>
          </p:nvSpPr>
          <p:spPr>
            <a:xfrm>
              <a:off x="2904646" y="2781076"/>
              <a:ext cx="627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PM</a:t>
              </a:r>
              <a:endParaRPr kumimoji="1" lang="zh-CN" altLang="en-US" dirty="0"/>
            </a:p>
          </p:txBody>
        </p:sp>
      </p:grpSp>
      <p:sp>
        <p:nvSpPr>
          <p:cNvPr id="16" name="左右箭头 15">
            <a:extLst>
              <a:ext uri="{FF2B5EF4-FFF2-40B4-BE49-F238E27FC236}">
                <a16:creationId xmlns:a16="http://schemas.microsoft.com/office/drawing/2014/main" id="{A9896508-17EB-6D40-AD06-BEF4A2C3D124}"/>
              </a:ext>
            </a:extLst>
          </p:cNvPr>
          <p:cNvSpPr/>
          <p:nvPr/>
        </p:nvSpPr>
        <p:spPr>
          <a:xfrm rot="19334476">
            <a:off x="1244135" y="1981895"/>
            <a:ext cx="312038" cy="10711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88D439D-C617-CA46-9D52-50E3A840F7ED}"/>
              </a:ext>
            </a:extLst>
          </p:cNvPr>
          <p:cNvSpPr txBox="1"/>
          <p:nvPr/>
        </p:nvSpPr>
        <p:spPr>
          <a:xfrm>
            <a:off x="4036250" y="3290500"/>
            <a:ext cx="10595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𝜛</a:t>
            </a:r>
            <a:r>
              <a:rPr kumimoji="1"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1/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kumimoji="1"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617351"/>
              </p:ext>
            </p:extLst>
          </p:nvPr>
        </p:nvGraphicFramePr>
        <p:xfrm>
          <a:off x="3064457" y="2088647"/>
          <a:ext cx="2796072" cy="341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公式" r:id="rId4" imgW="1765300" imgH="215900" progId="Equation.3">
                  <p:embed/>
                </p:oleObj>
              </mc:Choice>
              <mc:Fallback>
                <p:oleObj name="公式" r:id="rId4" imgW="1765300" imgH="215900" progId="Equation.3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4457" y="2088647"/>
                        <a:ext cx="2796072" cy="341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4BF79CA9-A715-3448-B2A0-66F906167FEF}"/>
              </a:ext>
            </a:extLst>
          </p:cNvPr>
          <p:cNvSpPr txBox="1"/>
          <p:nvPr/>
        </p:nvSpPr>
        <p:spPr>
          <a:xfrm>
            <a:off x="1086516" y="1666121"/>
            <a:ext cx="62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𝜛</a:t>
            </a:r>
            <a:endParaRPr kumimoji="1"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3A75167-7764-8442-8155-BEC89920F347}"/>
              </a:ext>
            </a:extLst>
          </p:cNvPr>
          <p:cNvGrpSpPr/>
          <p:nvPr/>
        </p:nvGrpSpPr>
        <p:grpSpPr>
          <a:xfrm>
            <a:off x="6421119" y="1897573"/>
            <a:ext cx="5681669" cy="3652450"/>
            <a:chOff x="6421119" y="1897573"/>
            <a:chExt cx="5681669" cy="365245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43956C9-49DA-BE44-8A87-D1EE00C51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91" t="5884" r="12837"/>
            <a:stretch/>
          </p:blipFill>
          <p:spPr>
            <a:xfrm>
              <a:off x="6421119" y="1897573"/>
              <a:ext cx="5681669" cy="365245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60D8717-6DC2-8041-9158-5896EB696021}"/>
                </a:ext>
              </a:extLst>
            </p:cNvPr>
            <p:cNvSpPr txBox="1"/>
            <p:nvPr/>
          </p:nvSpPr>
          <p:spPr>
            <a:xfrm>
              <a:off x="9198143" y="3084792"/>
              <a:ext cx="1907341" cy="43624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kumimoji="1" lang="zh-CN" altLang="en-US" dirty="0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485A27A6-EF62-5342-851B-C8A133E58503}"/>
              </a:ext>
            </a:extLst>
          </p:cNvPr>
          <p:cNvSpPr txBox="1"/>
          <p:nvPr/>
        </p:nvSpPr>
        <p:spPr>
          <a:xfrm>
            <a:off x="7088631" y="5400235"/>
            <a:ext cx="5103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/>
                <a:cs typeface="Times New Roman"/>
              </a:rPr>
              <a:t>+</a:t>
            </a:r>
            <a:r>
              <a:rPr kumimoji="1" lang="en-US" altLang="zh-CN" dirty="0">
                <a:latin typeface="Times New Roman"/>
                <a:cs typeface="Times New Roman"/>
              </a:rPr>
              <a:t> very precise fitting result : ∆</a:t>
            </a:r>
            <a:r>
              <a:rPr kumimoji="1" lang="en-US" altLang="zh-CN" i="1" dirty="0">
                <a:latin typeface="Times New Roman"/>
                <a:cs typeface="Times New Roman"/>
              </a:rPr>
              <a:t>DM</a:t>
            </a:r>
            <a:r>
              <a:rPr kumimoji="1" lang="en-US" altLang="zh-CN" dirty="0">
                <a:latin typeface="Times New Roman"/>
                <a:cs typeface="Times New Roman"/>
              </a:rPr>
              <a:t> &lt; 0.005</a:t>
            </a:r>
          </a:p>
          <a:p>
            <a:r>
              <a:rPr kumimoji="1" lang="en-US" altLang="zh-CN" dirty="0">
                <a:latin typeface="Times New Roman"/>
                <a:cs typeface="Times New Roman"/>
              </a:rPr>
              <a:t>- Depends on the </a:t>
            </a:r>
            <a:r>
              <a:rPr kumimoji="1" lang="en-US" altLang="zh-CN" i="1" dirty="0">
                <a:latin typeface="Times New Roman"/>
                <a:cs typeface="Times New Roman"/>
              </a:rPr>
              <a:t>stellar model, [Fe/H], Av</a:t>
            </a:r>
            <a:r>
              <a:rPr kumimoji="1" lang="en-US" altLang="zh-CN" dirty="0">
                <a:latin typeface="Times New Roman"/>
                <a:cs typeface="Times New Roman"/>
              </a:rPr>
              <a:t>……</a:t>
            </a:r>
            <a:endParaRPr kumimoji="1" lang="zh-CN" alt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991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BA70119F-0C51-AF4B-90CE-9BF93097B080}"/>
              </a:ext>
            </a:extLst>
          </p:cNvPr>
          <p:cNvSpPr txBox="1"/>
          <p:nvPr/>
        </p:nvSpPr>
        <p:spPr>
          <a:xfrm>
            <a:off x="6464617" y="5249422"/>
            <a:ext cx="512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zh-CN" sz="2000" dirty="0">
                <a:latin typeface="Times New Roman"/>
                <a:cs typeface="Times New Roman"/>
              </a:rPr>
              <a:t>Even a very small ∆𝜛, may have very large relative uncertainty at a scale length of MW !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DDBA3D5-6153-2348-B691-48975C508C16}"/>
              </a:ext>
            </a:extLst>
          </p:cNvPr>
          <p:cNvSpPr txBox="1"/>
          <p:nvPr/>
        </p:nvSpPr>
        <p:spPr>
          <a:xfrm>
            <a:off x="67321" y="4587702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latin typeface="Times New Roman"/>
                <a:cs typeface="Times New Roman"/>
              </a:rPr>
              <a:t>	</a:t>
            </a:r>
            <a:r>
              <a:rPr kumimoji="1" lang="en-US" altLang="zh-CN" sz="2000" b="1" dirty="0">
                <a:latin typeface="Times New Roman"/>
                <a:cs typeface="Times New Roman"/>
              </a:rPr>
              <a:t>+ </a:t>
            </a:r>
            <a:r>
              <a:rPr kumimoji="1" lang="en-US" altLang="zh-CN" sz="2000" dirty="0">
                <a:latin typeface="Times New Roman"/>
                <a:cs typeface="Times New Roman"/>
              </a:rPr>
              <a:t>Independent to any stellar properties and models</a:t>
            </a:r>
          </a:p>
          <a:p>
            <a:r>
              <a:rPr kumimoji="1" lang="en-US" altLang="zh-CN" sz="2000" dirty="0">
                <a:latin typeface="Times New Roman"/>
                <a:cs typeface="Times New Roman"/>
              </a:rPr>
              <a:t>	-  </a:t>
            </a:r>
            <a:r>
              <a:rPr kumimoji="1" lang="en-US" altLang="zh-CN" sz="2000" i="1" dirty="0">
                <a:latin typeface="Times New Roman"/>
                <a:cs typeface="Times New Roman"/>
              </a:rPr>
              <a:t>PDF</a:t>
            </a:r>
            <a:r>
              <a:rPr kumimoji="1" lang="en-US" altLang="zh-CN" sz="2000" dirty="0">
                <a:latin typeface="Times New Roman"/>
                <a:cs typeface="Times New Roman"/>
              </a:rPr>
              <a:t> of distance is asymmetric for a larger </a:t>
            </a:r>
            <a:r>
              <a:rPr kumimoji="1" lang="en-US" altLang="zh-CN" sz="2000" i="1" dirty="0">
                <a:latin typeface="Times New Roman"/>
                <a:cs typeface="Times New Roman"/>
              </a:rPr>
              <a:t>f </a:t>
            </a:r>
            <a:r>
              <a:rPr kumimoji="1" lang="en-US" altLang="zh-CN" sz="2000" dirty="0">
                <a:latin typeface="Times New Roman"/>
                <a:cs typeface="Times New Roman"/>
              </a:rPr>
              <a:t>value</a:t>
            </a:r>
          </a:p>
          <a:p>
            <a:r>
              <a:rPr kumimoji="1" lang="en-US" altLang="zh-CN" sz="2000" i="1" dirty="0">
                <a:latin typeface="Times New Roman"/>
                <a:cs typeface="Times New Roman"/>
              </a:rPr>
              <a:t>	-  f</a:t>
            </a:r>
            <a:r>
              <a:rPr kumimoji="1" lang="en-US" altLang="zh-CN" sz="2000" dirty="0">
                <a:latin typeface="Times New Roman"/>
                <a:cs typeface="Times New Roman"/>
              </a:rPr>
              <a:t> increase very faster with decrease of  𝜛    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83A1B6C-25AE-F747-B022-90DBC26A4CE9}"/>
              </a:ext>
            </a:extLst>
          </p:cNvPr>
          <p:cNvGrpSpPr/>
          <p:nvPr/>
        </p:nvGrpSpPr>
        <p:grpSpPr>
          <a:xfrm>
            <a:off x="8112" y="923602"/>
            <a:ext cx="5719272" cy="3434730"/>
            <a:chOff x="14308" y="923602"/>
            <a:chExt cx="5270571" cy="3030385"/>
          </a:xfrm>
        </p:grpSpPr>
        <p:grpSp>
          <p:nvGrpSpPr>
            <p:cNvPr id="5" name="组 9">
              <a:extLst>
                <a:ext uri="{FF2B5EF4-FFF2-40B4-BE49-F238E27FC236}">
                  <a16:creationId xmlns:a16="http://schemas.microsoft.com/office/drawing/2014/main" id="{21697ADD-C912-1A4A-A01F-9BED382BA82C}"/>
                </a:ext>
              </a:extLst>
            </p:cNvPr>
            <p:cNvGrpSpPr/>
            <p:nvPr/>
          </p:nvGrpSpPr>
          <p:grpSpPr>
            <a:xfrm>
              <a:off x="14308" y="1122384"/>
              <a:ext cx="5270571" cy="2831603"/>
              <a:chOff x="-352814" y="2273949"/>
              <a:chExt cx="6456056" cy="4677454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14C1AFDC-AA6A-6440-BC40-386CAC193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352814" y="2273949"/>
                <a:ext cx="6456056" cy="4304037"/>
              </a:xfrm>
              <a:prstGeom prst="rect">
                <a:avLst/>
              </a:prstGeom>
            </p:spPr>
          </p:pic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8C88772-4DC5-FA44-B80E-320957DDD04C}"/>
                  </a:ext>
                </a:extLst>
              </p:cNvPr>
              <p:cNvSpPr/>
              <p:nvPr/>
            </p:nvSpPr>
            <p:spPr>
              <a:xfrm>
                <a:off x="629785" y="6413134"/>
                <a:ext cx="4685182" cy="538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kumimoji="1" lang="en-US" altLang="zh-CN" dirty="0">
                    <a:latin typeface="Times New Roman"/>
                    <a:cs typeface="Times New Roman"/>
                  </a:rPr>
                  <a:t>𝜛 </a:t>
                </a:r>
                <a:r>
                  <a:rPr lang="en-US" altLang="zh-CN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= 10,  </a:t>
                </a:r>
                <a:r>
                  <a:rPr lang="en-US" altLang="zh-CN" i="1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f</a:t>
                </a:r>
                <a:r>
                  <a:rPr lang="en-US" altLang="zh-CN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= 0.03;              </a:t>
                </a:r>
                <a:r>
                  <a:rPr kumimoji="1" lang="en-US" altLang="zh-CN" dirty="0">
                    <a:latin typeface="Times New Roman"/>
                    <a:cs typeface="Times New Roman"/>
                  </a:rPr>
                  <a:t>𝜛</a:t>
                </a:r>
                <a:r>
                  <a:rPr lang="en-US" altLang="zh-CN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 = 0.5, </a:t>
                </a:r>
                <a:r>
                  <a:rPr lang="en-US" altLang="zh-CN" i="1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f </a:t>
                </a:r>
                <a:r>
                  <a:rPr lang="en-US" altLang="zh-CN" dirty="0">
                    <a:solidFill>
                      <a:prstClr val="black"/>
                    </a:solidFill>
                    <a:latin typeface="Times New Roman"/>
                    <a:cs typeface="Times New Roman"/>
                  </a:rPr>
                  <a:t>= 0.60</a:t>
                </a:r>
                <a:endParaRPr lang="zh-CN" altLang="en-US" dirty="0">
                  <a:solidFill>
                    <a:prstClr val="black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553934F-63BD-F149-899B-0D934DE9C86F}"/>
                </a:ext>
              </a:extLst>
            </p:cNvPr>
            <p:cNvSpPr/>
            <p:nvPr/>
          </p:nvSpPr>
          <p:spPr>
            <a:xfrm>
              <a:off x="709080" y="923602"/>
              <a:ext cx="433732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i="1" dirty="0" err="1">
                  <a:solidFill>
                    <a:prstClr val="black"/>
                  </a:solidFill>
                  <a:latin typeface="Times New Roman"/>
                  <a:cs typeface="Times New Roman"/>
                </a:rPr>
                <a:t>σ</a:t>
              </a:r>
              <a:r>
                <a:rPr kumimoji="1" lang="en-US" altLang="zh-CN" sz="2000" baseline="-25000" dirty="0">
                  <a:latin typeface="Times New Roman"/>
                  <a:cs typeface="Times New Roman"/>
                </a:rPr>
                <a:t>𝜛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= 0.3</a:t>
              </a:r>
              <a:r>
                <a:rPr lang="en-US" altLang="zh-CN" sz="200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mas,  f = </a:t>
              </a:r>
              <a:r>
                <a:rPr lang="en-US" altLang="zh-CN" sz="2000" i="1" dirty="0" err="1">
                  <a:solidFill>
                    <a:prstClr val="black"/>
                  </a:solidFill>
                  <a:latin typeface="Times New Roman"/>
                  <a:cs typeface="Times New Roman"/>
                </a:rPr>
                <a:t>σ</a:t>
              </a:r>
              <a:r>
                <a:rPr kumimoji="1" lang="en-US" altLang="zh-CN" sz="2000" baseline="-25000" dirty="0">
                  <a:latin typeface="Times New Roman"/>
                  <a:cs typeface="Times New Roman"/>
                </a:rPr>
                <a:t>𝜛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/</a:t>
              </a:r>
              <a:r>
                <a:rPr kumimoji="1" lang="en-US" altLang="zh-CN" sz="2000" dirty="0">
                  <a:latin typeface="Times New Roman"/>
                  <a:cs typeface="Times New Roman"/>
                </a:rPr>
                <a:t>𝜛 (relative error)</a:t>
              </a:r>
              <a:endParaRPr lang="zh-CN" altLang="en-US" sz="2000" dirty="0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5BB13EC0-2314-6649-A72A-539F349275E7}"/>
              </a:ext>
            </a:extLst>
          </p:cNvPr>
          <p:cNvSpPr/>
          <p:nvPr/>
        </p:nvSpPr>
        <p:spPr>
          <a:xfrm>
            <a:off x="649346" y="6191155"/>
            <a:ext cx="11184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i="1" dirty="0">
                <a:solidFill>
                  <a:srgbClr val="0432FF"/>
                </a:solidFill>
                <a:latin typeface="Times New Roman"/>
                <a:cs typeface="Times New Roman"/>
              </a:rPr>
              <a:t>It is very important to reduce the uncertainty and use it correctly ! </a:t>
            </a:r>
            <a:endParaRPr kumimoji="1" lang="zh-CN" altLang="en-US" sz="2800" i="1" dirty="0">
              <a:solidFill>
                <a:srgbClr val="0432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B2D7C28-50B8-BF46-99F7-F86D8FD8969B}"/>
              </a:ext>
            </a:extLst>
          </p:cNvPr>
          <p:cNvSpPr/>
          <p:nvPr/>
        </p:nvSpPr>
        <p:spPr>
          <a:xfrm>
            <a:off x="6081808" y="825742"/>
            <a:ext cx="550335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1" lang="en-US" altLang="zh-CN" dirty="0">
                <a:latin typeface="Times New Roman"/>
                <a:cs typeface="Times New Roman"/>
              </a:rPr>
              <a:t>     ∆</a:t>
            </a:r>
            <a:r>
              <a:rPr kumimoji="1" lang="en-US" altLang="zh-CN" i="1" dirty="0">
                <a:latin typeface="Times New Roman"/>
                <a:cs typeface="Times New Roman"/>
              </a:rPr>
              <a:t>DM</a:t>
            </a:r>
            <a:r>
              <a:rPr kumimoji="1" lang="en-US" altLang="zh-CN" dirty="0">
                <a:latin typeface="Times New Roman"/>
                <a:cs typeface="Times New Roman"/>
              </a:rPr>
              <a:t> ≲ 0.05 or 0.1 mag for typical photometric data   </a:t>
            </a:r>
          </a:p>
          <a:p>
            <a:pPr algn="just"/>
            <a:r>
              <a:rPr kumimoji="1" lang="en-US" altLang="zh-CN" i="1" dirty="0">
                <a:latin typeface="Times New Roman"/>
                <a:cs typeface="Times New Roman"/>
              </a:rPr>
              <a:t>vs</a:t>
            </a:r>
            <a:r>
              <a:rPr kumimoji="1" lang="en-US" altLang="zh-CN" dirty="0">
                <a:latin typeface="Times New Roman"/>
                <a:cs typeface="Times New Roman"/>
              </a:rPr>
              <a:t>  ∆𝜛 ≈  0.012 or 0.025 mas (</a:t>
            </a:r>
            <a:r>
              <a:rPr kumimoji="1" lang="en-US" altLang="zh-CN" i="1" dirty="0">
                <a:latin typeface="Times New Roman"/>
                <a:cs typeface="Times New Roman"/>
              </a:rPr>
              <a:t>Gaia</a:t>
            </a:r>
            <a:r>
              <a:rPr kumimoji="1" lang="en-US" altLang="zh-CN" dirty="0">
                <a:latin typeface="Times New Roman"/>
                <a:cs typeface="Times New Roman"/>
              </a:rPr>
              <a:t> EDR3)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1010FF7-F88A-D442-8A81-3EE53B5DDB4F}"/>
              </a:ext>
            </a:extLst>
          </p:cNvPr>
          <p:cNvSpPr/>
          <p:nvPr/>
        </p:nvSpPr>
        <p:spPr>
          <a:xfrm>
            <a:off x="205712" y="84045"/>
            <a:ext cx="1104334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800" b="1" dirty="0">
                <a:latin typeface="Times New Roman"/>
                <a:cs typeface="Times New Roman"/>
              </a:rPr>
              <a:t>2. Why photometric distance (</a:t>
            </a:r>
            <a:r>
              <a:rPr kumimoji="1" lang="en-US" altLang="zh-CN" sz="2800" b="1" i="1" dirty="0">
                <a:latin typeface="Times New Roman"/>
                <a:cs typeface="Times New Roman"/>
              </a:rPr>
              <a:t>DM</a:t>
            </a:r>
            <a:r>
              <a:rPr kumimoji="1" lang="en-US" altLang="zh-CN" sz="2800" b="1" dirty="0">
                <a:latin typeface="Times New Roman"/>
                <a:cs typeface="Times New Roman"/>
              </a:rPr>
              <a:t>) is still important in the </a:t>
            </a:r>
            <a:r>
              <a:rPr kumimoji="1" lang="en-US" altLang="zh-CN" sz="2800" b="1" i="1" dirty="0">
                <a:latin typeface="Times New Roman"/>
                <a:cs typeface="Times New Roman"/>
              </a:rPr>
              <a:t>era</a:t>
            </a:r>
            <a:r>
              <a:rPr kumimoji="1" lang="en-US" altLang="zh-CN" sz="2800" b="1" dirty="0">
                <a:latin typeface="Times New Roman"/>
                <a:cs typeface="Times New Roman"/>
              </a:rPr>
              <a:t> of Gaia?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13AAEE5-EE5B-CC49-97BA-28A7073E14A5}"/>
              </a:ext>
            </a:extLst>
          </p:cNvPr>
          <p:cNvGrpSpPr/>
          <p:nvPr/>
        </p:nvGrpSpPr>
        <p:grpSpPr>
          <a:xfrm>
            <a:off x="6081808" y="1626755"/>
            <a:ext cx="6319230" cy="3582223"/>
            <a:chOff x="6081808" y="1626755"/>
            <a:chExt cx="6319230" cy="358222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122E634-5AEA-0A4E-8D4B-C9D580A98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1808" y="1626755"/>
              <a:ext cx="5120547" cy="3582223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7652815-5E37-0243-8716-D587549B76D1}"/>
                </a:ext>
              </a:extLst>
            </p:cNvPr>
            <p:cNvSpPr/>
            <p:nvPr/>
          </p:nvSpPr>
          <p:spPr>
            <a:xfrm>
              <a:off x="11082704" y="2674418"/>
              <a:ext cx="131833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zh-CN" sz="160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f</a:t>
              </a:r>
              <a:r>
                <a:rPr lang="en-US" altLang="zh-CN" sz="16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= 0.050</a:t>
              </a:r>
            </a:p>
            <a:p>
              <a:r>
                <a:rPr lang="en-US" altLang="zh-CN" sz="16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altLang="zh-CN" sz="1600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f</a:t>
              </a:r>
              <a:r>
                <a:rPr lang="en-US" altLang="zh-CN" sz="16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= 0.025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674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B5988C7-F572-4C43-AD6F-68FB98DEC8BA}"/>
              </a:ext>
            </a:extLst>
          </p:cNvPr>
          <p:cNvSpPr/>
          <p:nvPr/>
        </p:nvSpPr>
        <p:spPr>
          <a:xfrm>
            <a:off x="255608" y="153365"/>
            <a:ext cx="10052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parallax error: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endParaRPr lang="en-US" altLang="zh-CN" sz="28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BDE2604-50AA-A240-9D00-FC2503D40EB9}"/>
              </a:ext>
            </a:extLst>
          </p:cNvPr>
          <p:cNvSpPr/>
          <p:nvPr/>
        </p:nvSpPr>
        <p:spPr>
          <a:xfrm>
            <a:off x="561277" y="796573"/>
            <a:ext cx="11496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Formal uncertainties in data release of Gaia were estimated from the pipeline (𝜎</a:t>
            </a:r>
            <a:r>
              <a:rPr lang="en-US" altLang="zh-CN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do not represent the total error (𝜎</a:t>
            </a:r>
            <a:r>
              <a:rPr lang="en-US" altLang="zh-CN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(total) uncertainty contains: </a:t>
            </a:r>
            <a:endParaRPr lang="en-US" altLang="zh-CN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C6CE7D3-B3B6-1647-B6E6-465BDCD04BC8}"/>
              </a:ext>
            </a:extLst>
          </p:cNvPr>
          <p:cNvSpPr/>
          <p:nvPr/>
        </p:nvSpPr>
        <p:spPr>
          <a:xfrm>
            <a:off x="569946" y="2093898"/>
            <a:ext cx="111662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error: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uncorrelated between different sources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Formal internal uncertainty 𝜎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(possibly underestimated) estimate of its standard deviation and usually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1.0</a:t>
            </a:r>
            <a:endParaRPr lang="en-US" altLang="zh-CN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6602F9-B4D4-AD46-9963-69038CB221F8}"/>
              </a:ext>
            </a:extLst>
          </p:cNvPr>
          <p:cNvSpPr/>
          <p:nvPr/>
        </p:nvSpPr>
        <p:spPr>
          <a:xfrm>
            <a:off x="569947" y="3429000"/>
            <a:ext cx="5122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error: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0.025 mas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or ‘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of the zero-point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May depend on several variables (position, magnitude,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……)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5EFC3D7-55EE-AF4E-A5CA-8FA0612628C5}"/>
              </a:ext>
            </a:extLst>
          </p:cNvPr>
          <p:cNvGrpSpPr/>
          <p:nvPr/>
        </p:nvGrpSpPr>
        <p:grpSpPr>
          <a:xfrm>
            <a:off x="5223510" y="3350484"/>
            <a:ext cx="6433677" cy="3499420"/>
            <a:chOff x="5977358" y="3917606"/>
            <a:chExt cx="5679829" cy="293229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A65DEB9-7677-C944-911D-7BAD0C817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01000"/>
                      </a14:imgEffect>
                    </a14:imgLayer>
                  </a14:imgProps>
                </a:ext>
              </a:extLst>
            </a:blip>
            <a:srcRect l="2393" t="11989" r="54250"/>
            <a:stretch/>
          </p:blipFill>
          <p:spPr>
            <a:xfrm>
              <a:off x="5977358" y="3917606"/>
              <a:ext cx="5679829" cy="2747631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CF223E3-4A0E-D24C-9926-141F00E2B625}"/>
                </a:ext>
              </a:extLst>
            </p:cNvPr>
            <p:cNvSpPr/>
            <p:nvPr/>
          </p:nvSpPr>
          <p:spPr>
            <a:xfrm>
              <a:off x="6331951" y="6480572"/>
              <a:ext cx="46089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Helvetica" pitchFamily="2" charset="0"/>
                </a:rPr>
                <a:t>Smoothed (5°) maps of quasar parallaxes</a:t>
              </a:r>
              <a:endParaRPr lang="en-US" altLang="zh-CN" dirty="0">
                <a:effectLst/>
                <a:latin typeface="Helvetica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7">
                <a:extLst>
                  <a:ext uri="{FF2B5EF4-FFF2-40B4-BE49-F238E27FC236}">
                    <a16:creationId xmlns:a16="http://schemas.microsoft.com/office/drawing/2014/main" id="{D9F5ECCF-628C-864D-9A1F-6A5F41EA68A5}"/>
                  </a:ext>
                </a:extLst>
              </p:cNvPr>
              <p:cNvSpPr txBox="1"/>
              <p:nvPr/>
            </p:nvSpPr>
            <p:spPr>
              <a:xfrm>
                <a:off x="5223510" y="1665303"/>
                <a:ext cx="2717314" cy="38933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kumimoji="1"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7">
                <a:extLst>
                  <a:ext uri="{FF2B5EF4-FFF2-40B4-BE49-F238E27FC236}">
                    <a16:creationId xmlns:a16="http://schemas.microsoft.com/office/drawing/2014/main" id="{D9F5ECCF-628C-864D-9A1F-6A5F41EA6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510" y="1665303"/>
                <a:ext cx="2717314" cy="389337"/>
              </a:xfrm>
              <a:prstGeom prst="rect">
                <a:avLst/>
              </a:prstGeom>
              <a:blipFill>
                <a:blip r:embed="rId4"/>
                <a:stretch>
                  <a:fillRect l="-5556" t="-18182" b="-3939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4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856C646-0168-4A41-A0AA-5204A6C7E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1"/>
          <a:stretch/>
        </p:blipFill>
        <p:spPr>
          <a:xfrm>
            <a:off x="6187122" y="1389104"/>
            <a:ext cx="5989320" cy="546889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DBB6796-F5C8-0F49-B9B1-813C68EAA971}"/>
              </a:ext>
            </a:extLst>
          </p:cNvPr>
          <p:cNvSpPr/>
          <p:nvPr/>
        </p:nvSpPr>
        <p:spPr>
          <a:xfrm>
            <a:off x="354822" y="140129"/>
            <a:ext cx="73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How to Estimate the 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factor: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27B492C-1B3D-1B47-877E-EF026E77B7E9}"/>
              </a:ext>
            </a:extLst>
          </p:cNvPr>
          <p:cNvSpPr/>
          <p:nvPr/>
        </p:nvSpPr>
        <p:spPr>
          <a:xfrm>
            <a:off x="586467" y="688727"/>
            <a:ext cx="73084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faint limit photon noise dominates (𝜎</a:t>
            </a:r>
            <a:r>
              <a:rPr lang="en-US" altLang="zh-CN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≫ 𝜎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so   𝜎</a:t>
            </a:r>
            <a:r>
              <a:rPr lang="en-US" altLang="zh-CN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𝜎</a:t>
            </a:r>
            <a:r>
              <a:rPr lang="en-US" altLang="zh-CN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altLang="zh-CN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 </a:t>
            </a:r>
            <a:r>
              <a:rPr lang="en-US" altLang="zh-C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Using the </a:t>
            </a:r>
            <a:r>
              <a:rPr lang="zh-CN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𝜛 </a:t>
            </a:r>
            <a:r>
              <a:rPr lang="en-US" altLang="zh-C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QSOs </a:t>
            </a:r>
            <a:r>
              <a:rPr lang="en-US" altLang="zh-C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𝜎</a:t>
            </a:r>
            <a:r>
              <a:rPr lang="en-US" altLang="zh-C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8BC66BA-AFFB-0645-8614-07392ED143AB}"/>
              </a:ext>
            </a:extLst>
          </p:cNvPr>
          <p:cNvSpPr/>
          <p:nvPr/>
        </p:nvSpPr>
        <p:spPr>
          <a:xfrm>
            <a:off x="700577" y="3845560"/>
            <a:ext cx="51068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It is about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1.05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5p solutions (improved from DR2), slightly more for very faint stars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6p solutions, and larger for sources with nonzero excess noise or those in the LMC (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denser region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!).</a:t>
            </a:r>
            <a:endParaRPr lang="en-US" altLang="zh-CN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465E18A-9121-3247-A431-9B363E4B5ED5}"/>
              </a:ext>
            </a:extLst>
          </p:cNvPr>
          <p:cNvSpPr/>
          <p:nvPr/>
        </p:nvSpPr>
        <p:spPr>
          <a:xfrm>
            <a:off x="586467" y="3429000"/>
            <a:ext cx="3019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Fabricius</a:t>
            </a:r>
            <a:r>
              <a:rPr lang="en-US" altLang="zh-CN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+ 2020 (Gaia Team)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8877D9-1CF5-6A4D-9255-DA1ADF006CDC}"/>
              </a:ext>
            </a:extLst>
          </p:cNvPr>
          <p:cNvSpPr txBox="1"/>
          <p:nvPr/>
        </p:nvSpPr>
        <p:spPr>
          <a:xfrm>
            <a:off x="651846" y="2275922"/>
            <a:ext cx="587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𝜛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𝜛</a:t>
            </a:r>
            <a:r>
              <a:rPr kumimoji="1"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follows the normal distribution with scatter of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𝜎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6E018F-1523-864B-8619-DCB006769B3A}"/>
              </a:ext>
            </a:extLst>
          </p:cNvPr>
          <p:cNvSpPr txBox="1"/>
          <p:nvPr/>
        </p:nvSpPr>
        <p:spPr>
          <a:xfrm>
            <a:off x="651846" y="1861508"/>
            <a:ext cx="520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QSOs have expected 𝜛 of Zero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7">
                <a:extLst>
                  <a:ext uri="{FF2B5EF4-FFF2-40B4-BE49-F238E27FC236}">
                    <a16:creationId xmlns:a16="http://schemas.microsoft.com/office/drawing/2014/main" id="{E7A7E09C-75DF-D542-BF87-764CF36C9238}"/>
                  </a:ext>
                </a:extLst>
              </p:cNvPr>
              <p:cNvSpPr txBox="1"/>
              <p:nvPr/>
            </p:nvSpPr>
            <p:spPr>
              <a:xfrm>
                <a:off x="8921723" y="207070"/>
                <a:ext cx="2717314" cy="38933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kumimoji="1"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7">
                <a:extLst>
                  <a:ext uri="{FF2B5EF4-FFF2-40B4-BE49-F238E27FC236}">
                    <a16:creationId xmlns:a16="http://schemas.microsoft.com/office/drawing/2014/main" id="{E7A7E09C-75DF-D542-BF87-764CF36C9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1723" y="207070"/>
                <a:ext cx="2717314" cy="389337"/>
              </a:xfrm>
              <a:prstGeom prst="rect">
                <a:avLst/>
              </a:prstGeom>
              <a:blipFill>
                <a:blip r:embed="rId3"/>
                <a:stretch>
                  <a:fillRect l="-5581" t="-18182" b="-3939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08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2F3C351-14B3-454D-BA6D-3E3662F84528}"/>
              </a:ext>
            </a:extLst>
          </p:cNvPr>
          <p:cNvSpPr/>
          <p:nvPr/>
        </p:nvSpPr>
        <p:spPr>
          <a:xfrm>
            <a:off x="259377" y="16577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 Using cluster members: </a:t>
            </a:r>
            <a:r>
              <a:rPr lang="en-US" altLang="zh-CN" sz="20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Vasiliev</a:t>
            </a:r>
            <a:r>
              <a:rPr lang="en-US" altLang="zh-CN" sz="2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+ 2020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C4AD3B6-EFD5-0E4D-9E93-76A0B8370FE1}"/>
              </a:ext>
            </a:extLst>
          </p:cNvPr>
          <p:cNvGrpSpPr/>
          <p:nvPr/>
        </p:nvGrpSpPr>
        <p:grpSpPr>
          <a:xfrm>
            <a:off x="4056407" y="645540"/>
            <a:ext cx="7963430" cy="6115882"/>
            <a:chOff x="2642839" y="742118"/>
            <a:chExt cx="7963430" cy="6115882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56EFE8B-99A1-6948-822D-A210EE9E2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2839" y="1154430"/>
              <a:ext cx="7495523" cy="5703570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DB3AA7B-9E04-CF4F-BE9F-6D94DBF24132}"/>
                </a:ext>
              </a:extLst>
            </p:cNvPr>
            <p:cNvSpPr/>
            <p:nvPr/>
          </p:nvSpPr>
          <p:spPr>
            <a:xfrm>
              <a:off x="2926080" y="1165860"/>
              <a:ext cx="5212080" cy="4799314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AF5436A-3467-1945-879D-D75F5F37257C}"/>
                </a:ext>
              </a:extLst>
            </p:cNvPr>
            <p:cNvSpPr txBox="1"/>
            <p:nvPr/>
          </p:nvSpPr>
          <p:spPr>
            <a:xfrm>
              <a:off x="8618220" y="776408"/>
              <a:ext cx="765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k6</a:t>
              </a:r>
              <a:endParaRPr kumimoji="1" lang="zh-CN" altLang="en-US" dirty="0"/>
            </a:p>
          </p:txBody>
        </p:sp>
        <p:cxnSp>
          <p:nvCxnSpPr>
            <p:cNvPr id="9" name="直线箭头连接符 8">
              <a:extLst>
                <a:ext uri="{FF2B5EF4-FFF2-40B4-BE49-F238E27FC236}">
                  <a16:creationId xmlns:a16="http://schemas.microsoft.com/office/drawing/2014/main" id="{99C30EAC-FE10-DC43-B80F-F89B1F6EBB49}"/>
                </a:ext>
              </a:extLst>
            </p:cNvPr>
            <p:cNvCxnSpPr/>
            <p:nvPr/>
          </p:nvCxnSpPr>
          <p:spPr>
            <a:xfrm>
              <a:off x="4417020" y="926784"/>
              <a:ext cx="1973580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B3B2C1F-76DC-F149-B2B8-112384E277A9}"/>
                </a:ext>
              </a:extLst>
            </p:cNvPr>
            <p:cNvSpPr txBox="1"/>
            <p:nvPr/>
          </p:nvSpPr>
          <p:spPr>
            <a:xfrm>
              <a:off x="3347085" y="776408"/>
              <a:ext cx="765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k5</a:t>
              </a:r>
              <a:endParaRPr kumimoji="1" lang="zh-CN" altLang="en-US" dirty="0"/>
            </a:p>
          </p:txBody>
        </p:sp>
        <p:cxnSp>
          <p:nvCxnSpPr>
            <p:cNvPr id="13" name="直线箭头连接符 12">
              <a:extLst>
                <a:ext uri="{FF2B5EF4-FFF2-40B4-BE49-F238E27FC236}">
                  <a16:creationId xmlns:a16="http://schemas.microsoft.com/office/drawing/2014/main" id="{2A9C14A8-C5BC-A049-976B-93572C357C37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 flipV="1">
              <a:off x="10138362" y="1761055"/>
              <a:ext cx="0" cy="224516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6">
              <a:extLst>
                <a:ext uri="{FF2B5EF4-FFF2-40B4-BE49-F238E27FC236}">
                  <a16:creationId xmlns:a16="http://schemas.microsoft.com/office/drawing/2014/main" id="{9B9457CA-9CA2-D442-8DE9-6D38BBF485A8}"/>
                </a:ext>
              </a:extLst>
            </p:cNvPr>
            <p:cNvSpPr txBox="1"/>
            <p:nvPr/>
          </p:nvSpPr>
          <p:spPr>
            <a:xfrm>
              <a:off x="6549390" y="742118"/>
              <a:ext cx="1108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fainter</a:t>
              </a:r>
              <a:endParaRPr kumimoji="1" lang="zh-CN" altLang="en-US" dirty="0"/>
            </a:p>
          </p:txBody>
        </p:sp>
        <p:sp>
          <p:nvSpPr>
            <p:cNvPr id="17" name="文本框 6">
              <a:extLst>
                <a:ext uri="{FF2B5EF4-FFF2-40B4-BE49-F238E27FC236}">
                  <a16:creationId xmlns:a16="http://schemas.microsoft.com/office/drawing/2014/main" id="{CAF5436A-3467-1945-879D-D75F5F37257C}"/>
                </a:ext>
              </a:extLst>
            </p:cNvPr>
            <p:cNvSpPr txBox="1"/>
            <p:nvPr/>
          </p:nvSpPr>
          <p:spPr>
            <a:xfrm rot="16200000">
              <a:off x="9867248" y="2750404"/>
              <a:ext cx="1108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zh-CN" dirty="0"/>
                <a:t>Denser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14D71884-AFE9-574C-92E6-9BFB7C0BB283}"/>
              </a:ext>
            </a:extLst>
          </p:cNvPr>
          <p:cNvSpPr/>
          <p:nvPr/>
        </p:nvSpPr>
        <p:spPr>
          <a:xfrm>
            <a:off x="536214" y="2284137"/>
            <a:ext cx="3998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𝜛</a:t>
            </a:r>
            <a:r>
              <a:rPr kumimoji="1"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𝜛</a:t>
            </a:r>
            <a:r>
              <a:rPr kumimoji="1"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/𝜎</a:t>
            </a:r>
            <a:r>
              <a:rPr kumimoji="1"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follows the Gaussian (0,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613D20F-3BC6-8744-99D1-49A9B9549D26}"/>
              </a:ext>
            </a:extLst>
          </p:cNvPr>
          <p:cNvSpPr/>
          <p:nvPr/>
        </p:nvSpPr>
        <p:spPr>
          <a:xfrm>
            <a:off x="536214" y="3134708"/>
            <a:ext cx="3704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kumimoji="1"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k</a:t>
            </a:r>
            <a:r>
              <a:rPr kumimoji="1"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varies with 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star density and the magnitude ! </a:t>
            </a:r>
            <a:endParaRPr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9A3D56C-D50F-BB47-ACEE-28926C3A8443}"/>
              </a:ext>
            </a:extLst>
          </p:cNvPr>
          <p:cNvSpPr/>
          <p:nvPr/>
        </p:nvSpPr>
        <p:spPr>
          <a:xfrm>
            <a:off x="536214" y="1212521"/>
            <a:ext cx="3393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Astrometric cluster members: 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𝜛</a:t>
            </a:r>
            <a:r>
              <a:rPr kumimoji="1"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876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6E6C040-C43B-7A41-B038-2610D6DC5AAE}"/>
              </a:ext>
            </a:extLst>
          </p:cNvPr>
          <p:cNvSpPr/>
          <p:nvPr/>
        </p:nvSpPr>
        <p:spPr>
          <a:xfrm>
            <a:off x="528832" y="199140"/>
            <a:ext cx="413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Vasiliev</a:t>
            </a:r>
            <a:r>
              <a:rPr lang="en-US" altLang="zh-CN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+ 2021 (more globular clusters)</a:t>
            </a:r>
            <a:endParaRPr lang="zh-CN" altLang="en-US" b="1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E358140-1F92-1743-951A-C8F62CE098AA}"/>
              </a:ext>
            </a:extLst>
          </p:cNvPr>
          <p:cNvGrpSpPr/>
          <p:nvPr/>
        </p:nvGrpSpPr>
        <p:grpSpPr>
          <a:xfrm>
            <a:off x="0" y="937804"/>
            <a:ext cx="12192000" cy="5721056"/>
            <a:chOff x="0" y="739378"/>
            <a:chExt cx="12192000" cy="572105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4BA52D8-0947-B942-A0F1-7BEACC248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0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739378"/>
              <a:ext cx="12192000" cy="5721056"/>
            </a:xfrm>
            <a:prstGeom prst="rect">
              <a:avLst/>
            </a:prstGeom>
          </p:spPr>
        </p:pic>
        <p:cxnSp>
          <p:nvCxnSpPr>
            <p:cNvPr id="6" name="直线连接符 5">
              <a:extLst>
                <a:ext uri="{FF2B5EF4-FFF2-40B4-BE49-F238E27FC236}">
                  <a16:creationId xmlns:a16="http://schemas.microsoft.com/office/drawing/2014/main" id="{D1305EE4-5EF3-054E-9BE8-621A9E0188ED}"/>
                </a:ext>
              </a:extLst>
            </p:cNvPr>
            <p:cNvCxnSpPr/>
            <p:nvPr/>
          </p:nvCxnSpPr>
          <p:spPr>
            <a:xfrm>
              <a:off x="994410" y="2839261"/>
              <a:ext cx="755523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7">
              <a:extLst>
                <a:ext uri="{FF2B5EF4-FFF2-40B4-BE49-F238E27FC236}">
                  <a16:creationId xmlns:a16="http://schemas.microsoft.com/office/drawing/2014/main" id="{AF24812F-5247-0846-824B-D8B6050E46A0}"/>
                </a:ext>
              </a:extLst>
            </p:cNvPr>
            <p:cNvCxnSpPr>
              <a:cxnSpLocks/>
            </p:cNvCxnSpPr>
            <p:nvPr/>
          </p:nvCxnSpPr>
          <p:spPr>
            <a:xfrm>
              <a:off x="8549640" y="1639110"/>
              <a:ext cx="2559347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51B939C-E0FC-E445-9D0B-DE7D345C0C28}"/>
                </a:ext>
              </a:extLst>
            </p:cNvPr>
            <p:cNvSpPr txBox="1"/>
            <p:nvPr/>
          </p:nvSpPr>
          <p:spPr>
            <a:xfrm>
              <a:off x="9696450" y="1108710"/>
              <a:ext cx="354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dirty="0">
                  <a:solidFill>
                    <a:srgbClr val="0432FF"/>
                  </a:solidFill>
                </a:rPr>
                <a:t>?</a:t>
              </a:r>
              <a:endParaRPr kumimoji="1" lang="zh-CN" altLang="en-US" sz="3600" dirty="0">
                <a:solidFill>
                  <a:srgbClr val="0432FF"/>
                </a:solidFill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42137689-E7B7-124D-A415-B0CE28621809}"/>
              </a:ext>
            </a:extLst>
          </p:cNvPr>
          <p:cNvSpPr/>
          <p:nvPr/>
        </p:nvSpPr>
        <p:spPr>
          <a:xfrm>
            <a:off x="707202" y="627303"/>
            <a:ext cx="320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with star density !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1175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934807-EA81-4246-B005-114A3835E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8" y="1945579"/>
            <a:ext cx="4851075" cy="463740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2F3C351-14B3-454D-BA6D-3E3662F84528}"/>
              </a:ext>
            </a:extLst>
          </p:cNvPr>
          <p:cNvSpPr/>
          <p:nvPr/>
        </p:nvSpPr>
        <p:spPr>
          <a:xfrm>
            <a:off x="389465" y="234834"/>
            <a:ext cx="1153637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MM fitting of cluster’s parallax : </a:t>
            </a:r>
            <a:r>
              <a:rPr lang="en-US" altLang="zh-CN" sz="2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Shao &amp; Li  2019 (Gaia DR2) and 2021 in preparation (EDR3)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F82591-D703-F04A-9441-D4FFF12A4A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9" r="62773"/>
          <a:stretch/>
        </p:blipFill>
        <p:spPr>
          <a:xfrm>
            <a:off x="8779753" y="818231"/>
            <a:ext cx="1919036" cy="40810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B3900F1-62B0-604C-BB9A-30A8A2DFC3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15"/>
          <a:stretch/>
        </p:blipFill>
        <p:spPr>
          <a:xfrm>
            <a:off x="1779053" y="779594"/>
            <a:ext cx="4400851" cy="997715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6B88417-40D2-9048-B6D8-F94930E77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317" y="1351673"/>
            <a:ext cx="4400851" cy="5939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AB8BE31-B852-9C4E-A693-E36F4A852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904" y="2053868"/>
            <a:ext cx="4610562" cy="452911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B6C3AFE-6A3F-6941-820D-247A7CC6C6B3}"/>
              </a:ext>
            </a:extLst>
          </p:cNvPr>
          <p:cNvSpPr/>
          <p:nvPr/>
        </p:nvSpPr>
        <p:spPr>
          <a:xfrm>
            <a:off x="389465" y="814800"/>
            <a:ext cx="1386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666666"/>
                </a:solidFill>
                <a:latin typeface="Arial" panose="020B0604020202020204" pitchFamily="34" charset="0"/>
              </a:rPr>
              <a:t>Field stars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F45D3D8-6F24-7547-88DB-77E73AF15E58}"/>
              </a:ext>
            </a:extLst>
          </p:cNvPr>
          <p:cNvSpPr/>
          <p:nvPr/>
        </p:nvSpPr>
        <p:spPr>
          <a:xfrm>
            <a:off x="6640383" y="81584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666666"/>
                </a:solidFill>
                <a:latin typeface="Arial" panose="020B0604020202020204" pitchFamily="34" charset="0"/>
              </a:rPr>
              <a:t>Cluster members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D22DF88-3F7E-6749-94E0-8D4205A96E14}"/>
              </a:ext>
            </a:extLst>
          </p:cNvPr>
          <p:cNvSpPr/>
          <p:nvPr/>
        </p:nvSpPr>
        <p:spPr>
          <a:xfrm>
            <a:off x="8926379" y="2222138"/>
            <a:ext cx="26635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𝜎</a:t>
            </a:r>
            <a:r>
              <a:rPr lang="en-US" altLang="zh-CN" sz="2000" baseline="-25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𝜛</a:t>
            </a:r>
            <a:r>
              <a:rPr lang="en-US" altLang="zh-CN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en-US" altLang="zh-CN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zh-CN" sz="2000" i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𝜎</a:t>
            </a:r>
            <a:r>
              <a:rPr lang="en-US" altLang="zh-CN" sz="2000" baseline="-25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𝜛</a:t>
            </a:r>
            <a:r>
              <a:rPr lang="en-US" altLang="zh-CN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000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en-US" altLang="zh-CN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 add </a:t>
            </a:r>
            <a:r>
              <a:rPr lang="en-US" altLang="zh-CN" sz="2000" i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</a:t>
            </a:r>
            <a:r>
              <a:rPr lang="en-US" altLang="zh-CN" sz="2000" baseline="-25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5</a:t>
            </a:r>
            <a:r>
              <a:rPr lang="en-US" altLang="zh-CN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altLang="zh-CN" sz="2000" i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</a:t>
            </a:r>
            <a:r>
              <a:rPr lang="en-US" altLang="zh-CN" sz="2000" baseline="-25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6</a:t>
            </a:r>
            <a:r>
              <a:rPr lang="en-US" altLang="zh-CN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as fitting parameters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6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1FB23E2-2198-634D-A1BE-B96F51EBF43D}"/>
              </a:ext>
            </a:extLst>
          </p:cNvPr>
          <p:cNvSpPr txBox="1"/>
          <p:nvPr/>
        </p:nvSpPr>
        <p:spPr>
          <a:xfrm>
            <a:off x="242145" y="82131"/>
            <a:ext cx="4443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 for ~ 130 GCs </a:t>
            </a:r>
            <a:endParaRPr kumimoji="1"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1952B9C-EE8B-854A-8E55-E62BCB4804D5}"/>
              </a:ext>
            </a:extLst>
          </p:cNvPr>
          <p:cNvGrpSpPr/>
          <p:nvPr/>
        </p:nvGrpSpPr>
        <p:grpSpPr>
          <a:xfrm>
            <a:off x="0" y="1609830"/>
            <a:ext cx="6096000" cy="4349542"/>
            <a:chOff x="0" y="1609829"/>
            <a:chExt cx="6096000" cy="434954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DE04FD0-8E52-BE4B-8394-9C001D23C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09829"/>
              <a:ext cx="6096000" cy="4349542"/>
            </a:xfrm>
            <a:prstGeom prst="rect">
              <a:avLst/>
            </a:prstGeom>
          </p:spPr>
        </p:pic>
        <p:cxnSp>
          <p:nvCxnSpPr>
            <p:cNvPr id="7" name="直线连接符 6">
              <a:extLst>
                <a:ext uri="{FF2B5EF4-FFF2-40B4-BE49-F238E27FC236}">
                  <a16:creationId xmlns:a16="http://schemas.microsoft.com/office/drawing/2014/main" id="{E710A5FD-D81E-BC42-BBB8-855514667094}"/>
                </a:ext>
              </a:extLst>
            </p:cNvPr>
            <p:cNvCxnSpPr/>
            <p:nvPr/>
          </p:nvCxnSpPr>
          <p:spPr>
            <a:xfrm>
              <a:off x="406400" y="4402667"/>
              <a:ext cx="4910667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F394CB2-FC01-5642-9F30-F27CC4B2F878}"/>
                </a:ext>
              </a:extLst>
            </p:cNvPr>
            <p:cNvSpPr txBox="1"/>
            <p:nvPr/>
          </p:nvSpPr>
          <p:spPr>
            <a:xfrm>
              <a:off x="721216" y="2257788"/>
              <a:ext cx="1571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K5</a:t>
              </a:r>
              <a:endParaRPr kumimoji="1" lang="zh-CN" altLang="en-US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629A836-7B3C-7642-9339-3102D8F46F32}"/>
              </a:ext>
            </a:extLst>
          </p:cNvPr>
          <p:cNvGrpSpPr/>
          <p:nvPr/>
        </p:nvGrpSpPr>
        <p:grpSpPr>
          <a:xfrm>
            <a:off x="6096000" y="1609830"/>
            <a:ext cx="5902650" cy="4315774"/>
            <a:chOff x="6096000" y="1609830"/>
            <a:chExt cx="5902650" cy="431577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2E17F40-F24D-A84E-AEF0-997B02F76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609830"/>
              <a:ext cx="5902650" cy="4315774"/>
            </a:xfrm>
            <a:prstGeom prst="rect">
              <a:avLst/>
            </a:prstGeom>
          </p:spPr>
        </p:pic>
        <p:cxnSp>
          <p:nvCxnSpPr>
            <p:cNvPr id="8" name="直线连接符 7">
              <a:extLst>
                <a:ext uri="{FF2B5EF4-FFF2-40B4-BE49-F238E27FC236}">
                  <a16:creationId xmlns:a16="http://schemas.microsoft.com/office/drawing/2014/main" id="{B5C89D67-A8EB-D14A-9B11-B3E83B3BFE27}"/>
                </a:ext>
              </a:extLst>
            </p:cNvPr>
            <p:cNvCxnSpPr/>
            <p:nvPr/>
          </p:nvCxnSpPr>
          <p:spPr>
            <a:xfrm>
              <a:off x="6510866" y="3784600"/>
              <a:ext cx="4910667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AD38F73-9E3E-1349-8570-6BCE1A943E73}"/>
                </a:ext>
              </a:extLst>
            </p:cNvPr>
            <p:cNvSpPr txBox="1"/>
            <p:nvPr/>
          </p:nvSpPr>
          <p:spPr>
            <a:xfrm>
              <a:off x="7106992" y="2263427"/>
              <a:ext cx="1571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K6</a:t>
              </a:r>
              <a:endParaRPr kumimoji="1" lang="zh-CN" altLang="en-US" dirty="0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8D42D218-6F94-3B49-AD63-47A43552EBF9}"/>
              </a:ext>
            </a:extLst>
          </p:cNvPr>
          <p:cNvSpPr txBox="1"/>
          <p:nvPr/>
        </p:nvSpPr>
        <p:spPr>
          <a:xfrm>
            <a:off x="520261" y="572244"/>
            <a:ext cx="693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generally larger than those from QSOs</a:t>
            </a:r>
          </a:p>
          <a:p>
            <a:pPr marL="285750" indent="-285750">
              <a:buFontTx/>
              <a:buChar char="-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cluster, 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usually larger than 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with number density of the clusters 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9631E31-A453-0F42-BA5F-A79269B60A0E}"/>
              </a:ext>
            </a:extLst>
          </p:cNvPr>
          <p:cNvSpPr txBox="1"/>
          <p:nvPr/>
        </p:nvSpPr>
        <p:spPr>
          <a:xfrm>
            <a:off x="520261" y="6101090"/>
            <a:ext cx="1011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Next: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density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same cluster; 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luminosity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dependence; </a:t>
            </a:r>
            <a:r>
              <a:rPr kumimoji="1"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clusters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 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9E61F7-7C04-C149-A398-093B46BA53C4}"/>
              </a:ext>
            </a:extLst>
          </p:cNvPr>
          <p:cNvSpPr txBox="1"/>
          <p:nvPr/>
        </p:nvSpPr>
        <p:spPr>
          <a:xfrm>
            <a:off x="721216" y="4420946"/>
            <a:ext cx="62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QSO</a:t>
            </a:r>
            <a:endParaRPr kumimoji="1" lang="zh-CN" altLang="en-US" dirty="0"/>
          </a:p>
        </p:txBody>
      </p:sp>
      <p:sp>
        <p:nvSpPr>
          <p:cNvPr id="16" name="文本框 14">
            <a:extLst>
              <a:ext uri="{FF2B5EF4-FFF2-40B4-BE49-F238E27FC236}">
                <a16:creationId xmlns:a16="http://schemas.microsoft.com/office/drawing/2014/main" id="{B89E61F7-7C04-C149-A398-093B46BA53C4}"/>
              </a:ext>
            </a:extLst>
          </p:cNvPr>
          <p:cNvSpPr txBox="1"/>
          <p:nvPr/>
        </p:nvSpPr>
        <p:spPr>
          <a:xfrm>
            <a:off x="6831834" y="3784600"/>
            <a:ext cx="62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QSO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2848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10559</TotalTime>
  <Words>1015</Words>
  <Application>Microsoft Macintosh PowerPoint</Application>
  <PresentationFormat>宽屏</PresentationFormat>
  <Paragraphs>109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Arial</vt:lpstr>
      <vt:lpstr>Calibri</vt:lpstr>
      <vt:lpstr>Cambria Math</vt:lpstr>
      <vt:lpstr>Helvetica</vt:lpstr>
      <vt:lpstr>Times New Roman</vt:lpstr>
      <vt:lpstr>Office 主题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SHAO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 shao</dc:creator>
  <cp:lastModifiedBy>Microsoft Office User</cp:lastModifiedBy>
  <cp:revision>253</cp:revision>
  <dcterms:created xsi:type="dcterms:W3CDTF">2018-04-26T13:45:17Z</dcterms:created>
  <dcterms:modified xsi:type="dcterms:W3CDTF">2021-03-24T02:15:40Z</dcterms:modified>
</cp:coreProperties>
</file>