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75" d="100"/>
          <a:sy n="75" d="100"/>
        </p:scale>
        <p:origin x="509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DC768-6AB8-450C-BA78-4ED40CC9958E}" type="datetimeFigureOut">
              <a:rPr lang="zh-CN" altLang="en-US" smtClean="0"/>
              <a:t>2019/1/15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00AFD-9FA9-4178-A703-384917F55D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3872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DC768-6AB8-450C-BA78-4ED40CC9958E}" type="datetimeFigureOut">
              <a:rPr lang="zh-CN" altLang="en-US" smtClean="0"/>
              <a:t>2019/1/15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00AFD-9FA9-4178-A703-384917F55D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7780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DC768-6AB8-450C-BA78-4ED40CC9958E}" type="datetimeFigureOut">
              <a:rPr lang="zh-CN" altLang="en-US" smtClean="0"/>
              <a:t>2019/1/15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00AFD-9FA9-4178-A703-384917F55D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2618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DC768-6AB8-450C-BA78-4ED40CC9958E}" type="datetimeFigureOut">
              <a:rPr lang="zh-CN" altLang="en-US" smtClean="0"/>
              <a:t>2019/1/15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00AFD-9FA9-4178-A703-384917F55D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5941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DC768-6AB8-450C-BA78-4ED40CC9958E}" type="datetimeFigureOut">
              <a:rPr lang="zh-CN" altLang="en-US" smtClean="0"/>
              <a:t>2019/1/15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00AFD-9FA9-4178-A703-384917F55D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360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DC768-6AB8-450C-BA78-4ED40CC9958E}" type="datetimeFigureOut">
              <a:rPr lang="zh-CN" altLang="en-US" smtClean="0"/>
              <a:t>2019/1/15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00AFD-9FA9-4178-A703-384917F55D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6935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DC768-6AB8-450C-BA78-4ED40CC9958E}" type="datetimeFigureOut">
              <a:rPr lang="zh-CN" altLang="en-US" smtClean="0"/>
              <a:t>2019/1/15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00AFD-9FA9-4178-A703-384917F55D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5196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DC768-6AB8-450C-BA78-4ED40CC9958E}" type="datetimeFigureOut">
              <a:rPr lang="zh-CN" altLang="en-US" smtClean="0"/>
              <a:t>2019/1/15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00AFD-9FA9-4178-A703-384917F55D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4449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DC768-6AB8-450C-BA78-4ED40CC9958E}" type="datetimeFigureOut">
              <a:rPr lang="zh-CN" altLang="en-US" smtClean="0"/>
              <a:t>2019/1/15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00AFD-9FA9-4178-A703-384917F55D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7945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DC768-6AB8-450C-BA78-4ED40CC9958E}" type="datetimeFigureOut">
              <a:rPr lang="zh-CN" altLang="en-US" smtClean="0"/>
              <a:t>2019/1/15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00AFD-9FA9-4178-A703-384917F55D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8172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DC768-6AB8-450C-BA78-4ED40CC9958E}" type="datetimeFigureOut">
              <a:rPr lang="zh-CN" altLang="en-US" smtClean="0"/>
              <a:t>2019/1/15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00AFD-9FA9-4178-A703-384917F55D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1053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DC768-6AB8-450C-BA78-4ED40CC9958E}" type="datetimeFigureOut">
              <a:rPr lang="zh-CN" altLang="en-US" smtClean="0"/>
              <a:t>2019/1/15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00AFD-9FA9-4178-A703-384917F55D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2779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5199" y="210839"/>
            <a:ext cx="8121601" cy="643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29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Observations of GWs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olidFill>
                  <a:srgbClr val="C00000"/>
                </a:solidFill>
              </a:rPr>
              <a:t>new observational techniques </a:t>
            </a:r>
            <a:endParaRPr lang="en-US" altLang="zh-CN" dirty="0" smtClean="0">
              <a:solidFill>
                <a:srgbClr val="C00000"/>
              </a:solidFill>
            </a:endParaRPr>
          </a:p>
          <a:p>
            <a:pPr lvl="1"/>
            <a:r>
              <a:rPr lang="en-US" altLang="zh-CN" dirty="0" smtClean="0"/>
              <a:t>molecular gas transitions (notably the hydroxyl molecule)</a:t>
            </a:r>
          </a:p>
          <a:p>
            <a:pPr lvl="1"/>
            <a:r>
              <a:rPr lang="en-US" altLang="zh-CN" dirty="0" smtClean="0"/>
              <a:t>mid- and far-infrared (MIR/FIR) imaging of dust</a:t>
            </a:r>
          </a:p>
          <a:p>
            <a:pPr lvl="1"/>
            <a:r>
              <a:rPr lang="en-US" altLang="zh-CN" dirty="0" smtClean="0"/>
              <a:t>resonant-line emission in the rest-frame ultraviolet</a:t>
            </a:r>
            <a:endParaRPr lang="en-US" altLang="zh-CN" dirty="0" smtClean="0"/>
          </a:p>
          <a:p>
            <a:r>
              <a:rPr lang="en-US" altLang="zh-CN" dirty="0" smtClean="0">
                <a:solidFill>
                  <a:srgbClr val="C00000"/>
                </a:solidFill>
              </a:rPr>
              <a:t>application </a:t>
            </a:r>
            <a:r>
              <a:rPr lang="en-US" altLang="zh-CN" dirty="0">
                <a:solidFill>
                  <a:srgbClr val="C00000"/>
                </a:solidFill>
              </a:rPr>
              <a:t>of old techniques to much larger </a:t>
            </a:r>
            <a:r>
              <a:rPr lang="en-US" altLang="zh-CN" dirty="0" smtClean="0">
                <a:solidFill>
                  <a:srgbClr val="C00000"/>
                </a:solidFill>
              </a:rPr>
              <a:t>samples.</a:t>
            </a:r>
          </a:p>
          <a:p>
            <a:pPr lvl="1"/>
            <a:r>
              <a:rPr lang="en-US" altLang="zh-CN" dirty="0" smtClean="0"/>
              <a:t>new-and-improved </a:t>
            </a:r>
            <a:r>
              <a:rPr lang="en-US" altLang="zh-CN" dirty="0"/>
              <a:t>telescopes or instrumentation. 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surveys </a:t>
            </a:r>
            <a:r>
              <a:rPr lang="en-US" altLang="zh-CN" dirty="0"/>
              <a:t>with integral field spectrographs (IFSs</a:t>
            </a:r>
            <a:r>
              <a:rPr lang="en-US" altLang="zh-CN" dirty="0" smtClean="0"/>
              <a:t>)</a:t>
            </a:r>
          </a:p>
          <a:p>
            <a:pPr lvl="1"/>
            <a:r>
              <a:rPr lang="en-US" altLang="zh-CN" dirty="0" smtClean="0"/>
              <a:t>surveys with </a:t>
            </a:r>
            <a:r>
              <a:rPr lang="en-US" altLang="zh-CN" dirty="0"/>
              <a:t>multi-object </a:t>
            </a:r>
            <a:r>
              <a:rPr lang="en-US" altLang="zh-CN" dirty="0" smtClean="0"/>
              <a:t>long-slit spectrographs</a:t>
            </a:r>
          </a:p>
          <a:p>
            <a:pPr lvl="1"/>
            <a:r>
              <a:rPr lang="en-US" altLang="zh-CN" dirty="0" smtClean="0"/>
              <a:t>surveys with </a:t>
            </a:r>
            <a:r>
              <a:rPr lang="en-US" altLang="zh-CN" dirty="0"/>
              <a:t>the Cosmic Origins Spectrograph (COS) on </a:t>
            </a:r>
            <a:r>
              <a:rPr lang="en-US" altLang="zh-CN" dirty="0" smtClean="0"/>
              <a:t>the HST.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0960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Indirect measurement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70857" y="1814739"/>
            <a:ext cx="10515600" cy="4351338"/>
          </a:xfrm>
        </p:spPr>
        <p:txBody>
          <a:bodyPr>
            <a:normAutofit fontScale="85000" lnSpcReduction="10000"/>
          </a:bodyPr>
          <a:lstStyle/>
          <a:p>
            <a:r>
              <a:rPr lang="en-US" altLang="zh-CN" dirty="0">
                <a:solidFill>
                  <a:srgbClr val="C00000"/>
                </a:solidFill>
              </a:rPr>
              <a:t>M</a:t>
            </a:r>
            <a:r>
              <a:rPr lang="en-US" altLang="zh-CN" dirty="0" smtClean="0">
                <a:solidFill>
                  <a:srgbClr val="C00000"/>
                </a:solidFill>
              </a:rPr>
              <a:t>ass-metallicity </a:t>
            </a:r>
            <a:r>
              <a:rPr lang="en-US" altLang="zh-CN" dirty="0">
                <a:solidFill>
                  <a:srgbClr val="C00000"/>
                </a:solidFill>
              </a:rPr>
              <a:t>relation </a:t>
            </a:r>
            <a:endParaRPr lang="en-US" altLang="zh-CN" dirty="0" smtClean="0">
              <a:solidFill>
                <a:srgbClr val="C00000"/>
              </a:solidFill>
            </a:endParaRPr>
          </a:p>
          <a:p>
            <a:pPr lvl="1"/>
            <a:r>
              <a:rPr lang="en-US" altLang="zh-CN" dirty="0" smtClean="0"/>
              <a:t>constrain </a:t>
            </a:r>
            <a:r>
              <a:rPr lang="en-US" altLang="zh-CN" dirty="0"/>
              <a:t>how efficiently GWs eject metals from galaxy disks </a:t>
            </a:r>
            <a:r>
              <a:rPr lang="en-US" altLang="zh-CN" dirty="0" smtClean="0"/>
              <a:t>compared  to </a:t>
            </a:r>
            <a:r>
              <a:rPr lang="en-US" altLang="zh-CN" dirty="0"/>
              <a:t>metal production and </a:t>
            </a:r>
            <a:r>
              <a:rPr lang="en-US" altLang="zh-CN" dirty="0" err="1"/>
              <a:t>reaccretion</a:t>
            </a:r>
            <a:r>
              <a:rPr lang="en-US" altLang="zh-CN" dirty="0"/>
              <a:t> (e.g., [3]). </a:t>
            </a:r>
            <a:endParaRPr lang="en-US" altLang="zh-CN" dirty="0" smtClean="0"/>
          </a:p>
          <a:p>
            <a:r>
              <a:rPr lang="en-US" altLang="zh-CN" dirty="0" smtClean="0"/>
              <a:t>The significant reservoirs of </a:t>
            </a:r>
            <a:r>
              <a:rPr lang="en-US" altLang="zh-CN" dirty="0" smtClean="0">
                <a:solidFill>
                  <a:srgbClr val="C00000"/>
                </a:solidFill>
              </a:rPr>
              <a:t>highly </a:t>
            </a:r>
            <a:r>
              <a:rPr lang="en-US" altLang="zh-CN" dirty="0">
                <a:solidFill>
                  <a:srgbClr val="C00000"/>
                </a:solidFill>
              </a:rPr>
              <a:t>ionized carbon and oxygen </a:t>
            </a:r>
            <a:endParaRPr lang="en-US" altLang="zh-CN" dirty="0" smtClean="0">
              <a:solidFill>
                <a:srgbClr val="C00000"/>
              </a:solidFill>
            </a:endParaRPr>
          </a:p>
          <a:p>
            <a:pPr lvl="1"/>
            <a:r>
              <a:rPr lang="en-US" altLang="zh-CN" dirty="0" smtClean="0"/>
              <a:t>preferentially </a:t>
            </a:r>
            <a:r>
              <a:rPr lang="en-US" altLang="zh-CN" dirty="0"/>
              <a:t>arise in the </a:t>
            </a:r>
            <a:r>
              <a:rPr lang="en-US" altLang="zh-CN" dirty="0" err="1"/>
              <a:t>circumgalactic</a:t>
            </a:r>
            <a:r>
              <a:rPr lang="en-US" altLang="zh-CN" dirty="0"/>
              <a:t> media of </a:t>
            </a:r>
            <a:r>
              <a:rPr lang="en-US" altLang="zh-CN" dirty="0" smtClean="0"/>
              <a:t>actively star-forming galaxies. </a:t>
            </a:r>
            <a:r>
              <a:rPr lang="en-US" altLang="zh-CN" dirty="0"/>
              <a:t>A logical source of these metals is stellar GWs. </a:t>
            </a:r>
            <a:endParaRPr lang="en-US" altLang="zh-CN" dirty="0" smtClean="0"/>
          </a:p>
          <a:p>
            <a:r>
              <a:rPr lang="en-US" altLang="zh-CN" dirty="0" smtClean="0">
                <a:solidFill>
                  <a:srgbClr val="C00000"/>
                </a:solidFill>
              </a:rPr>
              <a:t>The </a:t>
            </a:r>
            <a:r>
              <a:rPr lang="en-US" altLang="zh-CN" dirty="0">
                <a:solidFill>
                  <a:srgbClr val="C00000"/>
                </a:solidFill>
              </a:rPr>
              <a:t>hot halos</a:t>
            </a:r>
            <a:r>
              <a:rPr lang="en-US" altLang="zh-CN" dirty="0"/>
              <a:t> </a:t>
            </a:r>
            <a:r>
              <a:rPr lang="en-US" altLang="zh-CN" dirty="0" smtClean="0"/>
              <a:t>that appear </a:t>
            </a:r>
            <a:r>
              <a:rPr lang="en-US" altLang="zh-CN" dirty="0"/>
              <a:t>to be a common feature of star-forming </a:t>
            </a:r>
            <a:r>
              <a:rPr lang="en-US" altLang="zh-CN" dirty="0" smtClean="0"/>
              <a:t>galaxies</a:t>
            </a:r>
          </a:p>
          <a:p>
            <a:pPr lvl="1"/>
            <a:r>
              <a:rPr lang="en-US" altLang="zh-CN" dirty="0" smtClean="0"/>
              <a:t>may </a:t>
            </a:r>
            <a:r>
              <a:rPr lang="en-US" altLang="zh-CN" dirty="0"/>
              <a:t>be produced by stellar </a:t>
            </a:r>
            <a:r>
              <a:rPr lang="en-US" altLang="zh-CN" dirty="0" smtClean="0"/>
              <a:t>GWs.</a:t>
            </a:r>
            <a:endParaRPr lang="en-US" altLang="zh-CN" dirty="0"/>
          </a:p>
          <a:p>
            <a:r>
              <a:rPr lang="en-US" altLang="zh-CN" dirty="0" smtClean="0"/>
              <a:t>Cosmological </a:t>
            </a:r>
            <a:r>
              <a:rPr lang="en-US" altLang="zh-CN" dirty="0"/>
              <a:t>simulations 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typically </a:t>
            </a:r>
            <a:r>
              <a:rPr lang="en-US" altLang="zh-CN" dirty="0"/>
              <a:t>use numerical prescriptions for the unresolved physics of </a:t>
            </a:r>
            <a:r>
              <a:rPr lang="en-US" altLang="zh-CN" dirty="0" smtClean="0"/>
              <a:t>stellar GWs </a:t>
            </a:r>
            <a:r>
              <a:rPr lang="en-US" altLang="zh-CN" dirty="0"/>
              <a:t>and compare simulated galaxy properties with observed galaxy properties (like the galaxy </a:t>
            </a:r>
            <a:r>
              <a:rPr lang="en-US" altLang="zh-CN" dirty="0" smtClean="0"/>
              <a:t>mass function</a:t>
            </a:r>
            <a:r>
              <a:rPr lang="en-US" altLang="zh-CN" dirty="0"/>
              <a:t>) to constrain the nature </a:t>
            </a:r>
            <a:r>
              <a:rPr lang="en-US" altLang="zh-CN" dirty="0" smtClean="0"/>
              <a:t>of.</a:t>
            </a:r>
            <a:r>
              <a:rPr lang="en-US" altLang="zh-CN" dirty="0" smtClean="0"/>
              <a:t> GWs. </a:t>
            </a:r>
            <a:r>
              <a:rPr lang="en-US" altLang="zh-CN" dirty="0" smtClean="0"/>
              <a:t>Such </a:t>
            </a:r>
            <a:r>
              <a:rPr lang="en-US" altLang="zh-CN" dirty="0"/>
              <a:t>indirect measurements are essential for </a:t>
            </a:r>
            <a:r>
              <a:rPr lang="en-US" altLang="zh-CN" dirty="0" smtClean="0"/>
              <a:t>a complete </a:t>
            </a:r>
            <a:r>
              <a:rPr lang="en-US" altLang="zh-CN" dirty="0"/>
              <a:t>picture of the relationship of GWs to their surrounding environments.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6263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Winds driven by SF at low z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New </a:t>
            </a:r>
            <a:r>
              <a:rPr lang="en-US" altLang="zh-CN" dirty="0" smtClean="0">
                <a:solidFill>
                  <a:srgbClr val="C00000"/>
                </a:solidFill>
              </a:rPr>
              <a:t>UV surveys </a:t>
            </a:r>
            <a:r>
              <a:rPr lang="en-US" altLang="zh-CN" dirty="0" smtClean="0"/>
              <a:t>of nearby starbursts</a:t>
            </a:r>
          </a:p>
          <a:p>
            <a:r>
              <a:rPr lang="en-US" altLang="zh-CN" dirty="0" smtClean="0"/>
              <a:t>Use of the </a:t>
            </a:r>
            <a:r>
              <a:rPr lang="en-US" altLang="zh-CN" dirty="0" smtClean="0">
                <a:solidFill>
                  <a:srgbClr val="C00000"/>
                </a:solidFill>
              </a:rPr>
              <a:t>SDSS </a:t>
            </a:r>
            <a:r>
              <a:rPr lang="en-US" altLang="zh-CN" dirty="0" smtClean="0"/>
              <a:t>for outflow studies</a:t>
            </a:r>
          </a:p>
          <a:p>
            <a:r>
              <a:rPr lang="en-US" altLang="zh-CN" dirty="0" smtClean="0"/>
              <a:t>The widening use of </a:t>
            </a:r>
            <a:r>
              <a:rPr lang="en-US" altLang="zh-CN" dirty="0" smtClean="0">
                <a:solidFill>
                  <a:srgbClr val="C00000"/>
                </a:solidFill>
              </a:rPr>
              <a:t>IFS</a:t>
            </a:r>
          </a:p>
          <a:p>
            <a:r>
              <a:rPr lang="en-US" altLang="zh-CN" dirty="0" smtClean="0"/>
              <a:t>the </a:t>
            </a:r>
            <a:r>
              <a:rPr lang="en-US" altLang="zh-CN" dirty="0">
                <a:solidFill>
                  <a:srgbClr val="C00000"/>
                </a:solidFill>
              </a:rPr>
              <a:t>molecular gas and dust</a:t>
            </a:r>
            <a:r>
              <a:rPr lang="en-US" altLang="zh-CN" dirty="0"/>
              <a:t> in GWs using ground-based submillimeter </a:t>
            </a:r>
            <a:r>
              <a:rPr lang="en-US" altLang="zh-CN" dirty="0" smtClean="0"/>
              <a:t>and space-based </a:t>
            </a:r>
            <a:r>
              <a:rPr lang="en-US" altLang="zh-CN" dirty="0"/>
              <a:t>FIR telescopes.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0981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513113"/>
            <a:ext cx="4332514" cy="4996544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Absorption lines (</a:t>
            </a:r>
            <a:r>
              <a:rPr lang="en-US" altLang="zh-CN" sz="2400" dirty="0" smtClean="0"/>
              <a:t>Si II, C II, </a:t>
            </a:r>
            <a:r>
              <a:rPr lang="en-US" altLang="zh-CN" sz="2400" dirty="0" err="1" smtClean="0"/>
              <a:t>MgII</a:t>
            </a:r>
            <a:r>
              <a:rPr lang="en-US" altLang="zh-CN" sz="2400" dirty="0" smtClean="0"/>
              <a:t>), </a:t>
            </a:r>
          </a:p>
          <a:p>
            <a:pPr lvl="1"/>
            <a:r>
              <a:rPr lang="en-US" altLang="zh-CN" sz="2000" dirty="0" err="1" smtClean="0"/>
              <a:t>v_out</a:t>
            </a:r>
            <a:r>
              <a:rPr lang="en-US" altLang="zh-CN" sz="2000" dirty="0" smtClean="0"/>
              <a:t> vs. M*     √</a:t>
            </a:r>
          </a:p>
          <a:p>
            <a:pPr lvl="1"/>
            <a:r>
              <a:rPr lang="en-US" altLang="zh-CN" sz="2000" dirty="0" err="1" smtClean="0"/>
              <a:t>v_out</a:t>
            </a:r>
            <a:r>
              <a:rPr lang="en-US" altLang="zh-CN" sz="2000" dirty="0" smtClean="0"/>
              <a:t> vs. SFR    √</a:t>
            </a:r>
          </a:p>
          <a:p>
            <a:pPr lvl="1"/>
            <a:r>
              <a:rPr lang="en-US" altLang="zh-CN" sz="2000" dirty="0" err="1" smtClean="0"/>
              <a:t>v_out</a:t>
            </a:r>
            <a:r>
              <a:rPr lang="en-US" altLang="zh-CN" sz="2000" dirty="0" smtClean="0"/>
              <a:t> vs. </a:t>
            </a:r>
            <a:r>
              <a:rPr lang="en-US" altLang="zh-CN" sz="2000" dirty="0" err="1" smtClean="0"/>
              <a:t>sSFR</a:t>
            </a:r>
            <a:r>
              <a:rPr lang="en-US" altLang="zh-CN" sz="2000" dirty="0" smtClean="0"/>
              <a:t>   X</a:t>
            </a:r>
          </a:p>
          <a:p>
            <a:pPr lvl="1"/>
            <a:r>
              <a:rPr lang="en-US" altLang="zh-CN" sz="2000" dirty="0" err="1" smtClean="0"/>
              <a:t>v_out</a:t>
            </a:r>
            <a:r>
              <a:rPr lang="en-US" altLang="zh-CN" sz="2000" dirty="0" smtClean="0"/>
              <a:t> vs. Σ</a:t>
            </a:r>
            <a:r>
              <a:rPr lang="en-US" altLang="zh-CN" sz="2000" baseline="-25000" dirty="0" smtClean="0"/>
              <a:t>SFR</a:t>
            </a:r>
            <a:r>
              <a:rPr lang="en-US" altLang="zh-CN" sz="2000" dirty="0" smtClean="0"/>
              <a:t>     ?</a:t>
            </a:r>
          </a:p>
          <a:p>
            <a:pPr lvl="1"/>
            <a:endParaRPr lang="en-US" altLang="zh-CN" sz="2000" dirty="0" smtClean="0"/>
          </a:p>
          <a:p>
            <a:pPr lvl="1"/>
            <a:endParaRPr lang="en-US" altLang="zh-CN" sz="2000" dirty="0" smtClean="0"/>
          </a:p>
          <a:p>
            <a:pPr lvl="1"/>
            <a:r>
              <a:rPr lang="en-US" altLang="zh-CN" sz="2000" dirty="0" smtClean="0"/>
              <a:t>η vs. M*           </a:t>
            </a:r>
            <a:r>
              <a:rPr lang="en-US" altLang="zh-CN" sz="2000" dirty="0" smtClean="0"/>
              <a:t>√</a:t>
            </a:r>
            <a:r>
              <a:rPr lang="en-US" altLang="zh-CN" sz="2000" dirty="0" smtClean="0"/>
              <a:t> </a:t>
            </a:r>
          </a:p>
          <a:p>
            <a:r>
              <a:rPr lang="en-US" altLang="zh-CN" sz="2400" dirty="0" err="1" smtClean="0"/>
              <a:t>Lya</a:t>
            </a:r>
            <a:r>
              <a:rPr lang="en-US" altLang="zh-CN" sz="2400" dirty="0" smtClean="0"/>
              <a:t>, LyC escape</a:t>
            </a:r>
          </a:p>
          <a:p>
            <a:pPr lvl="1"/>
            <a:r>
              <a:rPr lang="en-US" altLang="zh-CN" sz="2000" dirty="0" smtClean="0"/>
              <a:t>Difficult, sensitive to dust</a:t>
            </a:r>
          </a:p>
          <a:p>
            <a:pPr lvl="1"/>
            <a:r>
              <a:rPr lang="en-US" altLang="zh-CN" sz="2000" dirty="0" smtClean="0"/>
              <a:t>Outflow is a necessary but not a sufficient condition</a:t>
            </a:r>
            <a:endParaRPr lang="en-US" altLang="zh-CN" sz="20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7544" y="1184364"/>
            <a:ext cx="6912428" cy="5559129"/>
          </a:xfrm>
          <a:prstGeom prst="rect">
            <a:avLst/>
          </a:prstGeom>
        </p:spPr>
      </p:pic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685800" y="204083"/>
            <a:ext cx="10820400" cy="1325563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UV surveys (COS on HST, FUSE)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3484" y="1343493"/>
            <a:ext cx="7668516" cy="5400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769" y="3815228"/>
            <a:ext cx="1757573" cy="45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09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Single-Aperture Surveys (SDSS)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455511"/>
            <a:ext cx="10515600" cy="4351338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Hampered by Spatially unresolved host galaxy</a:t>
            </a:r>
          </a:p>
          <a:p>
            <a:pPr marL="457200" lvl="1" indent="0">
              <a:buNone/>
            </a:pPr>
            <a:r>
              <a:rPr lang="en-US" altLang="zh-CN" sz="1400" dirty="0" smtClean="0"/>
              <a:t>Outflow features in emission lines are typically </a:t>
            </a:r>
            <a:r>
              <a:rPr lang="en-US" altLang="zh-CN" sz="1400" dirty="0" smtClean="0">
                <a:solidFill>
                  <a:srgbClr val="C00000"/>
                </a:solidFill>
              </a:rPr>
              <a:t>overwhelmed by ionized gas emission</a:t>
            </a:r>
            <a:r>
              <a:rPr lang="en-US" altLang="zh-CN" sz="1400" dirty="0" smtClean="0"/>
              <a:t> from the star-forming host disk. Interstellar absorption lines can be similarly dominated by </a:t>
            </a:r>
            <a:r>
              <a:rPr lang="en-US" altLang="zh-CN" sz="1400" dirty="0" smtClean="0">
                <a:solidFill>
                  <a:srgbClr val="C00000"/>
                </a:solidFill>
              </a:rPr>
              <a:t>stellar absorption features</a:t>
            </a:r>
            <a:r>
              <a:rPr lang="en-US" altLang="zh-CN" sz="1400" dirty="0" smtClean="0"/>
              <a:t>.</a:t>
            </a:r>
          </a:p>
          <a:p>
            <a:r>
              <a:rPr lang="en-US" altLang="zh-CN" dirty="0" smtClean="0"/>
              <a:t>Stacked SDSS DR7 data</a:t>
            </a:r>
          </a:p>
          <a:p>
            <a:pPr lvl="1"/>
            <a:r>
              <a:rPr lang="en-US" altLang="zh-CN" sz="2000" dirty="0"/>
              <a:t>stack 10</a:t>
            </a:r>
            <a:r>
              <a:rPr lang="en-US" altLang="zh-CN" sz="2000" baseline="30000" dirty="0"/>
              <a:t>5</a:t>
            </a:r>
            <a:r>
              <a:rPr lang="en-US" altLang="zh-CN" sz="2000" dirty="0"/>
              <a:t> high-mass </a:t>
            </a:r>
            <a:r>
              <a:rPr lang="en-US" altLang="zh-CN" sz="2000" dirty="0" smtClean="0"/>
              <a:t>(10</a:t>
            </a:r>
            <a:r>
              <a:rPr lang="en-US" altLang="zh-CN" sz="2000" baseline="30000" dirty="0" smtClean="0"/>
              <a:t>10</a:t>
            </a:r>
            <a:r>
              <a:rPr lang="en-US" altLang="zh-CN" sz="2000" dirty="0" smtClean="0"/>
              <a:t> -10</a:t>
            </a:r>
            <a:r>
              <a:rPr lang="en-US" altLang="zh-CN" sz="2000" baseline="30000" dirty="0" smtClean="0"/>
              <a:t>11</a:t>
            </a:r>
            <a:r>
              <a:rPr lang="en-US" altLang="zh-CN" sz="2000" dirty="0" smtClean="0"/>
              <a:t> Mo) galaxies, </a:t>
            </a:r>
            <a:r>
              <a:rPr lang="en-US" altLang="zh-CN" sz="2000" dirty="0" smtClean="0"/>
              <a:t>cool neutral outflow (</a:t>
            </a:r>
            <a:r>
              <a:rPr lang="en-US" altLang="zh-CN" sz="2000" dirty="0" smtClean="0"/>
              <a:t>Na I D doublet)</a:t>
            </a:r>
          </a:p>
          <a:p>
            <a:pPr lvl="2"/>
            <a:r>
              <a:rPr lang="en-US" altLang="zh-CN" sz="1600" dirty="0" err="1" smtClean="0"/>
              <a:t>Ew</a:t>
            </a:r>
            <a:r>
              <a:rPr lang="en-US" altLang="zh-CN" sz="1600" dirty="0" smtClean="0"/>
              <a:t>(</a:t>
            </a:r>
            <a:r>
              <a:rPr lang="en-US" altLang="zh-CN" sz="1600" dirty="0" err="1" smtClean="0"/>
              <a:t>outf</a:t>
            </a:r>
            <a:r>
              <a:rPr lang="en-US" altLang="zh-CN" sz="1600" dirty="0" smtClean="0"/>
              <a:t>) </a:t>
            </a:r>
            <a:r>
              <a:rPr lang="en-US" altLang="zh-CN" sz="1600" dirty="0" smtClean="0"/>
              <a:t>∝</a:t>
            </a:r>
            <a:r>
              <a:rPr lang="en-US" altLang="zh-CN" sz="1600" dirty="0" smtClean="0"/>
              <a:t> </a:t>
            </a:r>
            <a:r>
              <a:rPr lang="en-US" altLang="zh-CN" sz="1600" dirty="0" smtClean="0"/>
              <a:t>Σ</a:t>
            </a:r>
            <a:r>
              <a:rPr lang="en-US" altLang="zh-CN" sz="1600" baseline="-25000" dirty="0" smtClean="0"/>
              <a:t>SFR</a:t>
            </a:r>
            <a:r>
              <a:rPr lang="en-US" altLang="zh-CN" sz="1600" dirty="0" smtClean="0"/>
              <a:t> and M*</a:t>
            </a:r>
            <a:endParaRPr lang="en-US" altLang="zh-CN" sz="1600" dirty="0" smtClean="0"/>
          </a:p>
          <a:p>
            <a:pPr lvl="1"/>
            <a:r>
              <a:rPr lang="en-US" altLang="zh-CN" sz="2000" dirty="0" smtClean="0"/>
              <a:t>200,000 galaxies </a:t>
            </a:r>
            <a:r>
              <a:rPr lang="en-US" altLang="zh-CN" sz="2000" dirty="0" smtClean="0"/>
              <a:t>(10</a:t>
            </a:r>
            <a:r>
              <a:rPr lang="en-US" altLang="zh-CN" sz="2000" baseline="30000" dirty="0" smtClean="0"/>
              <a:t>7.3</a:t>
            </a:r>
            <a:r>
              <a:rPr lang="en-US" altLang="zh-CN" sz="2000" dirty="0" smtClean="0"/>
              <a:t> -10</a:t>
            </a:r>
            <a:r>
              <a:rPr lang="en-US" altLang="zh-CN" sz="2000" baseline="30000" dirty="0" smtClean="0"/>
              <a:t>11.8</a:t>
            </a:r>
            <a:r>
              <a:rPr lang="en-US" altLang="zh-CN" sz="2000" dirty="0" smtClean="0"/>
              <a:t> Mo)</a:t>
            </a:r>
            <a:r>
              <a:rPr lang="en-US" altLang="zh-CN" sz="2000" dirty="0" smtClean="0"/>
              <a:t> , ionized gas (OIII, Ha, NII )</a:t>
            </a:r>
          </a:p>
          <a:p>
            <a:pPr lvl="2"/>
            <a:r>
              <a:rPr lang="en-US" altLang="zh-CN" sz="1600" dirty="0" err="1" smtClean="0"/>
              <a:t>v_out</a:t>
            </a:r>
            <a:r>
              <a:rPr lang="en-US" altLang="zh-CN" sz="1600" dirty="0" smtClean="0"/>
              <a:t>  ∝ SFR, </a:t>
            </a:r>
            <a:r>
              <a:rPr lang="en-US" altLang="zh-CN" sz="1600" dirty="0" err="1" smtClean="0"/>
              <a:t>sSFR</a:t>
            </a:r>
            <a:r>
              <a:rPr lang="en-US" altLang="zh-CN" sz="1600" dirty="0" smtClean="0"/>
              <a:t>, </a:t>
            </a:r>
            <a:r>
              <a:rPr lang="en-US" altLang="zh-CN" sz="1600" dirty="0" smtClean="0"/>
              <a:t>and </a:t>
            </a:r>
            <a:r>
              <a:rPr lang="en-US" altLang="zh-CN" sz="1600" dirty="0" smtClean="0"/>
              <a:t>σ* ,  but not </a:t>
            </a:r>
            <a:r>
              <a:rPr lang="en-US" altLang="zh-CN" sz="1600" dirty="0" smtClean="0"/>
              <a:t>M* !!!</a:t>
            </a:r>
          </a:p>
          <a:p>
            <a:r>
              <a:rPr lang="en-US" altLang="zh-CN" dirty="0"/>
              <a:t>These stacking studies </a:t>
            </a:r>
            <a:r>
              <a:rPr lang="en-US" altLang="zh-CN" dirty="0">
                <a:solidFill>
                  <a:srgbClr val="C00000"/>
                </a:solidFill>
              </a:rPr>
              <a:t>add weight</a:t>
            </a:r>
            <a:r>
              <a:rPr lang="en-US" altLang="zh-CN" dirty="0"/>
              <a:t> to the conclusions drawn from studies of smaller samples </a:t>
            </a:r>
            <a:r>
              <a:rPr lang="en-US" altLang="zh-CN" dirty="0" smtClean="0"/>
              <a:t>and individual </a:t>
            </a:r>
            <a:r>
              <a:rPr lang="en-US" altLang="zh-CN" dirty="0"/>
              <a:t>galaxies by probing more</a:t>
            </a:r>
            <a:r>
              <a:rPr lang="en-US" altLang="zh-CN" dirty="0">
                <a:solidFill>
                  <a:srgbClr val="C00000"/>
                </a:solidFill>
              </a:rPr>
              <a:t> statistically </a:t>
            </a:r>
            <a:r>
              <a:rPr lang="en-US" altLang="zh-CN" dirty="0"/>
              <a:t>complete samples of galaxies across a wider </a:t>
            </a:r>
            <a:r>
              <a:rPr lang="en-US" altLang="zh-CN" dirty="0" smtClean="0"/>
              <a:t>range of </a:t>
            </a:r>
            <a:r>
              <a:rPr lang="en-US" altLang="zh-CN" dirty="0"/>
              <a:t>basic galaxy properties.</a:t>
            </a:r>
            <a:endParaRPr lang="en-US" altLang="zh-CN" sz="4800" dirty="0" smtClean="0"/>
          </a:p>
        </p:txBody>
      </p:sp>
    </p:spTree>
    <p:extLst>
      <p:ext uri="{BB962C8B-B14F-4D97-AF65-F5344CB8AC3E}">
        <p14:creationId xmlns:p14="http://schemas.microsoft.com/office/powerpoint/2010/main" val="425154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IFS results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olidFill>
                  <a:srgbClr val="C00000"/>
                </a:solidFill>
              </a:rPr>
              <a:t>spatially </a:t>
            </a:r>
            <a:r>
              <a:rPr lang="en-US" altLang="zh-CN" dirty="0" smtClean="0">
                <a:solidFill>
                  <a:srgbClr val="C00000"/>
                </a:solidFill>
              </a:rPr>
              <a:t>resolved !!!</a:t>
            </a:r>
          </a:p>
          <a:p>
            <a:r>
              <a:rPr lang="en-US" altLang="zh-CN" dirty="0" smtClean="0"/>
              <a:t>Ionized gas </a:t>
            </a:r>
            <a:r>
              <a:rPr lang="en-US" altLang="zh-CN" dirty="0" smtClean="0"/>
              <a:t>and cool, neutral gas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Line-ratio, linewidth, shock-powered</a:t>
            </a:r>
            <a:endParaRPr lang="en-US" altLang="zh-CN" dirty="0"/>
          </a:p>
          <a:p>
            <a:pPr lvl="1"/>
            <a:r>
              <a:rPr lang="en-US" altLang="zh-CN" dirty="0" err="1"/>
              <a:t>v_out</a:t>
            </a:r>
            <a:r>
              <a:rPr lang="en-US" altLang="zh-CN" dirty="0"/>
              <a:t>  ∝ </a:t>
            </a:r>
            <a:r>
              <a:rPr lang="en-US" altLang="zh-CN" dirty="0" smtClean="0"/>
              <a:t>SFR</a:t>
            </a:r>
          </a:p>
          <a:p>
            <a:pPr lvl="1"/>
            <a:r>
              <a:rPr lang="en-US" altLang="zh-CN" dirty="0"/>
              <a:t>η vs. M</a:t>
            </a:r>
            <a:r>
              <a:rPr lang="en-US" altLang="zh-CN" dirty="0" smtClean="0"/>
              <a:t>* , </a:t>
            </a:r>
            <a:r>
              <a:rPr lang="el-GR" altLang="zh-CN" dirty="0" smtClean="0"/>
              <a:t>Σ</a:t>
            </a:r>
            <a:r>
              <a:rPr lang="en-US" altLang="zh-CN" baseline="-25000" dirty="0" smtClean="0"/>
              <a:t>SFR</a:t>
            </a:r>
            <a:endParaRPr lang="en-US" altLang="zh-CN" dirty="0" smtClean="0"/>
          </a:p>
          <a:p>
            <a:r>
              <a:rPr lang="en-US" altLang="zh-CN" dirty="0" smtClean="0"/>
              <a:t>SAMI </a:t>
            </a:r>
          </a:p>
          <a:p>
            <a:pPr lvl="1"/>
            <a:r>
              <a:rPr lang="en-US" altLang="zh-CN" sz="1800" dirty="0" smtClean="0"/>
              <a:t>40 edge-on disk galaxies</a:t>
            </a:r>
          </a:p>
          <a:p>
            <a:pPr lvl="1"/>
            <a:r>
              <a:rPr lang="en-US" altLang="zh-CN" sz="1800" dirty="0"/>
              <a:t>use minor-axis kinematic </a:t>
            </a:r>
            <a:r>
              <a:rPr lang="en-US" altLang="zh-CN" sz="1800" dirty="0" smtClean="0"/>
              <a:t>asymmetries: </a:t>
            </a:r>
            <a:r>
              <a:rPr lang="en-US" altLang="zh-CN" sz="1800" dirty="0"/>
              <a:t>increases with Σ</a:t>
            </a:r>
            <a:r>
              <a:rPr lang="en-US" altLang="zh-CN" sz="1800" baseline="-25000" dirty="0" smtClean="0"/>
              <a:t>SFR</a:t>
            </a:r>
            <a:endParaRPr lang="en-US" altLang="zh-CN" baseline="-25000" dirty="0" smtClean="0"/>
          </a:p>
          <a:p>
            <a:r>
              <a:rPr lang="en-US" altLang="zh-CN" dirty="0" err="1" smtClean="0"/>
              <a:t>MaNGA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None</a:t>
            </a:r>
          </a:p>
          <a:p>
            <a:pPr lvl="1"/>
            <a:endParaRPr lang="zh-CN" alt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25" y="1354678"/>
            <a:ext cx="7474809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20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Molecular gas and dust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CN" dirty="0" smtClean="0"/>
              <a:t>Molecular gas: ALMA, SMA, IRAM, </a:t>
            </a:r>
            <a:r>
              <a:rPr lang="en-US" altLang="zh-CN" dirty="0" err="1" smtClean="0"/>
              <a:t>PdBI</a:t>
            </a:r>
            <a:r>
              <a:rPr lang="en-US" altLang="zh-CN" dirty="0" smtClean="0"/>
              <a:t>, NMA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CN" dirty="0" smtClean="0"/>
              <a:t>Dust: AKARI, Spitzer, Herschel, </a:t>
            </a:r>
          </a:p>
          <a:p>
            <a:r>
              <a:rPr lang="en-US" altLang="zh-CN" dirty="0" smtClean="0"/>
              <a:t>CO: outflow in 11 nearby LIRGs, 4 very nearby </a:t>
            </a:r>
            <a:r>
              <a:rPr lang="en-US" altLang="zh-CN" dirty="0" err="1" smtClean="0"/>
              <a:t>SFing</a:t>
            </a:r>
            <a:r>
              <a:rPr lang="en-US" altLang="zh-CN" dirty="0" smtClean="0"/>
              <a:t> galaxies</a:t>
            </a:r>
          </a:p>
          <a:p>
            <a:pPr lvl="1"/>
            <a:r>
              <a:rPr lang="en-US" altLang="zh-CN" dirty="0" err="1"/>
              <a:t>v_out</a:t>
            </a:r>
            <a:r>
              <a:rPr lang="en-US" altLang="zh-CN" dirty="0"/>
              <a:t>  ∝ SFR, </a:t>
            </a:r>
            <a:r>
              <a:rPr lang="el-GR" altLang="zh-CN" dirty="0" smtClean="0"/>
              <a:t>Σ</a:t>
            </a:r>
            <a:r>
              <a:rPr lang="en-US" altLang="zh-CN" baseline="-25000" dirty="0" smtClean="0"/>
              <a:t>SFR</a:t>
            </a:r>
            <a:endParaRPr lang="en-US" altLang="zh-CN" dirty="0" smtClean="0"/>
          </a:p>
          <a:p>
            <a:pPr lvl="1"/>
            <a:r>
              <a:rPr lang="en-US" altLang="zh-CN" dirty="0"/>
              <a:t>The larger mass outflow rates in the molecular phase are due primarily to larger total </a:t>
            </a:r>
            <a:r>
              <a:rPr lang="en-US" altLang="zh-CN" dirty="0" smtClean="0"/>
              <a:t>outflowing gas </a:t>
            </a:r>
            <a:r>
              <a:rPr lang="en-US" altLang="zh-CN" dirty="0"/>
              <a:t>masses</a:t>
            </a:r>
            <a:r>
              <a:rPr lang="en-US" altLang="zh-CN" dirty="0" smtClean="0"/>
              <a:t>.</a:t>
            </a:r>
          </a:p>
          <a:p>
            <a:r>
              <a:rPr lang="en-US" altLang="zh-CN" dirty="0" smtClean="0"/>
              <a:t>Dust: stellar GWs are dusty!</a:t>
            </a:r>
          </a:p>
          <a:p>
            <a:pPr lvl="1"/>
            <a:r>
              <a:rPr lang="en-US" altLang="zh-CN" dirty="0" smtClean="0"/>
              <a:t>Thermal emission from dust correlates with ionized gas </a:t>
            </a:r>
            <a:r>
              <a:rPr lang="en-US" altLang="zh-CN" dirty="0" err="1" smtClean="0"/>
              <a:t>emisstion</a:t>
            </a:r>
            <a:endParaRPr lang="en-US" altLang="zh-CN" dirty="0" smtClean="0"/>
          </a:p>
          <a:p>
            <a:r>
              <a:rPr lang="en-US" altLang="zh-CN" dirty="0" smtClean="0"/>
              <a:t>PAH</a:t>
            </a:r>
          </a:p>
          <a:p>
            <a:pPr lvl="1"/>
            <a:r>
              <a:rPr lang="en-US" altLang="zh-CN" dirty="0" smtClean="0"/>
              <a:t>PAH nebula extends from the M82 disk</a:t>
            </a:r>
            <a:endParaRPr lang="en-US" altLang="zh-CN" dirty="0"/>
          </a:p>
          <a:p>
            <a:pPr lvl="1"/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233825"/>
            <a:ext cx="5932044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00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Common feature</a:t>
            </a:r>
          </a:p>
          <a:p>
            <a:r>
              <a:rPr lang="en-US" altLang="zh-CN" dirty="0" smtClean="0"/>
              <a:t>UV </a:t>
            </a:r>
            <a:r>
              <a:rPr lang="en-US" altLang="zh-CN" dirty="0"/>
              <a:t>and optical spectroscopic surveys </a:t>
            </a:r>
            <a:r>
              <a:rPr lang="en-US" altLang="zh-CN" dirty="0" smtClean="0"/>
              <a:t>(</a:t>
            </a:r>
            <a:r>
              <a:rPr lang="en-US" altLang="zh-CN" dirty="0" smtClean="0"/>
              <a:t>ionized and/or neutral wind)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 </a:t>
            </a:r>
            <a:r>
              <a:rPr lang="en-US" altLang="zh-CN" dirty="0" err="1" smtClean="0"/>
              <a:t>v_out</a:t>
            </a:r>
            <a:r>
              <a:rPr lang="en-US" altLang="zh-CN" dirty="0" smtClean="0"/>
              <a:t> scales with SFR, M*, and possibly </a:t>
            </a:r>
            <a:r>
              <a:rPr lang="el-GR" altLang="zh-CN" dirty="0" smtClean="0"/>
              <a:t>Σ</a:t>
            </a:r>
            <a:r>
              <a:rPr lang="en-US" altLang="zh-CN" baseline="-25000" dirty="0" smtClean="0"/>
              <a:t>SFR</a:t>
            </a:r>
            <a:r>
              <a:rPr lang="en-US" altLang="zh-CN" dirty="0" smtClean="0"/>
              <a:t>.</a:t>
            </a:r>
          </a:p>
          <a:p>
            <a:pPr lvl="1"/>
            <a:r>
              <a:rPr lang="en-US" altLang="zh-CN" dirty="0" smtClean="0"/>
              <a:t>Prominent in starburst galaxies</a:t>
            </a:r>
          </a:p>
          <a:p>
            <a:pPr lvl="1"/>
            <a:r>
              <a:rPr lang="en-US" altLang="zh-CN" dirty="0" smtClean="0"/>
              <a:t>Hard to detect in galaxies with low </a:t>
            </a:r>
            <a:r>
              <a:rPr lang="el-GR" altLang="zh-CN" dirty="0" smtClean="0"/>
              <a:t>Σ</a:t>
            </a:r>
            <a:r>
              <a:rPr lang="en-US" altLang="zh-CN" baseline="-25000" dirty="0" smtClean="0"/>
              <a:t>SFR</a:t>
            </a:r>
            <a:endParaRPr lang="en-US" altLang="zh-CN" dirty="0" smtClean="0"/>
          </a:p>
          <a:p>
            <a:r>
              <a:rPr lang="en-US" altLang="zh-CN" dirty="0" err="1" smtClean="0"/>
              <a:t>Multiwavelength</a:t>
            </a:r>
            <a:r>
              <a:rPr lang="en-US" altLang="zh-CN" dirty="0" smtClean="0"/>
              <a:t> studies</a:t>
            </a:r>
          </a:p>
          <a:p>
            <a:pPr marL="457200" lvl="1" indent="0">
              <a:buNone/>
            </a:pPr>
            <a:r>
              <a:rPr lang="en-US" altLang="zh-CN" dirty="0"/>
              <a:t>stellar GWs entrain large quantities of molecular gas, including dense </a:t>
            </a:r>
            <a:r>
              <a:rPr lang="en-US" altLang="zh-CN" dirty="0" smtClean="0"/>
              <a:t>clumps, and </a:t>
            </a:r>
            <a:r>
              <a:rPr lang="en-US" altLang="zh-CN" dirty="0"/>
              <a:t>loft dust and soot (PAHs) far above the galactic disk</a:t>
            </a:r>
            <a:r>
              <a:rPr lang="en-US" altLang="zh-CN" dirty="0" smtClean="0"/>
              <a:t>.</a:t>
            </a:r>
          </a:p>
          <a:p>
            <a:r>
              <a:rPr lang="en-US" altLang="zh-CN" dirty="0" smtClean="0"/>
              <a:t>SAMI, </a:t>
            </a:r>
            <a:r>
              <a:rPr lang="en-US" altLang="zh-CN" dirty="0" err="1" smtClean="0"/>
              <a:t>MaNGA</a:t>
            </a:r>
            <a:endParaRPr lang="en-US" altLang="zh-CN" dirty="0" smtClean="0"/>
          </a:p>
          <a:p>
            <a:r>
              <a:rPr lang="en-US" altLang="zh-CN" dirty="0" smtClean="0"/>
              <a:t>Radio-emitting plasma in GW, X-rays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0261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4308</TotalTime>
  <Words>652</Words>
  <Application>Microsoft Office PowerPoint</Application>
  <PresentationFormat>宽屏</PresentationFormat>
  <Paragraphs>76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3" baseType="lpstr">
      <vt:lpstr>等线</vt:lpstr>
      <vt:lpstr>等线 Light</vt:lpstr>
      <vt:lpstr>Arial</vt:lpstr>
      <vt:lpstr>Office 主题​​</vt:lpstr>
      <vt:lpstr>PowerPoint 演示文稿</vt:lpstr>
      <vt:lpstr>Observations of GWs</vt:lpstr>
      <vt:lpstr>Indirect measurement</vt:lpstr>
      <vt:lpstr>Winds driven by SF at low z</vt:lpstr>
      <vt:lpstr>UV surveys (COS on HST, FUSE)</vt:lpstr>
      <vt:lpstr>Single-Aperture Surveys (SDSS)</vt:lpstr>
      <vt:lpstr>IFS results</vt:lpstr>
      <vt:lpstr>Molecular gas and dust</vt:lpstr>
      <vt:lpstr>Summary</vt:lpstr>
    </vt:vector>
  </TitlesOfParts>
  <Company>SHAO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Koala Koala</dc:creator>
  <cp:lastModifiedBy>Koala Koala</cp:lastModifiedBy>
  <cp:revision>61</cp:revision>
  <dcterms:created xsi:type="dcterms:W3CDTF">2019-01-15T05:12:38Z</dcterms:created>
  <dcterms:modified xsi:type="dcterms:W3CDTF">2019-01-18T05:00:52Z</dcterms:modified>
</cp:coreProperties>
</file>