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87" r:id="rId6"/>
    <p:sldId id="259" r:id="rId7"/>
    <p:sldId id="260" r:id="rId8"/>
    <p:sldId id="261" r:id="rId9"/>
    <p:sldId id="270" r:id="rId10"/>
    <p:sldId id="268" r:id="rId11"/>
    <p:sldId id="278" r:id="rId12"/>
    <p:sldId id="265" r:id="rId13"/>
    <p:sldId id="262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79" r:id="rId22"/>
    <p:sldId id="289" r:id="rId23"/>
    <p:sldId id="288" r:id="rId24"/>
    <p:sldId id="264" r:id="rId25"/>
    <p:sldId id="272" r:id="rId26"/>
    <p:sldId id="271" r:id="rId27"/>
    <p:sldId id="285" r:id="rId28"/>
    <p:sldId id="286" r:id="rId29"/>
    <p:sldId id="282" r:id="rId30"/>
    <p:sldId id="281" r:id="rId31"/>
    <p:sldId id="283" r:id="rId32"/>
    <p:sldId id="284" r:id="rId3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22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86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330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569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538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4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53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944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889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573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17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FD5D-635F-B74F-A5CC-8E4487322819}" type="datetimeFigureOut">
              <a:rPr kumimoji="1" lang="zh-CN" altLang="en-US" smtClean="0"/>
              <a:pPr/>
              <a:t>2015/4/29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C59C-AA8C-DA47-A59C-A2D7DA4B5F0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3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.sdss.org/wiki/MANGA/Data/Acces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po.jpg"/>
          <p:cNvPicPr>
            <a:picLocks noChangeAspect="1"/>
          </p:cNvPicPr>
          <p:nvPr/>
        </p:nvPicPr>
        <p:blipFill>
          <a:blip r:embed="rId2" cstate="print">
            <a:lum bright="-30000" contrast="-40000"/>
          </a:blip>
          <a:srcRect l="5161" r="59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1555" y="2227006"/>
            <a:ext cx="7772400" cy="1470025"/>
          </a:xfrm>
        </p:spPr>
        <p:txBody>
          <a:bodyPr>
            <a:noAutofit/>
          </a:bodyPr>
          <a:lstStyle/>
          <a:p>
            <a:r>
              <a:rPr kumimoji="1" lang="en-US" altLang="zh-CN" sz="5400" b="1" dirty="0" err="1" smtClean="0">
                <a:solidFill>
                  <a:srgbClr val="FFFF00"/>
                </a:solidFill>
              </a:rPr>
              <a:t>MaNGA</a:t>
            </a:r>
            <a:r>
              <a:rPr kumimoji="1" lang="en-US" altLang="zh-CN" sz="5400" b="1" dirty="0" smtClean="0">
                <a:solidFill>
                  <a:srgbClr val="FFFF00"/>
                </a:solidFill>
              </a:rPr>
              <a:t>: Mapping Nearby Galaxies at APO</a:t>
            </a:r>
            <a:endParaRPr kumimoji="1" lang="zh-CN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100052"/>
            <a:ext cx="6400800" cy="1752600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袁方婷，上海天文台</a:t>
            </a:r>
            <a:endParaRPr kumimoji="1" lang="en-US" altLang="zh-CN" dirty="0" smtClean="0">
              <a:solidFill>
                <a:schemeClr val="bg1"/>
              </a:solidFill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</a:rPr>
              <a:t>2015.4.30</a:t>
            </a:r>
            <a:r>
              <a:rPr kumimoji="1" lang="zh-CN" altLang="en-US" dirty="0" smtClean="0">
                <a:solidFill>
                  <a:schemeClr val="bg1"/>
                </a:solidFill>
              </a:rPr>
              <a:t>，嘉定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1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state of the survey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https://trac.sdss.org/wiki/MANGA/Data/Access#MPL-3</a:t>
            </a:r>
            <a:endParaRPr lang="en-US" altLang="zh-CN" dirty="0" smtClean="0"/>
          </a:p>
          <a:p>
            <a:r>
              <a:rPr lang="en-US" altLang="zh-CN" dirty="0" smtClean="0"/>
              <a:t>MPL-3 has just been released: </a:t>
            </a:r>
          </a:p>
          <a:p>
            <a:pPr lvl="1"/>
            <a:r>
              <a:rPr lang="en-US" altLang="zh-CN" dirty="0" smtClean="0"/>
              <a:t>67 </a:t>
            </a:r>
            <a:r>
              <a:rPr lang="en-US" altLang="zh-CN" dirty="0" smtClean="0"/>
              <a:t>plates - 720 galaxies, 407 stellar library stars. Fully reduced intermediate products, fiber row-stacked spectra (RSS), and </a:t>
            </a:r>
            <a:r>
              <a:rPr lang="en-US" altLang="zh-CN" dirty="0" err="1" smtClean="0"/>
              <a:t>datacubes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Science groups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7112"/>
            <a:ext cx="9144000" cy="54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Kentucky</a:t>
            </a:r>
            <a:r>
              <a:rPr kumimoji="1" lang="zh-CN" altLang="en-US" dirty="0" smtClean="0"/>
              <a:t>会议总结</a:t>
            </a:r>
            <a:endParaRPr kumimoji="1" lang="zh-CN" altLang="en-US" dirty="0"/>
          </a:p>
        </p:txBody>
      </p:sp>
      <p:pic>
        <p:nvPicPr>
          <p:cNvPr id="5" name="内容占位符 4" descr="photo_dither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37" b="8737"/>
          <a:stretch>
            <a:fillRect/>
          </a:stretch>
        </p:blipFill>
        <p:spPr>
          <a:xfrm>
            <a:off x="-1" y="1817071"/>
            <a:ext cx="9144875" cy="5029329"/>
          </a:xfrm>
        </p:spPr>
      </p:pic>
      <p:sp>
        <p:nvSpPr>
          <p:cNvPr id="4" name="矩形 3"/>
          <p:cNvSpPr/>
          <p:nvPr/>
        </p:nvSpPr>
        <p:spPr>
          <a:xfrm>
            <a:off x="221225" y="5852546"/>
            <a:ext cx="87162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自</a:t>
            </a:r>
            <a:r>
              <a:rPr kumimoji="1" lang="en-US" altLang="zh-CN" sz="3600" b="1" dirty="0" err="1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MaNGA</a:t>
            </a:r>
            <a:r>
              <a:rPr kumimoji="1"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巡天开始后第一次会议</a:t>
            </a:r>
            <a:endParaRPr kumimoji="1" lang="en-US" altLang="zh-CN" sz="36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567811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State </a:t>
            </a:r>
            <a:r>
              <a:rPr kumimoji="1" lang="en-US" altLang="zh-CN" dirty="0" smtClean="0">
                <a:solidFill>
                  <a:schemeClr val="bg1"/>
                </a:solidFill>
              </a:rPr>
              <a:t>of the </a:t>
            </a:r>
            <a:r>
              <a:rPr kumimoji="1" lang="en-US" altLang="zh-CN" dirty="0" smtClean="0">
                <a:solidFill>
                  <a:schemeClr val="bg1"/>
                </a:solidFill>
              </a:rPr>
              <a:t>survey (Till April)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2842" b="12842"/>
          <a:stretch>
            <a:fillRect/>
          </a:stretch>
        </p:blipFill>
        <p:spPr>
          <a:xfrm>
            <a:off x="0" y="1510578"/>
            <a:ext cx="9139238" cy="5026025"/>
          </a:xfrm>
        </p:spPr>
      </p:pic>
      <p:sp>
        <p:nvSpPr>
          <p:cNvPr id="5" name="矩形 4"/>
          <p:cNvSpPr/>
          <p:nvPr/>
        </p:nvSpPr>
        <p:spPr>
          <a:xfrm>
            <a:off x="5266077" y="3051442"/>
            <a:ext cx="758934" cy="418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86609" y="5651195"/>
            <a:ext cx="921563" cy="418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7200" y="2085602"/>
            <a:ext cx="7922057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We are behind the schedule!!</a:t>
            </a:r>
            <a:endParaRPr kumimoji="1" lang="zh-CN" altLang="en-US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036" y="207190"/>
            <a:ext cx="1117190" cy="13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98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" r="4987" b="5371"/>
          <a:stretch/>
        </p:blipFill>
        <p:spPr>
          <a:xfrm>
            <a:off x="-1" y="0"/>
            <a:ext cx="9179789" cy="6858000"/>
          </a:xfrm>
        </p:spPr>
      </p:pic>
    </p:spTree>
    <p:extLst>
      <p:ext uri="{BB962C8B-B14F-4D97-AF65-F5344CB8AC3E}">
        <p14:creationId xmlns:p14="http://schemas.microsoft.com/office/powerpoint/2010/main" xmlns="" val="2331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6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9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112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06129" y="4852219"/>
            <a:ext cx="4365523" cy="560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471652" y="5117690"/>
            <a:ext cx="781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3315" y="4579081"/>
            <a:ext cx="262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数量只有预期的一半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22323" y="4925961"/>
            <a:ext cx="4660490" cy="4424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5910" y="5058697"/>
            <a:ext cx="768390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Comic Sans MS" pitchFamily="66" charset="0"/>
              </a:rPr>
              <a:t>We voted in the meeting, and now it is decided that the exposure time will be reduced for each observation run</a:t>
            </a:r>
            <a:endParaRPr lang="zh-CN" altLang="en-US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9224"/>
            <a:ext cx="9144000" cy="538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355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Data Reduction Pipeline (DRP) </a:t>
            </a:r>
            <a:br>
              <a:rPr lang="en-US" altLang="zh-CN" dirty="0" smtClean="0"/>
            </a:br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1951" y="0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David Law</a:t>
            </a:r>
            <a:endParaRPr lang="zh-CN" alt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951" y="417421"/>
            <a:ext cx="1011767" cy="11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大纲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IFS</a:t>
            </a:r>
            <a:r>
              <a:rPr kumimoji="1" lang="zh-CN" altLang="en-US" dirty="0" smtClean="0"/>
              <a:t>简介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MaNGA</a:t>
            </a:r>
            <a:r>
              <a:rPr kumimoji="1" lang="zh-CN" altLang="en-US" dirty="0" smtClean="0"/>
              <a:t>巡天综述</a:t>
            </a:r>
            <a:endParaRPr kumimoji="1" lang="en-US" altLang="zh-CN" dirty="0" smtClean="0"/>
          </a:p>
          <a:p>
            <a:r>
              <a:rPr kumimoji="1" lang="zh-CN" altLang="en-US" dirty="0" smtClean="0"/>
              <a:t>巡天目前状况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MaNGA</a:t>
            </a:r>
            <a:r>
              <a:rPr kumimoji="1" lang="en-US" altLang="zh-CN" dirty="0" smtClean="0"/>
              <a:t> Kentucky</a:t>
            </a:r>
            <a:r>
              <a:rPr kumimoji="1" lang="zh-CN" altLang="en-US" dirty="0" smtClean="0"/>
              <a:t>会议概要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chemeClr val="tx2"/>
                </a:solidFill>
              </a:rPr>
              <a:t>Ancillary program: Observing close pairs using </a:t>
            </a:r>
            <a:r>
              <a:rPr kumimoji="1" lang="en-US" altLang="zh-CN" dirty="0" err="1" smtClean="0">
                <a:solidFill>
                  <a:schemeClr val="tx2"/>
                </a:solidFill>
              </a:rPr>
              <a:t>MaNGA</a:t>
            </a:r>
            <a:endParaRPr kumimoji="1" lang="en-US" altLang="zh-CN" dirty="0" smtClean="0">
              <a:solidFill>
                <a:schemeClr val="tx2"/>
              </a:solidFill>
            </a:endParaRPr>
          </a:p>
          <a:p>
            <a:r>
              <a:rPr kumimoji="1" lang="zh-CN" altLang="en-US" dirty="0" smtClean="0"/>
              <a:t>总结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77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6472"/>
            <a:ext cx="9144001" cy="64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9941" y="132732"/>
            <a:ext cx="241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DAP:</a:t>
            </a:r>
            <a:endParaRPr lang="zh-CN" altLang="en-US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0728" y="14748"/>
            <a:ext cx="194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Kyle Westfall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9166"/>
            <a:ext cx="9144000" cy="25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0658" y="324465"/>
            <a:ext cx="6828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/>
              <a:t>CAS and SAS</a:t>
            </a:r>
            <a:endParaRPr lang="zh-CN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53961" y="4424516"/>
            <a:ext cx="7801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/>
              <a:t>   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</a:rPr>
              <a:t>MaNGA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 will develop more interactive and user friendly SAS and CAS interface</a:t>
            </a:r>
          </a:p>
          <a:p>
            <a:pPr>
              <a:buFont typeface="Arial" pitchFamily="34" charset="0"/>
              <a:buChar char="•"/>
            </a:pPr>
            <a:endParaRPr lang="en-US" altLang="zh-CN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</a:rPr>
              <a:t>    Every user can tell their requirements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5766" y="-29487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Brian </a:t>
            </a:r>
            <a:r>
              <a:rPr lang="en-US" altLang="zh-CN" sz="2400" dirty="0" err="1" smtClean="0"/>
              <a:t>Cherinka</a:t>
            </a:r>
            <a:endParaRPr lang="zh-CN" alt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685" y="335678"/>
            <a:ext cx="1112951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34" y="147480"/>
            <a:ext cx="8831968" cy="63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Ancillary </a:t>
            </a:r>
            <a:r>
              <a:rPr kumimoji="1" lang="en-US" altLang="zh-CN" dirty="0" smtClean="0"/>
              <a:t>program: Observing galaxy close pairs using </a:t>
            </a:r>
            <a:r>
              <a:rPr kumimoji="1" lang="en-US" altLang="zh-CN" dirty="0" err="1" smtClean="0"/>
              <a:t>MaNGA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600" dirty="0" err="1" smtClean="0">
                <a:solidFill>
                  <a:srgbClr val="C00000"/>
                </a:solidFill>
              </a:rPr>
              <a:t>MaNGA</a:t>
            </a:r>
            <a:r>
              <a:rPr lang="en-US" altLang="zh-CN" sz="3600" dirty="0" smtClean="0">
                <a:solidFill>
                  <a:srgbClr val="C00000"/>
                </a:solidFill>
              </a:rPr>
              <a:t> main sample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C00000"/>
                </a:solidFill>
              </a:rPr>
              <a:t>Missing </a:t>
            </a:r>
            <a:r>
              <a:rPr lang="en-US" altLang="zh-CN" sz="3200" dirty="0" smtClean="0">
                <a:solidFill>
                  <a:srgbClr val="C00000"/>
                </a:solidFill>
              </a:rPr>
              <a:t>close pairs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C00000"/>
                </a:solidFill>
              </a:rPr>
              <a:t>Quite often, only one galaxy of a pair is included in the main </a:t>
            </a:r>
            <a:r>
              <a:rPr lang="en-US" altLang="zh-CN" sz="3200" dirty="0" smtClean="0">
                <a:solidFill>
                  <a:srgbClr val="C00000"/>
                </a:solidFill>
              </a:rPr>
              <a:t>sample</a:t>
            </a:r>
            <a:endParaRPr lang="en-US" altLang="zh-CN" sz="32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3600" dirty="0" smtClean="0"/>
              <a:t>We proposed an ancillary program to observe a sample of galaxy pairs using </a:t>
            </a:r>
            <a:r>
              <a:rPr lang="en-US" altLang="zh-CN" sz="3600" dirty="0" err="1" smtClean="0"/>
              <a:t>MaNGA</a:t>
            </a:r>
            <a:r>
              <a:rPr lang="en-US" altLang="zh-CN" sz="3600" dirty="0" smtClean="0"/>
              <a:t> IFU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41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Pairs using 1 IFU (Yuan, </a:t>
            </a:r>
            <a:r>
              <a:rPr lang="en-US" altLang="zh-CN" dirty="0" err="1" smtClean="0"/>
              <a:t>Shen</a:t>
            </a:r>
            <a:r>
              <a:rPr lang="en-US" altLang="zh-CN" dirty="0" smtClean="0"/>
              <a:t> et al.)</a:t>
            </a:r>
          </a:p>
          <a:p>
            <a:pPr lvl="1"/>
            <a:r>
              <a:rPr lang="en-US" altLang="zh-CN" dirty="0" smtClean="0"/>
              <a:t>For pairs with small angular separation, it is possible to cover  both galaxies in a pair using 1 IFU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Pairs using 2 IFUs (Lin, Keenan et al.)</a:t>
            </a:r>
          </a:p>
          <a:p>
            <a:pPr lvl="1"/>
            <a:r>
              <a:rPr lang="en-US" altLang="zh-CN" dirty="0" smtClean="0"/>
              <a:t>For pairs with larger angular separation, 2 IFUs are necessary to cover both galaxies</a:t>
            </a:r>
          </a:p>
          <a:p>
            <a:pPr lvl="1"/>
            <a:r>
              <a:rPr lang="en-US" altLang="zh-CN" dirty="0" smtClean="0"/>
              <a:t>377 pairs are already included in the main sample</a:t>
            </a:r>
          </a:p>
        </p:txBody>
      </p:sp>
      <p:grpSp>
        <p:nvGrpSpPr>
          <p:cNvPr id="5" name="组合 18"/>
          <p:cNvGrpSpPr/>
          <p:nvPr/>
        </p:nvGrpSpPr>
        <p:grpSpPr>
          <a:xfrm>
            <a:off x="5796136" y="548680"/>
            <a:ext cx="3024336" cy="3024336"/>
            <a:chOff x="5796136" y="476672"/>
            <a:chExt cx="3024336" cy="3024336"/>
          </a:xfrm>
        </p:grpSpPr>
        <p:grpSp>
          <p:nvGrpSpPr>
            <p:cNvPr id="9" name="组合 9"/>
            <p:cNvGrpSpPr/>
            <p:nvPr/>
          </p:nvGrpSpPr>
          <p:grpSpPr>
            <a:xfrm>
              <a:off x="5796136" y="476672"/>
              <a:ext cx="3024336" cy="3024336"/>
              <a:chOff x="5796136" y="476672"/>
              <a:chExt cx="3024336" cy="3024336"/>
            </a:xfrm>
          </p:grpSpPr>
          <p:pic>
            <p:nvPicPr>
              <p:cNvPr id="4" name="图片 3" descr="s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96136" y="476672"/>
                <a:ext cx="3024336" cy="302433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300192" y="2924944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>
                    <a:solidFill>
                      <a:srgbClr val="FF0000"/>
                    </a:solidFill>
                  </a:rPr>
                  <a:t>MaNGA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Target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020272" y="2132856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六边形 5"/>
          <p:cNvSpPr/>
          <p:nvPr/>
        </p:nvSpPr>
        <p:spPr>
          <a:xfrm>
            <a:off x="6228184" y="1052736"/>
            <a:ext cx="2016224" cy="1800200"/>
          </a:xfrm>
          <a:prstGeom prst="hexago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6588224" y="1844824"/>
            <a:ext cx="1080120" cy="936104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25"/>
          <p:cNvGrpSpPr/>
          <p:nvPr/>
        </p:nvGrpSpPr>
        <p:grpSpPr>
          <a:xfrm>
            <a:off x="5796136" y="3573016"/>
            <a:ext cx="3024336" cy="3024336"/>
            <a:chOff x="5796136" y="3573016"/>
            <a:chExt cx="3024336" cy="3024336"/>
          </a:xfrm>
        </p:grpSpPr>
        <p:grpSp>
          <p:nvGrpSpPr>
            <p:cNvPr id="11" name="组合 21"/>
            <p:cNvGrpSpPr/>
            <p:nvPr/>
          </p:nvGrpSpPr>
          <p:grpSpPr>
            <a:xfrm>
              <a:off x="5796136" y="3573016"/>
              <a:ext cx="3024336" cy="3024336"/>
              <a:chOff x="5796136" y="3573016"/>
              <a:chExt cx="3024336" cy="3024336"/>
            </a:xfrm>
          </p:grpSpPr>
          <p:pic>
            <p:nvPicPr>
              <p:cNvPr id="20" name="图片 19" descr="ee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96136" y="3573016"/>
                <a:ext cx="3024336" cy="3024336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6948264" y="4725144"/>
                <a:ext cx="216024" cy="21602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444208" y="422108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MaNGA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 Target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6660232" y="4509120"/>
            <a:ext cx="792088" cy="64807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7092280" y="4941168"/>
            <a:ext cx="720080" cy="648072"/>
          </a:xfrm>
          <a:prstGeom prst="hexago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76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projects on </a:t>
            </a:r>
            <a:r>
              <a:rPr lang="en-US" altLang="zh-CN" dirty="0" err="1" smtClean="0"/>
              <a:t>MaNGA</a:t>
            </a:r>
            <a:r>
              <a:rPr lang="en-US" altLang="zh-CN" dirty="0" smtClean="0"/>
              <a:t> pairs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Stellar populations and star formation history in galaxy pairs (with </a:t>
            </a:r>
            <a:r>
              <a:rPr kumimoji="1" lang="en-US" altLang="zh-CN" dirty="0" err="1" smtClean="0"/>
              <a:t>multiwavelength</a:t>
            </a:r>
            <a:r>
              <a:rPr kumimoji="1" lang="en-US" altLang="zh-CN" dirty="0" smtClean="0"/>
              <a:t> data)</a:t>
            </a:r>
          </a:p>
          <a:p>
            <a:pPr lvl="1"/>
            <a:r>
              <a:rPr kumimoji="1" lang="en-US" altLang="zh-CN" b="1" i="1" dirty="0" smtClean="0"/>
              <a:t>Control sample from Maria’s isolated galaxies</a:t>
            </a:r>
            <a:endParaRPr kumimoji="1" lang="en-US" altLang="zh-CN" b="1" i="1" dirty="0" smtClean="0"/>
          </a:p>
          <a:p>
            <a:r>
              <a:rPr kumimoji="1" lang="en-US" altLang="zh-CN" dirty="0" smtClean="0"/>
              <a:t>SFR enhanced by merging process</a:t>
            </a:r>
            <a:r>
              <a:rPr kumimoji="1" lang="en-US" altLang="zh-CN" dirty="0" smtClean="0"/>
              <a:t> (Lin </a:t>
            </a:r>
            <a:r>
              <a:rPr kumimoji="1" lang="en-US" altLang="zh-CN" dirty="0" err="1" smtClean="0"/>
              <a:t>Lihwai’s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group)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0070C0"/>
                </a:solidFill>
              </a:rPr>
              <a:t>JCMT follow-up: </a:t>
            </a:r>
            <a:r>
              <a:rPr kumimoji="1" lang="en-US" altLang="zh-CN" b="1" i="1" dirty="0" smtClean="0">
                <a:solidFill>
                  <a:srgbClr val="0070C0"/>
                </a:solidFill>
              </a:rPr>
              <a:t>plan</a:t>
            </a:r>
          </a:p>
          <a:p>
            <a:pPr lvl="1"/>
            <a:r>
              <a:rPr kumimoji="1" lang="en-US" altLang="zh-CN" b="1" i="1" dirty="0" smtClean="0">
                <a:solidFill>
                  <a:srgbClr val="0070C0"/>
                </a:solidFill>
              </a:rPr>
              <a:t>Gas content from CO observation</a:t>
            </a:r>
          </a:p>
          <a:p>
            <a:pPr lvl="1"/>
            <a:r>
              <a:rPr kumimoji="1" lang="en-US" altLang="zh-CN" b="1" i="1" dirty="0" smtClean="0">
                <a:solidFill>
                  <a:srgbClr val="0070C0"/>
                </a:solidFill>
              </a:rPr>
              <a:t>Control sample can be taken from Cheng Li and Ting Xiao’s proposal about the CO-</a:t>
            </a:r>
            <a:r>
              <a:rPr kumimoji="1" lang="en-US" altLang="zh-CN" b="1" i="1" dirty="0" err="1" smtClean="0">
                <a:solidFill>
                  <a:srgbClr val="0070C0"/>
                </a:solidFill>
              </a:rPr>
              <a:t>followup</a:t>
            </a:r>
            <a:r>
              <a:rPr kumimoji="1" lang="en-US" altLang="zh-CN" b="1" i="1" dirty="0" smtClean="0">
                <a:solidFill>
                  <a:srgbClr val="0070C0"/>
                </a:solidFill>
              </a:rPr>
              <a:t> of </a:t>
            </a:r>
            <a:r>
              <a:rPr kumimoji="1" lang="en-US" altLang="zh-CN" b="1" i="1" dirty="0" err="1" smtClean="0">
                <a:solidFill>
                  <a:srgbClr val="0070C0"/>
                </a:solidFill>
              </a:rPr>
              <a:t>MaNGA</a:t>
            </a:r>
            <a:r>
              <a:rPr kumimoji="1" lang="en-US" altLang="zh-CN" b="1" i="1" dirty="0" smtClean="0">
                <a:solidFill>
                  <a:srgbClr val="0070C0"/>
                </a:solidFill>
              </a:rPr>
              <a:t> galaxies</a:t>
            </a:r>
            <a:endParaRPr kumimoji="1" lang="zh-CN" altLang="en-U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Take away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Comic Sans MS" pitchFamily="66" charset="0"/>
              </a:rPr>
              <a:t>MaNGA</a:t>
            </a:r>
            <a:r>
              <a:rPr lang="en-US" altLang="zh-CN" dirty="0" smtClean="0">
                <a:latin typeface="Comic Sans MS" pitchFamily="66" charset="0"/>
              </a:rPr>
              <a:t> will observe ~10,000 galaxies in 6 years, providing spatially resolved spectra of these galaxies to 1.5Re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DRP to </a:t>
            </a:r>
            <a:r>
              <a:rPr lang="en-US" altLang="zh-CN" dirty="0" err="1" smtClean="0">
                <a:latin typeface="Comic Sans MS" pitchFamily="66" charset="0"/>
              </a:rPr>
              <a:t>datacube</a:t>
            </a:r>
            <a:r>
              <a:rPr lang="en-US" altLang="zh-CN" dirty="0" smtClean="0">
                <a:latin typeface="Comic Sans MS" pitchFamily="66" charset="0"/>
              </a:rPr>
              <a:t>, science can started from </a:t>
            </a:r>
            <a:r>
              <a:rPr lang="en-US" altLang="zh-CN" dirty="0" err="1" smtClean="0">
                <a:latin typeface="Comic Sans MS" pitchFamily="66" charset="0"/>
              </a:rPr>
              <a:t>datacube</a:t>
            </a:r>
            <a:r>
              <a:rPr lang="en-US" altLang="zh-CN" dirty="0" smtClean="0">
                <a:latin typeface="Comic Sans MS" pitchFamily="66" charset="0"/>
              </a:rPr>
              <a:t> 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Data access from SAS and CAS</a:t>
            </a:r>
          </a:p>
          <a:p>
            <a:pPr>
              <a:buNone/>
            </a:pPr>
            <a:r>
              <a:rPr lang="en-US" altLang="zh-CN" b="1" dirty="0" smtClean="0">
                <a:latin typeface="Comic Sans MS" pitchFamily="66" charset="0"/>
              </a:rPr>
              <a:t> </a:t>
            </a:r>
            <a:endParaRPr lang="zh-CN" alt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 for your attention!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4" y="88488"/>
            <a:ext cx="9024169" cy="65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2940" y="2039195"/>
            <a:ext cx="5865128" cy="3910085"/>
            <a:chOff x="1080446" y="2272352"/>
            <a:chExt cx="5865128" cy="3910085"/>
          </a:xfrm>
        </p:grpSpPr>
        <p:pic>
          <p:nvPicPr>
            <p:cNvPr id="7" name="図 4" descr="ngc2623_h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446" y="2272352"/>
              <a:ext cx="5865128" cy="3910085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835010" y="4053378"/>
              <a:ext cx="300261" cy="313906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291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IFS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1166"/>
            <a:ext cx="6371303" cy="4525963"/>
          </a:xfrm>
        </p:spPr>
        <p:txBody>
          <a:bodyPr/>
          <a:lstStyle/>
          <a:p>
            <a:r>
              <a:rPr lang="en-US" altLang="zh-CN" dirty="0" smtClean="0"/>
              <a:t>IFS: integral field spectroscopy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534648" y="2708920"/>
            <a:ext cx="4032448" cy="2520280"/>
            <a:chOff x="2411760" y="2780928"/>
            <a:chExt cx="4032448" cy="2520280"/>
          </a:xfrm>
        </p:grpSpPr>
        <p:sp>
          <p:nvSpPr>
            <p:cNvPr id="10" name="椭圆 9"/>
            <p:cNvSpPr/>
            <p:nvPr/>
          </p:nvSpPr>
          <p:spPr>
            <a:xfrm>
              <a:off x="406794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42798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644008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8802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004048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14806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364088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50810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724128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86814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6084168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8802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14806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50810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86814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65212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9208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93204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42798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580384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21196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06794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85192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70790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49188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34786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131840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98782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7784" y="422108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780184" y="45811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771800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131840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491880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851920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0790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34786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8782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627784" y="350100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411760" y="386104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571574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535570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9566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644008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27558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91554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5550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195464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843808" y="31409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50810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14806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796408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442798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06794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70790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3347864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996208" y="494116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550810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514806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4796408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42798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06794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70790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347864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2996208" y="2780928"/>
              <a:ext cx="360040" cy="36004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35" y="1878468"/>
            <a:ext cx="6643073" cy="49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64477" y="1878468"/>
            <a:ext cx="1622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二</a:t>
            </a:r>
            <a:r>
              <a:rPr lang="zh-CN" altLang="en-US" sz="3200" dirty="0" smtClean="0"/>
              <a:t>维光谱，具有空间分辨的光谱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Exploratory Work on Mrk848:</a:t>
            </a:r>
            <a:br>
              <a:rPr lang="en-US" altLang="zh-CN" dirty="0" smtClean="0"/>
            </a:br>
            <a:r>
              <a:rPr lang="en-US" altLang="zh-CN" dirty="0" err="1" smtClean="0"/>
              <a:t>Multiwavelength</a:t>
            </a:r>
            <a:r>
              <a:rPr lang="en-US" altLang="zh-CN" dirty="0" smtClean="0"/>
              <a:t> photometry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13549"/>
          <a:stretch>
            <a:fillRect/>
          </a:stretch>
        </p:blipFill>
        <p:spPr bwMode="auto">
          <a:xfrm>
            <a:off x="722670" y="1531120"/>
            <a:ext cx="7964129" cy="53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724"/>
            <a:ext cx="9144000" cy="64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巡天综述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00553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err="1" smtClean="0"/>
              <a:t>MaNGA</a:t>
            </a:r>
            <a:r>
              <a:rPr kumimoji="1" lang="zh-CN" altLang="en-US" dirty="0" smtClean="0"/>
              <a:t>科学</a:t>
            </a:r>
            <a:r>
              <a:rPr kumimoji="1" lang="zh-CN" altLang="en-US" dirty="0" smtClean="0"/>
              <a:t>：关键问题</a:t>
            </a:r>
            <a:endParaRPr kumimoji="1" lang="en-US" altLang="zh-CN" dirty="0" smtClean="0"/>
          </a:p>
          <a:p>
            <a:pPr lvl="1"/>
            <a:r>
              <a:rPr kumimoji="1" lang="en-US" altLang="zh-CN" sz="3000" dirty="0" smtClean="0"/>
              <a:t>The growth of galaxies</a:t>
            </a:r>
          </a:p>
          <a:p>
            <a:pPr lvl="2"/>
            <a:r>
              <a:rPr kumimoji="1" lang="en-US" altLang="zh-CN" sz="2600" dirty="0" smtClean="0"/>
              <a:t>How does gas accretion drive the growth</a:t>
            </a:r>
          </a:p>
          <a:p>
            <a:pPr lvl="2"/>
            <a:r>
              <a:rPr kumimoji="1" lang="en-US" altLang="zh-CN" sz="2600" dirty="0" smtClean="0"/>
              <a:t>How do mergers, stellar accretion, and instabilities build </a:t>
            </a:r>
            <a:r>
              <a:rPr kumimoji="1" lang="en-US" altLang="zh-CN" sz="2600" dirty="0" err="1" smtClean="0"/>
              <a:t>spheroidals</a:t>
            </a:r>
            <a:endParaRPr kumimoji="1" lang="en-US" altLang="zh-CN" sz="2600" dirty="0" smtClean="0"/>
          </a:p>
          <a:p>
            <a:pPr lvl="1"/>
            <a:r>
              <a:rPr kumimoji="1" lang="en-US" altLang="zh-CN" sz="3000" dirty="0" smtClean="0"/>
              <a:t>The death of galaxies</a:t>
            </a:r>
          </a:p>
          <a:p>
            <a:pPr lvl="2"/>
            <a:r>
              <a:rPr kumimoji="1" lang="en-US" altLang="zh-CN" sz="2600" dirty="0" smtClean="0"/>
              <a:t>What quenches star formation? Its environment dependence</a:t>
            </a:r>
          </a:p>
          <a:p>
            <a:pPr lvl="1"/>
            <a:r>
              <a:rPr kumimoji="1" lang="en-US" altLang="zh-CN" sz="3000" dirty="0" smtClean="0"/>
              <a:t>The birth of galaxies</a:t>
            </a:r>
          </a:p>
          <a:p>
            <a:pPr lvl="2"/>
            <a:r>
              <a:rPr kumimoji="1" lang="en-US" altLang="zh-CN" sz="2600" dirty="0" smtClean="0"/>
              <a:t>How is angular momentum distributed and transferred during formation</a:t>
            </a:r>
          </a:p>
          <a:p>
            <a:pPr lvl="2"/>
            <a:r>
              <a:rPr kumimoji="1" lang="en-US" altLang="zh-CN" sz="2600" dirty="0" smtClean="0"/>
              <a:t>How do various mass components assemble and influence one another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21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63274"/>
            <a:ext cx="9083257" cy="54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仪器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09208"/>
            <a:ext cx="8229600" cy="4708525"/>
          </a:xfrm>
        </p:spPr>
        <p:txBody>
          <a:bodyPr/>
          <a:lstStyle/>
          <a:p>
            <a:r>
              <a:rPr kumimoji="1" lang="en-US" altLang="zh-CN" dirty="0" err="1" smtClean="0"/>
              <a:t>MaNGA</a:t>
            </a:r>
            <a:r>
              <a:rPr kumimoji="1" lang="en-US" altLang="zh-CN" dirty="0" smtClean="0"/>
              <a:t> IFU</a:t>
            </a:r>
          </a:p>
          <a:p>
            <a:pPr lvl="1"/>
            <a:r>
              <a:rPr kumimoji="1" lang="en-US" altLang="zh-CN" dirty="0" smtClean="0"/>
              <a:t>Bundle sizes from 19 fibers to 127 fibers + </a:t>
            </a:r>
            <a:r>
              <a:rPr kumimoji="1" lang="en-US" altLang="zh-CN" dirty="0" err="1" smtClean="0"/>
              <a:t>minibundles</a:t>
            </a:r>
            <a:r>
              <a:rPr kumimoji="1" lang="en-US" altLang="zh-CN" dirty="0" smtClean="0"/>
              <a:t> (7 fibers), radius from 12’’ to 32’’</a:t>
            </a:r>
          </a:p>
          <a:p>
            <a:pPr lvl="1"/>
            <a:r>
              <a:rPr kumimoji="1" lang="en-US" altLang="zh-CN" dirty="0" smtClean="0"/>
              <a:t>Different IFUs distributed in the plate with the ratio 2:4:4:2:5 </a:t>
            </a:r>
            <a:endParaRPr kumimoji="1"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105" y="3634191"/>
            <a:ext cx="8325438" cy="31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05" y="274638"/>
            <a:ext cx="8556924" cy="653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87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仪器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光谱仪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Two </a:t>
            </a:r>
            <a:r>
              <a:rPr kumimoji="1" lang="en-US" altLang="zh-CN" dirty="0" smtClean="0"/>
              <a:t>SDSS/BOSS spectrographs</a:t>
            </a:r>
          </a:p>
          <a:p>
            <a:pPr lvl="1"/>
            <a:r>
              <a:rPr kumimoji="1" lang="en-US" altLang="zh-CN" dirty="0" smtClean="0"/>
              <a:t>near-UV</a:t>
            </a:r>
            <a:r>
              <a:rPr kumimoji="1" lang="zh-CN" altLang="en-US" dirty="0" smtClean="0"/>
              <a:t>到</a:t>
            </a:r>
            <a:r>
              <a:rPr kumimoji="1" lang="en-US" altLang="zh-CN" dirty="0" smtClean="0"/>
              <a:t>near-IR</a:t>
            </a:r>
            <a:r>
              <a:rPr kumimoji="1" lang="zh-CN" altLang="en-US" dirty="0" smtClean="0"/>
              <a:t>覆盖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>
                <a:solidFill>
                  <a:schemeClr val="tx2"/>
                </a:solidFill>
              </a:rPr>
              <a:t>Blue side: R~1400 at 4000A </a:t>
            </a:r>
            <a:r>
              <a:rPr kumimoji="1" lang="en-US" altLang="zh-CN" dirty="0" smtClean="0"/>
              <a:t>to </a:t>
            </a:r>
            <a:r>
              <a:rPr kumimoji="1" lang="en-US" altLang="zh-CN" dirty="0" smtClean="0">
                <a:solidFill>
                  <a:schemeClr val="tx2"/>
                </a:solidFill>
              </a:rPr>
              <a:t>R~2100 at 6000A</a:t>
            </a:r>
          </a:p>
          <a:p>
            <a:pPr lvl="1"/>
            <a:r>
              <a:rPr kumimoji="1" lang="en-US" altLang="zh-CN" dirty="0" smtClean="0">
                <a:solidFill>
                  <a:srgbClr val="C00000"/>
                </a:solidFill>
              </a:rPr>
              <a:t>Red side: R~1800 beyond 6000A, peaks at R~2600 near 9000A</a:t>
            </a:r>
          </a:p>
          <a:p>
            <a:r>
              <a:rPr kumimoji="1" lang="en-US" altLang="zh-CN" dirty="0" smtClean="0"/>
              <a:t>Sky </a:t>
            </a:r>
            <a:r>
              <a:rPr kumimoji="1" lang="en-US" altLang="zh-CN" dirty="0" smtClean="0"/>
              <a:t>subtraction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Sky fibers close to the Science IFU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25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样本设计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724" y="1417637"/>
            <a:ext cx="8686800" cy="524863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i="1" dirty="0" smtClean="0">
                <a:solidFill>
                  <a:srgbClr val="C00000"/>
                </a:solidFill>
              </a:rPr>
              <a:t>10,000 </a:t>
            </a:r>
            <a:r>
              <a:rPr lang="en-US" altLang="zh-CN" b="1" i="1" dirty="0" smtClean="0">
                <a:solidFill>
                  <a:srgbClr val="C00000"/>
                </a:solidFill>
              </a:rPr>
              <a:t>galaxies </a:t>
            </a:r>
            <a:r>
              <a:rPr lang="en-US" altLang="zh-CN" dirty="0" smtClean="0"/>
              <a:t>across ~4000 deg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redshift</a:t>
            </a:r>
            <a:r>
              <a:rPr lang="en-US" altLang="zh-CN" dirty="0" smtClean="0"/>
              <a:t> </a:t>
            </a:r>
            <a:r>
              <a:rPr lang="en-US" altLang="zh-CN" dirty="0" smtClean="0"/>
              <a:t>z~0.03</a:t>
            </a:r>
          </a:p>
          <a:p>
            <a:r>
              <a:rPr lang="en-US" altLang="zh-CN" b="1" i="1" dirty="0" smtClean="0">
                <a:solidFill>
                  <a:srgbClr val="C00000"/>
                </a:solidFill>
              </a:rPr>
              <a:t>Flat </a:t>
            </a:r>
            <a:r>
              <a:rPr lang="en-US" altLang="zh-CN" b="1" i="1" dirty="0" smtClean="0">
                <a:solidFill>
                  <a:srgbClr val="C00000"/>
                </a:solidFill>
              </a:rPr>
              <a:t>stellar mass distribution </a:t>
            </a:r>
            <a:r>
              <a:rPr lang="en-US" altLang="zh-CN" dirty="0" smtClean="0"/>
              <a:t>with M &gt; 10</a:t>
            </a:r>
            <a:r>
              <a:rPr lang="en-US" altLang="zh-CN" baseline="30000" dirty="0" smtClean="0"/>
              <a:t>9</a:t>
            </a:r>
            <a:r>
              <a:rPr lang="en-US" altLang="zh-CN" dirty="0" smtClean="0"/>
              <a:t> </a:t>
            </a:r>
            <a:r>
              <a:rPr lang="en-US" altLang="zh-CN" dirty="0" err="1" smtClean="0"/>
              <a:t>Msun</a:t>
            </a:r>
            <a:endParaRPr lang="en-US" altLang="zh-CN" dirty="0" smtClean="0"/>
          </a:p>
          <a:p>
            <a:r>
              <a:rPr lang="en-US" altLang="zh-CN" dirty="0" smtClean="0"/>
              <a:t>Smallest </a:t>
            </a:r>
            <a:r>
              <a:rPr lang="en-US" altLang="zh-CN" dirty="0" smtClean="0"/>
              <a:t>galaxy diameter sampled by at least 5 spatial </a:t>
            </a:r>
            <a:r>
              <a:rPr lang="en-US" altLang="zh-CN" dirty="0" smtClean="0"/>
              <a:t>bins</a:t>
            </a:r>
          </a:p>
          <a:p>
            <a:r>
              <a:rPr lang="en-US" altLang="zh-CN" b="1" i="1" dirty="0" smtClean="0">
                <a:solidFill>
                  <a:srgbClr val="C00000"/>
                </a:solidFill>
              </a:rPr>
              <a:t>Primary </a:t>
            </a:r>
            <a:r>
              <a:rPr lang="en-US" altLang="zh-CN" b="1" i="1" dirty="0" smtClean="0">
                <a:solidFill>
                  <a:srgbClr val="C00000"/>
                </a:solidFill>
              </a:rPr>
              <a:t>Sample: 67%, spatial coverage to 1.5 </a:t>
            </a:r>
            <a:r>
              <a:rPr lang="en-US" altLang="zh-CN" b="1" i="1" dirty="0" smtClean="0">
                <a:solidFill>
                  <a:srgbClr val="C00000"/>
                </a:solidFill>
              </a:rPr>
              <a:t>Re</a:t>
            </a:r>
            <a:r>
              <a:rPr lang="zh-CN" altLang="en-US" b="1" i="1" dirty="0" smtClean="0">
                <a:solidFill>
                  <a:srgbClr val="C00000"/>
                </a:solidFill>
              </a:rPr>
              <a:t>，</a:t>
            </a:r>
            <a:r>
              <a:rPr lang="en-US" altLang="zh-CN" b="1" i="1" dirty="0" smtClean="0">
                <a:solidFill>
                  <a:srgbClr val="C00000"/>
                </a:solidFill>
              </a:rPr>
              <a:t>Secondary </a:t>
            </a:r>
            <a:r>
              <a:rPr lang="en-US" altLang="zh-CN" b="1" i="1" dirty="0" smtClean="0">
                <a:solidFill>
                  <a:srgbClr val="C00000"/>
                </a:solidFill>
              </a:rPr>
              <a:t>Sample: 33%, spatial coverage to 2.5 </a:t>
            </a:r>
            <a:r>
              <a:rPr lang="en-US" altLang="zh-CN" b="1" i="1" dirty="0" smtClean="0">
                <a:solidFill>
                  <a:srgbClr val="C00000"/>
                </a:solidFill>
              </a:rPr>
              <a:t>Re</a:t>
            </a:r>
          </a:p>
          <a:p>
            <a:r>
              <a:rPr lang="en-US" altLang="zh-CN" dirty="0" smtClean="0"/>
              <a:t>No </a:t>
            </a:r>
            <a:r>
              <a:rPr lang="en-US" altLang="zh-CN" dirty="0" smtClean="0"/>
              <a:t>size or inclination </a:t>
            </a:r>
            <a:r>
              <a:rPr lang="en-US" altLang="zh-CN" dirty="0" smtClean="0"/>
              <a:t>cuts</a:t>
            </a:r>
          </a:p>
          <a:p>
            <a:r>
              <a:rPr lang="en-US" altLang="zh-CN" b="1" i="1" dirty="0" smtClean="0">
                <a:solidFill>
                  <a:srgbClr val="C00000"/>
                </a:solidFill>
              </a:rPr>
              <a:t>3-hour </a:t>
            </a:r>
            <a:r>
              <a:rPr lang="en-US" altLang="zh-CN" b="1" i="1" dirty="0" smtClean="0">
                <a:solidFill>
                  <a:srgbClr val="C00000"/>
                </a:solidFill>
              </a:rPr>
              <a:t>exposures </a:t>
            </a:r>
            <a:r>
              <a:rPr lang="en-US" altLang="zh-CN" dirty="0" smtClean="0"/>
              <a:t>with effective 9-pt </a:t>
            </a:r>
            <a:r>
              <a:rPr lang="en-US" altLang="zh-CN" dirty="0" smtClean="0"/>
              <a:t>dithering</a:t>
            </a:r>
          </a:p>
          <a:p>
            <a:r>
              <a:rPr lang="en-US" altLang="zh-CN" dirty="0" smtClean="0"/>
              <a:t>Spatial </a:t>
            </a:r>
            <a:r>
              <a:rPr lang="en-US" altLang="zh-CN" dirty="0" smtClean="0"/>
              <a:t>sampling of 1-2 </a:t>
            </a:r>
            <a:r>
              <a:rPr lang="en-US" altLang="zh-CN" dirty="0" err="1" smtClean="0"/>
              <a:t>kpc</a:t>
            </a:r>
            <a:endParaRPr lang="en-US" altLang="zh-CN" dirty="0" smtClean="0"/>
          </a:p>
          <a:p>
            <a:r>
              <a:rPr lang="en-US" altLang="zh-CN" dirty="0" smtClean="0"/>
              <a:t>Per-fiber </a:t>
            </a:r>
            <a:r>
              <a:rPr lang="en-US" altLang="zh-CN" dirty="0" smtClean="0"/>
              <a:t>S/N=5-10 per angstrom at 1.5 Re</a:t>
            </a:r>
            <a:endParaRPr kumimoji="1"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24" y="274638"/>
            <a:ext cx="8686800" cy="64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31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MaNGA</a:t>
            </a:r>
            <a:r>
              <a:rPr lang="en-US" altLang="zh-CN" dirty="0" smtClean="0"/>
              <a:t> Data Cube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1028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Data cube contains reduced data for further analysis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25" y="2379006"/>
            <a:ext cx="7118401" cy="44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27006" y="1855786"/>
            <a:ext cx="53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How to get a data cube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581</Words>
  <Application>Microsoft Office PowerPoint</Application>
  <PresentationFormat>全屏显示(4:3)</PresentationFormat>
  <Paragraphs>96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MaNGA: Mapping Nearby Galaxies at APO</vt:lpstr>
      <vt:lpstr>大纲</vt:lpstr>
      <vt:lpstr>IFS简介</vt:lpstr>
      <vt:lpstr>巡天综述</vt:lpstr>
      <vt:lpstr>幻灯片 5</vt:lpstr>
      <vt:lpstr>仪器</vt:lpstr>
      <vt:lpstr>仪器</vt:lpstr>
      <vt:lpstr>样本设计</vt:lpstr>
      <vt:lpstr>MaNGA Data Cube</vt:lpstr>
      <vt:lpstr>Current state of the survey</vt:lpstr>
      <vt:lpstr>Current Science groups</vt:lpstr>
      <vt:lpstr>Kentucky会议总结</vt:lpstr>
      <vt:lpstr>State of the survey (Till April)</vt:lpstr>
      <vt:lpstr>幻灯片 14</vt:lpstr>
      <vt:lpstr>幻灯片 15</vt:lpstr>
      <vt:lpstr>幻灯片 16</vt:lpstr>
      <vt:lpstr>幻灯片 17</vt:lpstr>
      <vt:lpstr>幻灯片 18</vt:lpstr>
      <vt:lpstr>Data Reduction Pipeline (DRP)  Outline</vt:lpstr>
      <vt:lpstr>幻灯片 20</vt:lpstr>
      <vt:lpstr>幻灯片 21</vt:lpstr>
      <vt:lpstr>幻灯片 22</vt:lpstr>
      <vt:lpstr>幻灯片 23</vt:lpstr>
      <vt:lpstr>Ancillary program: Observing galaxy close pairs using MaNGA </vt:lpstr>
      <vt:lpstr>Strategy</vt:lpstr>
      <vt:lpstr>Current projects on MaNGA pairs</vt:lpstr>
      <vt:lpstr>Take away</vt:lpstr>
      <vt:lpstr>Thank you for your attention!</vt:lpstr>
      <vt:lpstr>幻灯片 29</vt:lpstr>
      <vt:lpstr>Exploratory Work on Mrk848: Multiwavelength photometry data</vt:lpstr>
      <vt:lpstr>幻灯片 31</vt:lpstr>
      <vt:lpstr>幻灯片 32</vt:lpstr>
    </vt:vector>
  </TitlesOfParts>
  <Company>shao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MaNGA: Mapping Nearby Galaxies at APO</dc:title>
  <dc:creator>fangting yuan</dc:creator>
  <cp:lastModifiedBy>Yuan Fangting</cp:lastModifiedBy>
  <cp:revision>49</cp:revision>
  <dcterms:created xsi:type="dcterms:W3CDTF">2015-04-28T17:38:15Z</dcterms:created>
  <dcterms:modified xsi:type="dcterms:W3CDTF">2015-04-30T01:48:58Z</dcterms:modified>
</cp:coreProperties>
</file>